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3"/>
  </p:notesMasterIdLst>
  <p:sldIdLst>
    <p:sldId id="256" r:id="rId5"/>
    <p:sldId id="2147473678" r:id="rId6"/>
    <p:sldId id="2147480101" r:id="rId7"/>
    <p:sldId id="2147480331" r:id="rId8"/>
    <p:sldId id="2147480332" r:id="rId9"/>
    <p:sldId id="2147480336" r:id="rId10"/>
    <p:sldId id="2147480338" r:id="rId11"/>
    <p:sldId id="2147480339" r:id="rId12"/>
    <p:sldId id="2147480389" r:id="rId13"/>
    <p:sldId id="2147480240" r:id="rId14"/>
    <p:sldId id="2147480271" r:id="rId15"/>
    <p:sldId id="2147480272" r:id="rId16"/>
    <p:sldId id="2147480390" r:id="rId17"/>
    <p:sldId id="2147480388" r:id="rId18"/>
    <p:sldId id="2147480387" r:id="rId19"/>
    <p:sldId id="2147480246" r:id="rId20"/>
    <p:sldId id="2147480245" r:id="rId21"/>
    <p:sldId id="2147480391" r:id="rId22"/>
    <p:sldId id="2147480340" r:id="rId23"/>
    <p:sldId id="2147480341" r:id="rId24"/>
    <p:sldId id="2147480342" r:id="rId25"/>
    <p:sldId id="2147480343" r:id="rId26"/>
    <p:sldId id="2147480344" r:id="rId27"/>
    <p:sldId id="2147480345" r:id="rId28"/>
    <p:sldId id="2147480346" r:id="rId29"/>
    <p:sldId id="2147480347" r:id="rId30"/>
    <p:sldId id="2147480348" r:id="rId31"/>
    <p:sldId id="2147480349" r:id="rId32"/>
    <p:sldId id="2147480350" r:id="rId33"/>
    <p:sldId id="2147480333" r:id="rId34"/>
    <p:sldId id="2147480352" r:id="rId35"/>
    <p:sldId id="2147480353" r:id="rId36"/>
    <p:sldId id="2147480334" r:id="rId37"/>
    <p:sldId id="2147480335" r:id="rId38"/>
    <p:sldId id="2147480354" r:id="rId39"/>
    <p:sldId id="2147480285" r:id="rId40"/>
    <p:sldId id="2147480392" r:id="rId41"/>
    <p:sldId id="2147480355" r:id="rId42"/>
    <p:sldId id="2147480356" r:id="rId43"/>
    <p:sldId id="2147480357" r:id="rId44"/>
    <p:sldId id="2147480358" r:id="rId45"/>
    <p:sldId id="2147480359" r:id="rId46"/>
    <p:sldId id="2147480360" r:id="rId47"/>
    <p:sldId id="2147480361" r:id="rId48"/>
    <p:sldId id="2147480362" r:id="rId49"/>
    <p:sldId id="2147480363" r:id="rId50"/>
    <p:sldId id="2147480364" r:id="rId51"/>
    <p:sldId id="2147480365" r:id="rId52"/>
    <p:sldId id="2147480366" r:id="rId53"/>
    <p:sldId id="2147480367" r:id="rId54"/>
    <p:sldId id="2147480368" r:id="rId55"/>
    <p:sldId id="2147480369" r:id="rId56"/>
    <p:sldId id="2147480370" r:id="rId57"/>
    <p:sldId id="2147480371" r:id="rId58"/>
    <p:sldId id="2147480372" r:id="rId59"/>
    <p:sldId id="2147480373" r:id="rId60"/>
    <p:sldId id="2147480374" r:id="rId61"/>
    <p:sldId id="2147480375" r:id="rId62"/>
    <p:sldId id="2147480376" r:id="rId63"/>
    <p:sldId id="2147480377" r:id="rId64"/>
    <p:sldId id="2147480378" r:id="rId65"/>
    <p:sldId id="2147480379" r:id="rId66"/>
    <p:sldId id="2147480380" r:id="rId67"/>
    <p:sldId id="2147480381" r:id="rId68"/>
    <p:sldId id="658" r:id="rId69"/>
    <p:sldId id="2147480382" r:id="rId70"/>
    <p:sldId id="2147480383" r:id="rId71"/>
    <p:sldId id="214748020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00"/>
    <a:srgbClr val="FF7400"/>
    <a:srgbClr val="B2DBFF"/>
    <a:srgbClr val="FF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0"/>
    <p:restoredTop sz="94570"/>
  </p:normalViewPr>
  <p:slideViewPr>
    <p:cSldViewPr snapToGrid="0">
      <p:cViewPr varScale="1">
        <p:scale>
          <a:sx n="70" d="100"/>
          <a:sy n="70" d="100"/>
        </p:scale>
        <p:origin x="5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Marie MacRae" userId="6727b188-6fcc-4d9e-893a-63ed3a380f0c" providerId="ADAL" clId="{7020F56C-E8DE-4FCD-85FE-5C8B945A3FAC}"/>
    <pc:docChg chg="modSld sldOrd">
      <pc:chgData name="Ann-Marie MacRae" userId="6727b188-6fcc-4d9e-893a-63ed3a380f0c" providerId="ADAL" clId="{7020F56C-E8DE-4FCD-85FE-5C8B945A3FAC}" dt="2025-10-24T12:20:57.076" v="1"/>
      <pc:docMkLst>
        <pc:docMk/>
      </pc:docMkLst>
      <pc:sldChg chg="ord">
        <pc:chgData name="Ann-Marie MacRae" userId="6727b188-6fcc-4d9e-893a-63ed3a380f0c" providerId="ADAL" clId="{7020F56C-E8DE-4FCD-85FE-5C8B945A3FAC}" dt="2025-10-24T12:20:57.076" v="1"/>
        <pc:sldMkLst>
          <pc:docMk/>
          <pc:sldMk cId="1297352183" sldId="214748033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custT="1"/>
      <dgm:spPr>
        <a:solidFill>
          <a:srgbClr val="92D050">
            <a:alpha val="50000"/>
          </a:srgbClr>
        </a:solidFill>
      </dgm:spPr>
      <dgm:t>
        <a:bodyPr/>
        <a:lstStyle/>
        <a:p>
          <a:r>
            <a:rPr lang="en-GB" sz="660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custT="1"/>
      <dgm:spPr>
        <a:solidFill>
          <a:schemeClr val="accent2">
            <a:lumMod val="40000"/>
            <a:lumOff val="60000"/>
            <a:alpha val="50000"/>
          </a:schemeClr>
        </a:solidFill>
      </dgm:spPr>
      <dgm:t>
        <a:bodyPr/>
        <a:lstStyle/>
        <a:p>
          <a:r>
            <a:rPr lang="en-GB" sz="6600"/>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BAEBA81-D45B-5440-973E-09108F5846E5}" type="pres">
      <dgm:prSet presAssocID="{DC436B6A-D4CA-434F-B5DD-0D1A89461993}" presName="circ2" presStyleLbl="vennNode1" presStyleIdx="1" presStyleCnt="2"/>
      <dgm:spPr/>
    </dgm:pt>
    <dgm:pt modelId="{B80BEC36-ACA1-2C4F-A3AE-FB558C434674}"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422A7B41-D40C-C347-9B30-477926E33C28}" type="presOf" srcId="{DC436B6A-D4CA-434F-B5DD-0D1A89461993}" destId="{BBAEBA81-D45B-5440-973E-09108F5846E5}"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1B1DA79-67E9-1644-A14F-5831E252478D}" type="presOf" srcId="{DC436B6A-D4CA-434F-B5DD-0D1A89461993}" destId="{B80BEC36-ACA1-2C4F-A3AE-FB558C434674}"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1447C102-6491-AF48-9562-FE16CB38ACB5}" type="presParOf" srcId="{4C73DA3F-4922-9149-BBCF-B16632EF75D6}" destId="{BBAEBA81-D45B-5440-973E-09108F5846E5}" srcOrd="2" destOrd="0" presId="urn:microsoft.com/office/officeart/2005/8/layout/venn1"/>
    <dgm:cxn modelId="{58C27F9B-5974-6046-9D73-86C84E043B10}" type="presParOf" srcId="{4C73DA3F-4922-9149-BBCF-B16632EF75D6}" destId="{B80BEC36-ACA1-2C4F-A3AE-FB558C43467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endParaRPr lang="en-GB"/>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endParaRPr lang="en-GB"/>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custLinFactNeighborX="9756" custLinFactNeighborY="199"/>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custLinFactNeighborX="-15928" custLinFactNeighborY="398"/>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endParaRPr lang="en-GB"/>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endParaRPr lang="en-GB"/>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custLinFactNeighborX="9756" custLinFactNeighborY="199"/>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custLinFactNeighborX="-15928" custLinFactNeighborY="398"/>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r>
            <a:rPr lang="en-GB"/>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r>
            <a:rPr lang="en-GB"/>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BAEBA81-D45B-5440-973E-09108F5846E5}" type="pres">
      <dgm:prSet presAssocID="{DC436B6A-D4CA-434F-B5DD-0D1A89461993}" presName="circ2" presStyleLbl="vennNode1" presStyleIdx="1" presStyleCnt="2"/>
      <dgm:spPr/>
    </dgm:pt>
    <dgm:pt modelId="{B80BEC36-ACA1-2C4F-A3AE-FB558C434674}"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422A7B41-D40C-C347-9B30-477926E33C28}" type="presOf" srcId="{DC436B6A-D4CA-434F-B5DD-0D1A89461993}" destId="{BBAEBA81-D45B-5440-973E-09108F5846E5}"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1B1DA79-67E9-1644-A14F-5831E252478D}" type="presOf" srcId="{DC436B6A-D4CA-434F-B5DD-0D1A89461993}" destId="{B80BEC36-ACA1-2C4F-A3AE-FB558C434674}"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1447C102-6491-AF48-9562-FE16CB38ACB5}" type="presParOf" srcId="{4C73DA3F-4922-9149-BBCF-B16632EF75D6}" destId="{BBAEBA81-D45B-5440-973E-09108F5846E5}" srcOrd="2" destOrd="0" presId="urn:microsoft.com/office/officeart/2005/8/layout/venn1"/>
    <dgm:cxn modelId="{58C27F9B-5974-6046-9D73-86C84E043B10}" type="presParOf" srcId="{4C73DA3F-4922-9149-BBCF-B16632EF75D6}" destId="{B80BEC36-ACA1-2C4F-A3AE-FB558C43467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r>
            <a:rPr lang="en-GB" dirty="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r>
            <a:rPr lang="en-GB"/>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r>
            <a:rPr lang="en-GB"/>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r>
            <a:rPr lang="en-GB"/>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r>
            <a:rPr lang="en-GB" dirty="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03072747-3A48-6E46-A774-75B1B8F6898B}">
      <dgm:prSet phldrT="[Text]"/>
      <dgm:spPr/>
      <dgm:t>
        <a:bodyPr/>
        <a:lstStyle/>
        <a:p>
          <a:r>
            <a:rPr lang="en-GB"/>
            <a:t>Focus</a:t>
          </a:r>
        </a:p>
      </dgm:t>
    </dgm:pt>
    <dgm:pt modelId="{6869B80D-83A5-AD4D-890A-F54FE02B937B}" type="parTrans" cxnId="{59C7D07A-09CB-8147-9678-8688EAFF445C}">
      <dgm:prSet/>
      <dgm:spPr/>
      <dgm:t>
        <a:bodyPr/>
        <a:lstStyle/>
        <a:p>
          <a:endParaRPr lang="en-GB"/>
        </a:p>
      </dgm:t>
    </dgm:pt>
    <dgm:pt modelId="{1203A659-5B60-214C-977A-18A1B491C71D}" type="sibTrans" cxnId="{59C7D07A-09CB-8147-9678-8688EAFF445C}">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r>
            <a:rPr lang="en-GB"/>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3" custLinFactNeighborX="-6162" custLinFactNeighborY="1539"/>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A9A5F146-6D53-4040-8B9B-E3AA32DD4BF5}" type="pres">
      <dgm:prSet presAssocID="{03072747-3A48-6E46-A774-75B1B8F6898B}" presName="circ2" presStyleLbl="vennNode1" presStyleIdx="1" presStyleCnt="3" custLinFactNeighborX="81" custLinFactNeighborY="-556"/>
      <dgm:spPr/>
    </dgm:pt>
    <dgm:pt modelId="{F35FD955-F560-124C-ACFF-6136C1274B28}" type="pres">
      <dgm:prSet presAssocID="{03072747-3A48-6E46-A774-75B1B8F6898B}" presName="circ2Tx" presStyleLbl="revTx" presStyleIdx="0" presStyleCnt="0">
        <dgm:presLayoutVars>
          <dgm:chMax val="0"/>
          <dgm:chPref val="0"/>
          <dgm:bulletEnabled val="1"/>
        </dgm:presLayoutVars>
      </dgm:prSet>
      <dgm:spPr/>
    </dgm:pt>
    <dgm:pt modelId="{881D9EFF-CB4D-0243-B962-CB6D39A9C0E0}" type="pres">
      <dgm:prSet presAssocID="{DC436B6A-D4CA-434F-B5DD-0D1A89461993}" presName="circ3" presStyleLbl="vennNode1" presStyleIdx="2" presStyleCnt="3"/>
      <dgm:spPr/>
    </dgm:pt>
    <dgm:pt modelId="{D35E1684-7CCE-D949-B6C0-3E3263D2819B}" type="pres">
      <dgm:prSet presAssocID="{DC436B6A-D4CA-434F-B5DD-0D1A89461993}" presName="circ3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2"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33E6D628-B0F7-E241-9A2B-4637E50914A2}" type="presOf" srcId="{DC436B6A-D4CA-434F-B5DD-0D1A89461993}" destId="{881D9EFF-CB4D-0243-B962-CB6D39A9C0E0}"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6470814B-F2A2-DA4B-97E3-DE8352CD0603}" type="presOf" srcId="{03072747-3A48-6E46-A774-75B1B8F6898B}" destId="{F35FD955-F560-124C-ACFF-6136C1274B28}" srcOrd="1" destOrd="0" presId="urn:microsoft.com/office/officeart/2005/8/layout/venn1"/>
    <dgm:cxn modelId="{9C8FCE57-4BD2-B64F-BA2A-4942C5FB1195}" type="presOf" srcId="{03072747-3A48-6E46-A774-75B1B8F6898B}" destId="{A9A5F146-6D53-4040-8B9B-E3AA32DD4BF5}" srcOrd="0" destOrd="0" presId="urn:microsoft.com/office/officeart/2005/8/layout/venn1"/>
    <dgm:cxn modelId="{59C7D07A-09CB-8147-9678-8688EAFF445C}" srcId="{0671EBE3-3C08-3D43-8D1E-FBBD5EF91A5D}" destId="{03072747-3A48-6E46-A774-75B1B8F6898B}" srcOrd="1" destOrd="0" parTransId="{6869B80D-83A5-AD4D-890A-F54FE02B937B}" sibTransId="{1203A659-5B60-214C-977A-18A1B491C71D}"/>
    <dgm:cxn modelId="{548AEBE5-3560-9842-AD78-F0413C630E73}" type="presOf" srcId="{DC436B6A-D4CA-434F-B5DD-0D1A89461993}" destId="{D35E1684-7CCE-D949-B6C0-3E3263D2819B}"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DD7B0049-03E0-6A44-AADD-EDE78B0ACCEE}" type="presParOf" srcId="{4C73DA3F-4922-9149-BBCF-B16632EF75D6}" destId="{A9A5F146-6D53-4040-8B9B-E3AA32DD4BF5}" srcOrd="2" destOrd="0" presId="urn:microsoft.com/office/officeart/2005/8/layout/venn1"/>
    <dgm:cxn modelId="{12B50232-B467-C14D-B478-432B6D6F13D8}" type="presParOf" srcId="{4C73DA3F-4922-9149-BBCF-B16632EF75D6}" destId="{F35FD955-F560-124C-ACFF-6136C1274B28}" srcOrd="3" destOrd="0" presId="urn:microsoft.com/office/officeart/2005/8/layout/venn1"/>
    <dgm:cxn modelId="{66B5612A-F33B-D64D-86FA-B13DE43E2D31}" type="presParOf" srcId="{4C73DA3F-4922-9149-BBCF-B16632EF75D6}" destId="{881D9EFF-CB4D-0243-B962-CB6D39A9C0E0}" srcOrd="4" destOrd="0" presId="urn:microsoft.com/office/officeart/2005/8/layout/venn1"/>
    <dgm:cxn modelId="{760670F9-20B4-464B-9830-C2CB2202BE8B}" type="presParOf" srcId="{4C73DA3F-4922-9149-BBCF-B16632EF75D6}" destId="{D35E1684-7CCE-D949-B6C0-3E3263D2819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r>
            <a:rPr lang="en-GB" dirty="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03072747-3A48-6E46-A774-75B1B8F6898B}">
      <dgm:prSet phldrT="[Text]"/>
      <dgm:spPr/>
      <dgm:t>
        <a:bodyPr/>
        <a:lstStyle/>
        <a:p>
          <a:r>
            <a:rPr lang="en-GB"/>
            <a:t>Focus</a:t>
          </a:r>
        </a:p>
      </dgm:t>
    </dgm:pt>
    <dgm:pt modelId="{6869B80D-83A5-AD4D-890A-F54FE02B937B}" type="parTrans" cxnId="{59C7D07A-09CB-8147-9678-8688EAFF445C}">
      <dgm:prSet/>
      <dgm:spPr/>
      <dgm:t>
        <a:bodyPr/>
        <a:lstStyle/>
        <a:p>
          <a:endParaRPr lang="en-GB"/>
        </a:p>
      </dgm:t>
    </dgm:pt>
    <dgm:pt modelId="{1203A659-5B60-214C-977A-18A1B491C71D}" type="sibTrans" cxnId="{59C7D07A-09CB-8147-9678-8688EAFF445C}">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r>
            <a:rPr lang="en-GB"/>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3" custLinFactNeighborX="-6162" custLinFactNeighborY="1539"/>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A9A5F146-6D53-4040-8B9B-E3AA32DD4BF5}" type="pres">
      <dgm:prSet presAssocID="{03072747-3A48-6E46-A774-75B1B8F6898B}" presName="circ2" presStyleLbl="vennNode1" presStyleIdx="1" presStyleCnt="3" custLinFactNeighborX="81" custLinFactNeighborY="-556"/>
      <dgm:spPr/>
    </dgm:pt>
    <dgm:pt modelId="{F35FD955-F560-124C-ACFF-6136C1274B28}" type="pres">
      <dgm:prSet presAssocID="{03072747-3A48-6E46-A774-75B1B8F6898B}" presName="circ2Tx" presStyleLbl="revTx" presStyleIdx="0" presStyleCnt="0">
        <dgm:presLayoutVars>
          <dgm:chMax val="0"/>
          <dgm:chPref val="0"/>
          <dgm:bulletEnabled val="1"/>
        </dgm:presLayoutVars>
      </dgm:prSet>
      <dgm:spPr/>
    </dgm:pt>
    <dgm:pt modelId="{881D9EFF-CB4D-0243-B962-CB6D39A9C0E0}" type="pres">
      <dgm:prSet presAssocID="{DC436B6A-D4CA-434F-B5DD-0D1A89461993}" presName="circ3" presStyleLbl="vennNode1" presStyleIdx="2" presStyleCnt="3"/>
      <dgm:spPr/>
    </dgm:pt>
    <dgm:pt modelId="{D35E1684-7CCE-D949-B6C0-3E3263D2819B}" type="pres">
      <dgm:prSet presAssocID="{DC436B6A-D4CA-434F-B5DD-0D1A89461993}" presName="circ3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2"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33E6D628-B0F7-E241-9A2B-4637E50914A2}" type="presOf" srcId="{DC436B6A-D4CA-434F-B5DD-0D1A89461993}" destId="{881D9EFF-CB4D-0243-B962-CB6D39A9C0E0}"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6470814B-F2A2-DA4B-97E3-DE8352CD0603}" type="presOf" srcId="{03072747-3A48-6E46-A774-75B1B8F6898B}" destId="{F35FD955-F560-124C-ACFF-6136C1274B28}" srcOrd="1" destOrd="0" presId="urn:microsoft.com/office/officeart/2005/8/layout/venn1"/>
    <dgm:cxn modelId="{9C8FCE57-4BD2-B64F-BA2A-4942C5FB1195}" type="presOf" srcId="{03072747-3A48-6E46-A774-75B1B8F6898B}" destId="{A9A5F146-6D53-4040-8B9B-E3AA32DD4BF5}" srcOrd="0" destOrd="0" presId="urn:microsoft.com/office/officeart/2005/8/layout/venn1"/>
    <dgm:cxn modelId="{59C7D07A-09CB-8147-9678-8688EAFF445C}" srcId="{0671EBE3-3C08-3D43-8D1E-FBBD5EF91A5D}" destId="{03072747-3A48-6E46-A774-75B1B8F6898B}" srcOrd="1" destOrd="0" parTransId="{6869B80D-83A5-AD4D-890A-F54FE02B937B}" sibTransId="{1203A659-5B60-214C-977A-18A1B491C71D}"/>
    <dgm:cxn modelId="{548AEBE5-3560-9842-AD78-F0413C630E73}" type="presOf" srcId="{DC436B6A-D4CA-434F-B5DD-0D1A89461993}" destId="{D35E1684-7CCE-D949-B6C0-3E3263D2819B}"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DD7B0049-03E0-6A44-AADD-EDE78B0ACCEE}" type="presParOf" srcId="{4C73DA3F-4922-9149-BBCF-B16632EF75D6}" destId="{A9A5F146-6D53-4040-8B9B-E3AA32DD4BF5}" srcOrd="2" destOrd="0" presId="urn:microsoft.com/office/officeart/2005/8/layout/venn1"/>
    <dgm:cxn modelId="{12B50232-B467-C14D-B478-432B6D6F13D8}" type="presParOf" srcId="{4C73DA3F-4922-9149-BBCF-B16632EF75D6}" destId="{F35FD955-F560-124C-ACFF-6136C1274B28}" srcOrd="3" destOrd="0" presId="urn:microsoft.com/office/officeart/2005/8/layout/venn1"/>
    <dgm:cxn modelId="{66B5612A-F33B-D64D-86FA-B13DE43E2D31}" type="presParOf" srcId="{4C73DA3F-4922-9149-BBCF-B16632EF75D6}" destId="{881D9EFF-CB4D-0243-B962-CB6D39A9C0E0}" srcOrd="4" destOrd="0" presId="urn:microsoft.com/office/officeart/2005/8/layout/venn1"/>
    <dgm:cxn modelId="{760670F9-20B4-464B-9830-C2CB2202BE8B}" type="presParOf" srcId="{4C73DA3F-4922-9149-BBCF-B16632EF75D6}" destId="{D35E1684-7CCE-D949-B6C0-3E3263D2819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custT="1"/>
      <dgm:spPr>
        <a:solidFill>
          <a:srgbClr val="92D050">
            <a:alpha val="50000"/>
          </a:srgbClr>
        </a:solidFill>
      </dgm:spPr>
      <dgm:t>
        <a:bodyPr/>
        <a:lstStyle/>
        <a:p>
          <a:r>
            <a:rPr lang="en-GB" sz="660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custT="1"/>
      <dgm:spPr>
        <a:solidFill>
          <a:schemeClr val="accent2">
            <a:lumMod val="40000"/>
            <a:lumOff val="60000"/>
            <a:alpha val="50000"/>
          </a:schemeClr>
        </a:solidFill>
      </dgm:spPr>
      <dgm:t>
        <a:bodyPr/>
        <a:lstStyle/>
        <a:p>
          <a:r>
            <a:rPr lang="en-GB" sz="6600"/>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BAEBA81-D45B-5440-973E-09108F5846E5}" type="pres">
      <dgm:prSet presAssocID="{DC436B6A-D4CA-434F-B5DD-0D1A89461993}" presName="circ2" presStyleLbl="vennNode1" presStyleIdx="1" presStyleCnt="2"/>
      <dgm:spPr/>
    </dgm:pt>
    <dgm:pt modelId="{B80BEC36-ACA1-2C4F-A3AE-FB558C434674}"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422A7B41-D40C-C347-9B30-477926E33C28}" type="presOf" srcId="{DC436B6A-D4CA-434F-B5DD-0D1A89461993}" destId="{BBAEBA81-D45B-5440-973E-09108F5846E5}"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1B1DA79-67E9-1644-A14F-5831E252478D}" type="presOf" srcId="{DC436B6A-D4CA-434F-B5DD-0D1A89461993}" destId="{B80BEC36-ACA1-2C4F-A3AE-FB558C434674}"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1447C102-6491-AF48-9562-FE16CB38ACB5}" type="presParOf" srcId="{4C73DA3F-4922-9149-BBCF-B16632EF75D6}" destId="{BBAEBA81-D45B-5440-973E-09108F5846E5}" srcOrd="2" destOrd="0" presId="urn:microsoft.com/office/officeart/2005/8/layout/venn1"/>
    <dgm:cxn modelId="{58C27F9B-5974-6046-9D73-86C84E043B10}" type="presParOf" srcId="{4C73DA3F-4922-9149-BBCF-B16632EF75D6}" destId="{B80BEC36-ACA1-2C4F-A3AE-FB558C43467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custT="1"/>
      <dgm:spPr>
        <a:solidFill>
          <a:srgbClr val="92D050">
            <a:alpha val="50000"/>
          </a:srgbClr>
        </a:solidFill>
      </dgm:spPr>
      <dgm:t>
        <a:bodyPr/>
        <a:lstStyle/>
        <a:p>
          <a:r>
            <a:rPr lang="en-GB" sz="660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endParaRPr lang="en-GB"/>
        </a:p>
        <a:p>
          <a:endParaRPr lang="en-GB"/>
        </a:p>
        <a:p>
          <a:endParaRPr lang="en-GB"/>
        </a:p>
        <a:p>
          <a:endParaRPr lang="en-GB"/>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custT="1"/>
      <dgm:spPr>
        <a:solidFill>
          <a:srgbClr val="92D050">
            <a:alpha val="50000"/>
          </a:srgbClr>
        </a:solidFill>
      </dgm:spPr>
      <dgm:t>
        <a:bodyPr/>
        <a:lstStyle/>
        <a:p>
          <a:r>
            <a:rPr lang="en-GB" sz="660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endParaRPr lang="en-GB"/>
        </a:p>
        <a:p>
          <a:endParaRPr lang="en-GB"/>
        </a:p>
        <a:p>
          <a:endParaRPr lang="en-GB"/>
        </a:p>
        <a:p>
          <a:endParaRPr lang="en-GB"/>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custT="1"/>
      <dgm:spPr>
        <a:solidFill>
          <a:srgbClr val="92D050">
            <a:alpha val="50000"/>
          </a:srgbClr>
        </a:solidFill>
      </dgm:spPr>
      <dgm:t>
        <a:bodyPr/>
        <a:lstStyle/>
        <a:p>
          <a:r>
            <a:rPr lang="en-GB" sz="660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endParaRPr lang="en-GB"/>
        </a:p>
        <a:p>
          <a:endParaRPr lang="en-GB"/>
        </a:p>
        <a:p>
          <a:endParaRPr lang="en-GB"/>
        </a:p>
        <a:p>
          <a:endParaRPr lang="en-GB"/>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custT="1"/>
      <dgm:spPr>
        <a:solidFill>
          <a:srgbClr val="92D050">
            <a:alpha val="50000"/>
          </a:srgbClr>
        </a:solidFill>
      </dgm:spPr>
      <dgm:t>
        <a:bodyPr/>
        <a:lstStyle/>
        <a:p>
          <a:r>
            <a:rPr lang="en-GB" sz="6600"/>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custT="1"/>
      <dgm:spPr>
        <a:solidFill>
          <a:schemeClr val="accent2">
            <a:lumMod val="40000"/>
            <a:lumOff val="60000"/>
            <a:alpha val="50000"/>
          </a:schemeClr>
        </a:solidFill>
      </dgm:spPr>
      <dgm:t>
        <a:bodyPr/>
        <a:lstStyle/>
        <a:p>
          <a:r>
            <a:rPr lang="en-GB" sz="6600"/>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BAEBA81-D45B-5440-973E-09108F5846E5}" type="pres">
      <dgm:prSet presAssocID="{DC436B6A-D4CA-434F-B5DD-0D1A89461993}" presName="circ2" presStyleLbl="vennNode1" presStyleIdx="1" presStyleCnt="2"/>
      <dgm:spPr/>
    </dgm:pt>
    <dgm:pt modelId="{B80BEC36-ACA1-2C4F-A3AE-FB558C434674}"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422A7B41-D40C-C347-9B30-477926E33C28}" type="presOf" srcId="{DC436B6A-D4CA-434F-B5DD-0D1A89461993}" destId="{BBAEBA81-D45B-5440-973E-09108F5846E5}"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1B1DA79-67E9-1644-A14F-5831E252478D}" type="presOf" srcId="{DC436B6A-D4CA-434F-B5DD-0D1A89461993}" destId="{B80BEC36-ACA1-2C4F-A3AE-FB558C434674}"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1447C102-6491-AF48-9562-FE16CB38ACB5}" type="presParOf" srcId="{4C73DA3F-4922-9149-BBCF-B16632EF75D6}" destId="{BBAEBA81-D45B-5440-973E-09108F5846E5}" srcOrd="2" destOrd="0" presId="urn:microsoft.com/office/officeart/2005/8/layout/venn1"/>
    <dgm:cxn modelId="{58C27F9B-5974-6046-9D73-86C84E043B10}" type="presParOf" srcId="{4C73DA3F-4922-9149-BBCF-B16632EF75D6}" destId="{B80BEC36-ACA1-2C4F-A3AE-FB558C43467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endParaRPr lang="en-GB"/>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custT="1"/>
      <dgm:spPr>
        <a:solidFill>
          <a:schemeClr val="accent2">
            <a:lumMod val="40000"/>
            <a:lumOff val="60000"/>
            <a:alpha val="50000"/>
          </a:schemeClr>
        </a:solidFill>
      </dgm:spPr>
      <dgm:t>
        <a:bodyPr/>
        <a:lstStyle/>
        <a:p>
          <a:r>
            <a:rPr lang="en-GB" sz="6600"/>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endParaRPr lang="en-GB"/>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custT="1"/>
      <dgm:spPr>
        <a:solidFill>
          <a:schemeClr val="accent2">
            <a:lumMod val="40000"/>
            <a:lumOff val="60000"/>
            <a:alpha val="50000"/>
          </a:schemeClr>
        </a:solidFill>
      </dgm:spPr>
      <dgm:t>
        <a:bodyPr/>
        <a:lstStyle/>
        <a:p>
          <a:r>
            <a:rPr lang="en-GB" sz="6600"/>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965B22E-3119-8C43-A2AA-C9B3B2D12416}" type="pres">
      <dgm:prSet presAssocID="{DC436B6A-D4CA-434F-B5DD-0D1A89461993}" presName="circ2" presStyleLbl="vennNode1" presStyleIdx="1" presStyleCnt="2"/>
      <dgm:spPr/>
    </dgm:pt>
    <dgm:pt modelId="{659DF6A9-DDB9-7943-A719-5EF63D0E3043}"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D6AAA028-B44E-BC45-B7C2-B13851AA552C}" type="presOf" srcId="{DC436B6A-D4CA-434F-B5DD-0D1A89461993}" destId="{659DF6A9-DDB9-7943-A719-5EF63D0E3043}" srcOrd="1"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D2E1D85-D36F-1C41-AAA3-10230BC2C65E}" type="presOf" srcId="{DC436B6A-D4CA-434F-B5DD-0D1A89461993}" destId="{B965B22E-3119-8C43-A2AA-C9B3B2D12416}" srcOrd="0"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732E66DB-D232-1F40-B233-87070F7EDC78}" type="presParOf" srcId="{4C73DA3F-4922-9149-BBCF-B16632EF75D6}" destId="{B965B22E-3119-8C43-A2AA-C9B3B2D12416}" srcOrd="2" destOrd="0" presId="urn:microsoft.com/office/officeart/2005/8/layout/venn1"/>
    <dgm:cxn modelId="{96093E09-619A-2A4F-AE5F-73232D6B4A6D}" type="presParOf" srcId="{4C73DA3F-4922-9149-BBCF-B16632EF75D6}" destId="{659DF6A9-DDB9-7943-A719-5EF63D0E304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71EBE3-3C08-3D43-8D1E-FBBD5EF91A5D}" type="doc">
      <dgm:prSet loTypeId="urn:microsoft.com/office/officeart/2005/8/layout/venn1" loCatId="" qsTypeId="urn:microsoft.com/office/officeart/2005/8/quickstyle/simple1" qsCatId="simple" csTypeId="urn:microsoft.com/office/officeart/2005/8/colors/accent1_2" csCatId="accent1" phldr="1"/>
      <dgm:spPr/>
    </dgm:pt>
    <dgm:pt modelId="{1C29A308-0836-884F-A90B-32077BFB1F1F}">
      <dgm:prSet phldrT="[Text]"/>
      <dgm:spPr>
        <a:solidFill>
          <a:srgbClr val="92D050">
            <a:alpha val="50000"/>
          </a:srgbClr>
        </a:solidFill>
      </dgm:spPr>
      <dgm:t>
        <a:bodyPr/>
        <a:lstStyle/>
        <a:p>
          <a:r>
            <a:rPr lang="en-GB"/>
            <a:t>Skill?</a:t>
          </a:r>
        </a:p>
      </dgm:t>
    </dgm:pt>
    <dgm:pt modelId="{51E6F3D4-A39E-EA45-A8AC-3B381FB564EB}" type="parTrans" cxnId="{CCA0F11A-A76F-2149-8955-0442520E512F}">
      <dgm:prSet/>
      <dgm:spPr/>
      <dgm:t>
        <a:bodyPr/>
        <a:lstStyle/>
        <a:p>
          <a:endParaRPr lang="en-GB"/>
        </a:p>
      </dgm:t>
    </dgm:pt>
    <dgm:pt modelId="{054B4699-54B7-FB47-9D31-4A5BFA3C385A}" type="sibTrans" cxnId="{CCA0F11A-A76F-2149-8955-0442520E512F}">
      <dgm:prSet/>
      <dgm:spPr/>
      <dgm:t>
        <a:bodyPr/>
        <a:lstStyle/>
        <a:p>
          <a:endParaRPr lang="en-GB"/>
        </a:p>
      </dgm:t>
    </dgm:pt>
    <dgm:pt modelId="{DC436B6A-D4CA-434F-B5DD-0D1A89461993}">
      <dgm:prSet phldrT="[Text]"/>
      <dgm:spPr>
        <a:solidFill>
          <a:schemeClr val="accent2">
            <a:lumMod val="40000"/>
            <a:lumOff val="60000"/>
            <a:alpha val="50000"/>
          </a:schemeClr>
        </a:solidFill>
      </dgm:spPr>
      <dgm:t>
        <a:bodyPr/>
        <a:lstStyle/>
        <a:p>
          <a:r>
            <a:rPr lang="en-GB"/>
            <a:t>Will?</a:t>
          </a:r>
        </a:p>
      </dgm:t>
    </dgm:pt>
    <dgm:pt modelId="{4467A9D7-2B5A-4B4F-9595-CEA549B41AD4}" type="parTrans" cxnId="{A81D750A-2250-0F46-95EF-3C2B36D0742B}">
      <dgm:prSet/>
      <dgm:spPr/>
      <dgm:t>
        <a:bodyPr/>
        <a:lstStyle/>
        <a:p>
          <a:endParaRPr lang="en-GB"/>
        </a:p>
      </dgm:t>
    </dgm:pt>
    <dgm:pt modelId="{576CE2E9-DF32-9F4D-A51F-A5AD5A217080}" type="sibTrans" cxnId="{A81D750A-2250-0F46-95EF-3C2B36D0742B}">
      <dgm:prSet/>
      <dgm:spPr/>
      <dgm:t>
        <a:bodyPr/>
        <a:lstStyle/>
        <a:p>
          <a:endParaRPr lang="en-GB"/>
        </a:p>
      </dgm:t>
    </dgm:pt>
    <dgm:pt modelId="{4C73DA3F-4922-9149-BBCF-B16632EF75D6}" type="pres">
      <dgm:prSet presAssocID="{0671EBE3-3C08-3D43-8D1E-FBBD5EF91A5D}" presName="compositeShape" presStyleCnt="0">
        <dgm:presLayoutVars>
          <dgm:chMax val="7"/>
          <dgm:dir/>
          <dgm:resizeHandles val="exact"/>
        </dgm:presLayoutVars>
      </dgm:prSet>
      <dgm:spPr/>
    </dgm:pt>
    <dgm:pt modelId="{C9D17974-FE8E-6348-B65A-85463058B0AA}" type="pres">
      <dgm:prSet presAssocID="{1C29A308-0836-884F-A90B-32077BFB1F1F}" presName="circ1" presStyleLbl="vennNode1" presStyleIdx="0" presStyleCnt="2"/>
      <dgm:spPr/>
    </dgm:pt>
    <dgm:pt modelId="{00C80465-A661-6C4B-86E3-0B2FC2DF9E40}" type="pres">
      <dgm:prSet presAssocID="{1C29A308-0836-884F-A90B-32077BFB1F1F}" presName="circ1Tx" presStyleLbl="revTx" presStyleIdx="0" presStyleCnt="0">
        <dgm:presLayoutVars>
          <dgm:chMax val="0"/>
          <dgm:chPref val="0"/>
          <dgm:bulletEnabled val="1"/>
        </dgm:presLayoutVars>
      </dgm:prSet>
      <dgm:spPr/>
    </dgm:pt>
    <dgm:pt modelId="{BBAEBA81-D45B-5440-973E-09108F5846E5}" type="pres">
      <dgm:prSet presAssocID="{DC436B6A-D4CA-434F-B5DD-0D1A89461993}" presName="circ2" presStyleLbl="vennNode1" presStyleIdx="1" presStyleCnt="2"/>
      <dgm:spPr/>
    </dgm:pt>
    <dgm:pt modelId="{B80BEC36-ACA1-2C4F-A3AE-FB558C434674}" type="pres">
      <dgm:prSet presAssocID="{DC436B6A-D4CA-434F-B5DD-0D1A89461993}" presName="circ2Tx" presStyleLbl="revTx" presStyleIdx="0" presStyleCnt="0">
        <dgm:presLayoutVars>
          <dgm:chMax val="0"/>
          <dgm:chPref val="0"/>
          <dgm:bulletEnabled val="1"/>
        </dgm:presLayoutVars>
      </dgm:prSet>
      <dgm:spPr/>
    </dgm:pt>
  </dgm:ptLst>
  <dgm:cxnLst>
    <dgm:cxn modelId="{A81D750A-2250-0F46-95EF-3C2B36D0742B}" srcId="{0671EBE3-3C08-3D43-8D1E-FBBD5EF91A5D}" destId="{DC436B6A-D4CA-434F-B5DD-0D1A89461993}" srcOrd="1" destOrd="0" parTransId="{4467A9D7-2B5A-4B4F-9595-CEA549B41AD4}" sibTransId="{576CE2E9-DF32-9F4D-A51F-A5AD5A217080}"/>
    <dgm:cxn modelId="{CCA0F11A-A76F-2149-8955-0442520E512F}" srcId="{0671EBE3-3C08-3D43-8D1E-FBBD5EF91A5D}" destId="{1C29A308-0836-884F-A90B-32077BFB1F1F}" srcOrd="0" destOrd="0" parTransId="{51E6F3D4-A39E-EA45-A8AC-3B381FB564EB}" sibTransId="{054B4699-54B7-FB47-9D31-4A5BFA3C385A}"/>
    <dgm:cxn modelId="{422A7B41-D40C-C347-9B30-477926E33C28}" type="presOf" srcId="{DC436B6A-D4CA-434F-B5DD-0D1A89461993}" destId="{BBAEBA81-D45B-5440-973E-09108F5846E5}" srcOrd="0" destOrd="0" presId="urn:microsoft.com/office/officeart/2005/8/layout/venn1"/>
    <dgm:cxn modelId="{46F8E148-6D97-CA40-BFC0-F2C1D3096B9F}" type="presOf" srcId="{1C29A308-0836-884F-A90B-32077BFB1F1F}" destId="{00C80465-A661-6C4B-86E3-0B2FC2DF9E40}" srcOrd="1" destOrd="0" presId="urn:microsoft.com/office/officeart/2005/8/layout/venn1"/>
    <dgm:cxn modelId="{71B1DA79-67E9-1644-A14F-5831E252478D}" type="presOf" srcId="{DC436B6A-D4CA-434F-B5DD-0D1A89461993}" destId="{B80BEC36-ACA1-2C4F-A3AE-FB558C434674}" srcOrd="1" destOrd="0" presId="urn:microsoft.com/office/officeart/2005/8/layout/venn1"/>
    <dgm:cxn modelId="{D8B5CDEF-074B-624D-9208-AD8CDBD5F015}" type="presOf" srcId="{0671EBE3-3C08-3D43-8D1E-FBBD5EF91A5D}" destId="{4C73DA3F-4922-9149-BBCF-B16632EF75D6}" srcOrd="0" destOrd="0" presId="urn:microsoft.com/office/officeart/2005/8/layout/venn1"/>
    <dgm:cxn modelId="{A6BEE7F4-1639-5D4B-98AB-8FA26C66972F}" type="presOf" srcId="{1C29A308-0836-884F-A90B-32077BFB1F1F}" destId="{C9D17974-FE8E-6348-B65A-85463058B0AA}" srcOrd="0" destOrd="0" presId="urn:microsoft.com/office/officeart/2005/8/layout/venn1"/>
    <dgm:cxn modelId="{059EE0CC-8A2C-6543-A521-6B084D7FE48D}" type="presParOf" srcId="{4C73DA3F-4922-9149-BBCF-B16632EF75D6}" destId="{C9D17974-FE8E-6348-B65A-85463058B0AA}" srcOrd="0" destOrd="0" presId="urn:microsoft.com/office/officeart/2005/8/layout/venn1"/>
    <dgm:cxn modelId="{21E1D99D-D098-C74F-86FE-34208A88859F}" type="presParOf" srcId="{4C73DA3F-4922-9149-BBCF-B16632EF75D6}" destId="{00C80465-A661-6C4B-86E3-0B2FC2DF9E40}" srcOrd="1" destOrd="0" presId="urn:microsoft.com/office/officeart/2005/8/layout/venn1"/>
    <dgm:cxn modelId="{1447C102-6491-AF48-9562-FE16CB38ACB5}" type="presParOf" srcId="{4C73DA3F-4922-9149-BBCF-B16632EF75D6}" destId="{BBAEBA81-D45B-5440-973E-09108F5846E5}" srcOrd="2" destOrd="0" presId="urn:microsoft.com/office/officeart/2005/8/layout/venn1"/>
    <dgm:cxn modelId="{58C27F9B-5974-6046-9D73-86C84E043B10}" type="presParOf" srcId="{4C73DA3F-4922-9149-BBCF-B16632EF75D6}" destId="{B80BEC36-ACA1-2C4F-A3AE-FB558C43467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1510" y="369497"/>
          <a:ext cx="4477248" cy="4477248"/>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Skill</a:t>
          </a:r>
        </a:p>
      </dsp:txBody>
      <dsp:txXfrm>
        <a:off x="806711" y="897461"/>
        <a:ext cx="2581476" cy="3421321"/>
      </dsp:txXfrm>
    </dsp:sp>
    <dsp:sp modelId="{BBAEBA81-D45B-5440-973E-09108F5846E5}">
      <dsp:nvSpPr>
        <dsp:cNvPr id="0" name=""/>
        <dsp:cNvSpPr/>
      </dsp:nvSpPr>
      <dsp:spPr>
        <a:xfrm>
          <a:off x="3408356" y="369497"/>
          <a:ext cx="4477248" cy="4477248"/>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Will</a:t>
          </a:r>
        </a:p>
      </dsp:txBody>
      <dsp:txXfrm>
        <a:off x="4678926" y="897461"/>
        <a:ext cx="2581476" cy="34213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621831" y="520350"/>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1250593" y="1051320"/>
        <a:ext cx="2596178" cy="3440806"/>
      </dsp:txXfrm>
    </dsp:sp>
    <dsp:sp modelId="{B965B22E-3119-8C43-A2AA-C9B3B2D12416}">
      <dsp:nvSpPr>
        <dsp:cNvPr id="0" name=""/>
        <dsp:cNvSpPr/>
      </dsp:nvSpPr>
      <dsp:spPr>
        <a:xfrm>
          <a:off x="2710569" y="529310"/>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3988376" y="1060281"/>
        <a:ext cx="2596178" cy="34408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621831" y="520350"/>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1250593" y="1051320"/>
        <a:ext cx="2596178" cy="3440806"/>
      </dsp:txXfrm>
    </dsp:sp>
    <dsp:sp modelId="{B965B22E-3119-8C43-A2AA-C9B3B2D12416}">
      <dsp:nvSpPr>
        <dsp:cNvPr id="0" name=""/>
        <dsp:cNvSpPr/>
      </dsp:nvSpPr>
      <dsp:spPr>
        <a:xfrm>
          <a:off x="2710569" y="529310"/>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3988376" y="1060281"/>
        <a:ext cx="2596178" cy="34408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73820" y="371846"/>
          <a:ext cx="4287560" cy="4287560"/>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Skill?</a:t>
          </a:r>
        </a:p>
      </dsp:txBody>
      <dsp:txXfrm>
        <a:off x="772533" y="877441"/>
        <a:ext cx="2472107" cy="3276369"/>
      </dsp:txXfrm>
    </dsp:sp>
    <dsp:sp modelId="{BBAEBA81-D45B-5440-973E-09108F5846E5}">
      <dsp:nvSpPr>
        <dsp:cNvPr id="0" name=""/>
        <dsp:cNvSpPr/>
      </dsp:nvSpPr>
      <dsp:spPr>
        <a:xfrm>
          <a:off x="3263954" y="371846"/>
          <a:ext cx="4287560" cy="4287560"/>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Will?</a:t>
          </a:r>
        </a:p>
      </dsp:txBody>
      <dsp:txXfrm>
        <a:off x="4480694" y="877441"/>
        <a:ext cx="2472107" cy="32763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68695" y="11033"/>
          <a:ext cx="4034185" cy="4034185"/>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dirty="0"/>
            <a:t>Skill</a:t>
          </a:r>
        </a:p>
      </dsp:txBody>
      <dsp:txXfrm>
        <a:off x="732028" y="486750"/>
        <a:ext cx="2326017" cy="3082751"/>
      </dsp:txXfrm>
    </dsp:sp>
    <dsp:sp modelId="{B965B22E-3119-8C43-A2AA-C9B3B2D12416}">
      <dsp:nvSpPr>
        <dsp:cNvPr id="0" name=""/>
        <dsp:cNvSpPr/>
      </dsp:nvSpPr>
      <dsp:spPr>
        <a:xfrm>
          <a:off x="3076217" y="11033"/>
          <a:ext cx="4034185" cy="4034185"/>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Will</a:t>
          </a:r>
        </a:p>
      </dsp:txBody>
      <dsp:txXfrm>
        <a:off x="4221053" y="486750"/>
        <a:ext cx="2326017" cy="30827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68695" y="11033"/>
          <a:ext cx="4034185" cy="4034185"/>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Skill</a:t>
          </a:r>
        </a:p>
      </dsp:txBody>
      <dsp:txXfrm>
        <a:off x="732028" y="486750"/>
        <a:ext cx="2326017" cy="3082751"/>
      </dsp:txXfrm>
    </dsp:sp>
    <dsp:sp modelId="{B965B22E-3119-8C43-A2AA-C9B3B2D12416}">
      <dsp:nvSpPr>
        <dsp:cNvPr id="0" name=""/>
        <dsp:cNvSpPr/>
      </dsp:nvSpPr>
      <dsp:spPr>
        <a:xfrm>
          <a:off x="3076217" y="11033"/>
          <a:ext cx="4034185" cy="4034185"/>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Will</a:t>
          </a:r>
        </a:p>
      </dsp:txBody>
      <dsp:txXfrm>
        <a:off x="4221053" y="486750"/>
        <a:ext cx="2326017" cy="30827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021156" y="55569"/>
          <a:ext cx="1534067" cy="153406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dirty="0"/>
            <a:t>Skill</a:t>
          </a:r>
        </a:p>
      </dsp:txBody>
      <dsp:txXfrm>
        <a:off x="1225698" y="324030"/>
        <a:ext cx="1124982" cy="690330"/>
      </dsp:txXfrm>
    </dsp:sp>
    <dsp:sp modelId="{A9A5F146-6D53-4040-8B9B-E3AA32DD4BF5}">
      <dsp:nvSpPr>
        <dsp:cNvPr id="0" name=""/>
        <dsp:cNvSpPr/>
      </dsp:nvSpPr>
      <dsp:spPr>
        <a:xfrm>
          <a:off x="1670471" y="982222"/>
          <a:ext cx="1534067" cy="153406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Focus</a:t>
          </a:r>
        </a:p>
      </dsp:txBody>
      <dsp:txXfrm>
        <a:off x="2139639" y="1378523"/>
        <a:ext cx="920440" cy="843737"/>
      </dsp:txXfrm>
    </dsp:sp>
    <dsp:sp modelId="{881D9EFF-CB4D-0243-B962-CB6D39A9C0E0}">
      <dsp:nvSpPr>
        <dsp:cNvPr id="0" name=""/>
        <dsp:cNvSpPr/>
      </dsp:nvSpPr>
      <dsp:spPr>
        <a:xfrm>
          <a:off x="562143" y="990751"/>
          <a:ext cx="1534067" cy="153406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Will</a:t>
          </a:r>
        </a:p>
      </dsp:txBody>
      <dsp:txXfrm>
        <a:off x="706601" y="1387052"/>
        <a:ext cx="920440" cy="8437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021156" y="55569"/>
          <a:ext cx="1534067" cy="153406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dirty="0"/>
            <a:t>Skill</a:t>
          </a:r>
        </a:p>
      </dsp:txBody>
      <dsp:txXfrm>
        <a:off x="1225698" y="324030"/>
        <a:ext cx="1124982" cy="690330"/>
      </dsp:txXfrm>
    </dsp:sp>
    <dsp:sp modelId="{A9A5F146-6D53-4040-8B9B-E3AA32DD4BF5}">
      <dsp:nvSpPr>
        <dsp:cNvPr id="0" name=""/>
        <dsp:cNvSpPr/>
      </dsp:nvSpPr>
      <dsp:spPr>
        <a:xfrm>
          <a:off x="1670471" y="982222"/>
          <a:ext cx="1534067" cy="153406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Focus</a:t>
          </a:r>
        </a:p>
      </dsp:txBody>
      <dsp:txXfrm>
        <a:off x="2139639" y="1378523"/>
        <a:ext cx="920440" cy="843737"/>
      </dsp:txXfrm>
    </dsp:sp>
    <dsp:sp modelId="{881D9EFF-CB4D-0243-B962-CB6D39A9C0E0}">
      <dsp:nvSpPr>
        <dsp:cNvPr id="0" name=""/>
        <dsp:cNvSpPr/>
      </dsp:nvSpPr>
      <dsp:spPr>
        <a:xfrm>
          <a:off x="562143" y="990751"/>
          <a:ext cx="1534067" cy="153406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GB" sz="2700" kern="1200"/>
            <a:t>Will</a:t>
          </a:r>
        </a:p>
      </dsp:txBody>
      <dsp:txXfrm>
        <a:off x="706601" y="1387052"/>
        <a:ext cx="920440" cy="843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1510" y="369497"/>
          <a:ext cx="4477248" cy="4477248"/>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Skill?</a:t>
          </a:r>
        </a:p>
      </dsp:txBody>
      <dsp:txXfrm>
        <a:off x="806711" y="897461"/>
        <a:ext cx="2581476" cy="3421321"/>
      </dsp:txXfrm>
    </dsp:sp>
    <dsp:sp modelId="{BBAEBA81-D45B-5440-973E-09108F5846E5}">
      <dsp:nvSpPr>
        <dsp:cNvPr id="0" name=""/>
        <dsp:cNvSpPr/>
      </dsp:nvSpPr>
      <dsp:spPr>
        <a:xfrm>
          <a:off x="3408356" y="369497"/>
          <a:ext cx="4477248" cy="4477248"/>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Will?</a:t>
          </a:r>
        </a:p>
      </dsp:txBody>
      <dsp:txXfrm>
        <a:off x="4678926" y="897461"/>
        <a:ext cx="2581476" cy="3421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2543" y="511389"/>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Skill</a:t>
          </a:r>
        </a:p>
      </dsp:txBody>
      <dsp:txXfrm>
        <a:off x="811305" y="1042360"/>
        <a:ext cx="2596178" cy="3440806"/>
      </dsp:txXfrm>
    </dsp:sp>
    <dsp:sp modelId="{B965B22E-3119-8C43-A2AA-C9B3B2D12416}">
      <dsp:nvSpPr>
        <dsp:cNvPr id="0" name=""/>
        <dsp:cNvSpPr/>
      </dsp:nvSpPr>
      <dsp:spPr>
        <a:xfrm>
          <a:off x="3427767" y="511389"/>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dsp:txBody>
      <dsp:txXfrm>
        <a:off x="4705574" y="1042360"/>
        <a:ext cx="2596178" cy="3440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2543" y="511389"/>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Skill</a:t>
          </a:r>
        </a:p>
      </dsp:txBody>
      <dsp:txXfrm>
        <a:off x="811305" y="1042360"/>
        <a:ext cx="2596178" cy="3440806"/>
      </dsp:txXfrm>
    </dsp:sp>
    <dsp:sp modelId="{B965B22E-3119-8C43-A2AA-C9B3B2D12416}">
      <dsp:nvSpPr>
        <dsp:cNvPr id="0" name=""/>
        <dsp:cNvSpPr/>
      </dsp:nvSpPr>
      <dsp:spPr>
        <a:xfrm>
          <a:off x="3427767" y="511389"/>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dsp:txBody>
      <dsp:txXfrm>
        <a:off x="4705574" y="1042360"/>
        <a:ext cx="2596178" cy="3440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2543" y="511389"/>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Skill</a:t>
          </a:r>
        </a:p>
      </dsp:txBody>
      <dsp:txXfrm>
        <a:off x="811305" y="1042360"/>
        <a:ext cx="2596178" cy="3440806"/>
      </dsp:txXfrm>
    </dsp:sp>
    <dsp:sp modelId="{B965B22E-3119-8C43-A2AA-C9B3B2D12416}">
      <dsp:nvSpPr>
        <dsp:cNvPr id="0" name=""/>
        <dsp:cNvSpPr/>
      </dsp:nvSpPr>
      <dsp:spPr>
        <a:xfrm>
          <a:off x="3427767" y="511389"/>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a:p>
          <a:pPr marL="0" lvl="0" indent="0" algn="ctr" defTabSz="2089150">
            <a:lnSpc>
              <a:spcPct val="90000"/>
            </a:lnSpc>
            <a:spcBef>
              <a:spcPct val="0"/>
            </a:spcBef>
            <a:spcAft>
              <a:spcPct val="35000"/>
            </a:spcAft>
            <a:buNone/>
          </a:pPr>
          <a:endParaRPr lang="en-GB" sz="4700" kern="1200"/>
        </a:p>
      </dsp:txBody>
      <dsp:txXfrm>
        <a:off x="4705574" y="1042360"/>
        <a:ext cx="2596178" cy="34408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1510" y="369497"/>
          <a:ext cx="4477248" cy="4477248"/>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Skill?</a:t>
          </a:r>
        </a:p>
      </dsp:txBody>
      <dsp:txXfrm>
        <a:off x="806711" y="897461"/>
        <a:ext cx="2581476" cy="3421321"/>
      </dsp:txXfrm>
    </dsp:sp>
    <dsp:sp modelId="{BBAEBA81-D45B-5440-973E-09108F5846E5}">
      <dsp:nvSpPr>
        <dsp:cNvPr id="0" name=""/>
        <dsp:cNvSpPr/>
      </dsp:nvSpPr>
      <dsp:spPr>
        <a:xfrm>
          <a:off x="3408356" y="369497"/>
          <a:ext cx="4477248" cy="4477248"/>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Will?</a:t>
          </a:r>
        </a:p>
      </dsp:txBody>
      <dsp:txXfrm>
        <a:off x="4678926" y="897461"/>
        <a:ext cx="2581476" cy="34213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2543" y="511389"/>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811305" y="1042360"/>
        <a:ext cx="2596178" cy="3440806"/>
      </dsp:txXfrm>
    </dsp:sp>
    <dsp:sp modelId="{B965B22E-3119-8C43-A2AA-C9B3B2D12416}">
      <dsp:nvSpPr>
        <dsp:cNvPr id="0" name=""/>
        <dsp:cNvSpPr/>
      </dsp:nvSpPr>
      <dsp:spPr>
        <a:xfrm>
          <a:off x="3427767" y="511389"/>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Will</a:t>
          </a:r>
        </a:p>
      </dsp:txBody>
      <dsp:txXfrm>
        <a:off x="4705574" y="1042360"/>
        <a:ext cx="2596178" cy="34408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82543" y="511389"/>
          <a:ext cx="4502747" cy="4502747"/>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811305" y="1042360"/>
        <a:ext cx="2596178" cy="3440806"/>
      </dsp:txXfrm>
    </dsp:sp>
    <dsp:sp modelId="{B965B22E-3119-8C43-A2AA-C9B3B2D12416}">
      <dsp:nvSpPr>
        <dsp:cNvPr id="0" name=""/>
        <dsp:cNvSpPr/>
      </dsp:nvSpPr>
      <dsp:spPr>
        <a:xfrm>
          <a:off x="3427767" y="511389"/>
          <a:ext cx="4502747" cy="4502747"/>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GB" sz="6600" kern="1200"/>
            <a:t>Will</a:t>
          </a:r>
        </a:p>
      </dsp:txBody>
      <dsp:txXfrm>
        <a:off x="4705574" y="1042360"/>
        <a:ext cx="2596178" cy="34408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17974-FE8E-6348-B65A-85463058B0AA}">
      <dsp:nvSpPr>
        <dsp:cNvPr id="0" name=""/>
        <dsp:cNvSpPr/>
      </dsp:nvSpPr>
      <dsp:spPr>
        <a:xfrm>
          <a:off x="173820" y="371846"/>
          <a:ext cx="4287560" cy="4287560"/>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Skill?</a:t>
          </a:r>
        </a:p>
      </dsp:txBody>
      <dsp:txXfrm>
        <a:off x="772533" y="877441"/>
        <a:ext cx="2472107" cy="3276369"/>
      </dsp:txXfrm>
    </dsp:sp>
    <dsp:sp modelId="{BBAEBA81-D45B-5440-973E-09108F5846E5}">
      <dsp:nvSpPr>
        <dsp:cNvPr id="0" name=""/>
        <dsp:cNvSpPr/>
      </dsp:nvSpPr>
      <dsp:spPr>
        <a:xfrm>
          <a:off x="3263954" y="371846"/>
          <a:ext cx="4287560" cy="4287560"/>
        </a:xfrm>
        <a:prstGeom prst="ellipse">
          <a:avLst/>
        </a:prstGeom>
        <a:solidFill>
          <a:schemeClr val="accent2">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GB" sz="6500" kern="1200"/>
            <a:t>Will?</a:t>
          </a:r>
        </a:p>
      </dsp:txBody>
      <dsp:txXfrm>
        <a:off x="4480694" y="877441"/>
        <a:ext cx="2472107" cy="327636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114AC-71FB-B843-B4F3-80FE1090424C}"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3473E-21AB-E64C-8786-666E6EA1C5D0}" type="slidenum">
              <a:rPr lang="en-US" smtClean="0"/>
              <a:t>‹#›</a:t>
            </a:fld>
            <a:endParaRPr lang="en-US"/>
          </a:p>
        </p:txBody>
      </p:sp>
    </p:spTree>
    <p:extLst>
      <p:ext uri="{BB962C8B-B14F-4D97-AF65-F5344CB8AC3E}">
        <p14:creationId xmlns:p14="http://schemas.microsoft.com/office/powerpoint/2010/main" val="2858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0687F6-F947-1846-9BEA-8772367BA61F}" type="slidenum">
              <a:rPr lang="en-US" smtClean="0"/>
              <a:t>1</a:t>
            </a:fld>
            <a:endParaRPr lang="en-US" dirty="0"/>
          </a:p>
        </p:txBody>
      </p:sp>
    </p:spTree>
    <p:extLst>
      <p:ext uri="{BB962C8B-B14F-4D97-AF65-F5344CB8AC3E}">
        <p14:creationId xmlns:p14="http://schemas.microsoft.com/office/powerpoint/2010/main" val="18587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11</a:t>
            </a:fld>
            <a:endParaRPr lang="en-US"/>
          </a:p>
        </p:txBody>
      </p:sp>
    </p:spTree>
    <p:extLst>
      <p:ext uri="{BB962C8B-B14F-4D97-AF65-F5344CB8AC3E}">
        <p14:creationId xmlns:p14="http://schemas.microsoft.com/office/powerpoint/2010/main" val="335230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D563C-0628-454A-4819-162916830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02320-A0D3-65BF-9DF4-3B9CEBA622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F8A221-9E16-D5C1-290B-F869DA0C80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A84E96-5FD3-952C-BA8A-8CD126444D41}"/>
              </a:ext>
            </a:extLst>
          </p:cNvPr>
          <p:cNvSpPr>
            <a:spLocks noGrp="1"/>
          </p:cNvSpPr>
          <p:nvPr>
            <p:ph type="sldNum" sz="quarter" idx="5"/>
          </p:nvPr>
        </p:nvSpPr>
        <p:spPr/>
        <p:txBody>
          <a:bodyPr/>
          <a:lstStyle/>
          <a:p>
            <a:fld id="{0F627667-B981-D148-A437-234C701C331F}" type="slidenum">
              <a:rPr lang="en-US" smtClean="0"/>
              <a:t>12</a:t>
            </a:fld>
            <a:endParaRPr lang="en-US"/>
          </a:p>
        </p:txBody>
      </p:sp>
    </p:spTree>
    <p:extLst>
      <p:ext uri="{BB962C8B-B14F-4D97-AF65-F5344CB8AC3E}">
        <p14:creationId xmlns:p14="http://schemas.microsoft.com/office/powerpoint/2010/main" val="141603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63273-DE60-54B9-E8C0-3DD57619A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E776F-58CF-ADBB-BDA2-10DC26D433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A6F194-541E-0AB7-58FC-3767298D0A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30EDA9-A621-9A8B-62A1-77CE982053B9}"/>
              </a:ext>
            </a:extLst>
          </p:cNvPr>
          <p:cNvSpPr>
            <a:spLocks noGrp="1"/>
          </p:cNvSpPr>
          <p:nvPr>
            <p:ph type="sldNum" sz="quarter" idx="10"/>
          </p:nvPr>
        </p:nvSpPr>
        <p:spPr/>
        <p:txBody>
          <a:bodyPr/>
          <a:lstStyle/>
          <a:p>
            <a:fld id="{A00687F6-F947-1846-9BEA-8772367BA61F}" type="slidenum">
              <a:rPr lang="en-US" smtClean="0"/>
              <a:t>13</a:t>
            </a:fld>
            <a:endParaRPr lang="en-US" dirty="0"/>
          </a:p>
        </p:txBody>
      </p:sp>
    </p:spTree>
    <p:extLst>
      <p:ext uri="{BB962C8B-B14F-4D97-AF65-F5344CB8AC3E}">
        <p14:creationId xmlns:p14="http://schemas.microsoft.com/office/powerpoint/2010/main" val="265681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14</a:t>
            </a:fld>
            <a:endParaRPr lang="en-US"/>
          </a:p>
        </p:txBody>
      </p:sp>
    </p:spTree>
    <p:extLst>
      <p:ext uri="{BB962C8B-B14F-4D97-AF65-F5344CB8AC3E}">
        <p14:creationId xmlns:p14="http://schemas.microsoft.com/office/powerpoint/2010/main" val="253278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17</a:t>
            </a:fld>
            <a:endParaRPr lang="en-US"/>
          </a:p>
        </p:txBody>
      </p:sp>
    </p:spTree>
    <p:extLst>
      <p:ext uri="{BB962C8B-B14F-4D97-AF65-F5344CB8AC3E}">
        <p14:creationId xmlns:p14="http://schemas.microsoft.com/office/powerpoint/2010/main" val="25410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C67E6-5B17-F19D-D918-6ADE01A16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8E57F-A500-0842-F78A-F12341EAAF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0021A7-AE54-E1EC-D13F-FEFDE1ADDF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33178C-1B3E-8175-7FC5-74E145856D0F}"/>
              </a:ext>
            </a:extLst>
          </p:cNvPr>
          <p:cNvSpPr>
            <a:spLocks noGrp="1"/>
          </p:cNvSpPr>
          <p:nvPr>
            <p:ph type="sldNum" sz="quarter" idx="10"/>
          </p:nvPr>
        </p:nvSpPr>
        <p:spPr/>
        <p:txBody>
          <a:bodyPr/>
          <a:lstStyle/>
          <a:p>
            <a:fld id="{A00687F6-F947-1846-9BEA-8772367BA61F}" type="slidenum">
              <a:rPr lang="en-US" smtClean="0"/>
              <a:t>18</a:t>
            </a:fld>
            <a:endParaRPr lang="en-US" dirty="0"/>
          </a:p>
        </p:txBody>
      </p:sp>
    </p:spTree>
    <p:extLst>
      <p:ext uri="{BB962C8B-B14F-4D97-AF65-F5344CB8AC3E}">
        <p14:creationId xmlns:p14="http://schemas.microsoft.com/office/powerpoint/2010/main" val="82284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19</a:t>
            </a:fld>
            <a:endParaRPr lang="en-US"/>
          </a:p>
        </p:txBody>
      </p:sp>
    </p:spTree>
    <p:extLst>
      <p:ext uri="{BB962C8B-B14F-4D97-AF65-F5344CB8AC3E}">
        <p14:creationId xmlns:p14="http://schemas.microsoft.com/office/powerpoint/2010/main" val="281548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20</a:t>
            </a:fld>
            <a:endParaRPr lang="en-US"/>
          </a:p>
        </p:txBody>
      </p:sp>
    </p:spTree>
    <p:extLst>
      <p:ext uri="{BB962C8B-B14F-4D97-AF65-F5344CB8AC3E}">
        <p14:creationId xmlns:p14="http://schemas.microsoft.com/office/powerpoint/2010/main" val="2727460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5AE6-6BB9-892A-461D-CB5276234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A2DD6-3BBA-56F6-02C9-814B6CA6C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1DF0E-143A-B5F6-56A2-C3678F5BA2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C94F03-3197-ACAB-8414-FFCB949B278D}"/>
              </a:ext>
            </a:extLst>
          </p:cNvPr>
          <p:cNvSpPr>
            <a:spLocks noGrp="1"/>
          </p:cNvSpPr>
          <p:nvPr>
            <p:ph type="sldNum" sz="quarter" idx="5"/>
          </p:nvPr>
        </p:nvSpPr>
        <p:spPr/>
        <p:txBody>
          <a:bodyPr/>
          <a:lstStyle/>
          <a:p>
            <a:fld id="{A873473E-21AB-E64C-8786-666E6EA1C5D0}" type="slidenum">
              <a:rPr lang="en-US" smtClean="0"/>
              <a:t>21</a:t>
            </a:fld>
            <a:endParaRPr lang="en-US"/>
          </a:p>
        </p:txBody>
      </p:sp>
    </p:spTree>
    <p:extLst>
      <p:ext uri="{BB962C8B-B14F-4D97-AF65-F5344CB8AC3E}">
        <p14:creationId xmlns:p14="http://schemas.microsoft.com/office/powerpoint/2010/main" val="186005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00EEC-CAF6-2740-3A65-7BCEADB50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F6E9D-46E5-CA98-1656-FC026663B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E10E9-279A-2329-A24F-6F87806889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3A8AE-BC4B-D75F-97B7-DFCAFBCA750D}"/>
              </a:ext>
            </a:extLst>
          </p:cNvPr>
          <p:cNvSpPr>
            <a:spLocks noGrp="1"/>
          </p:cNvSpPr>
          <p:nvPr>
            <p:ph type="sldNum" sz="quarter" idx="5"/>
          </p:nvPr>
        </p:nvSpPr>
        <p:spPr/>
        <p:txBody>
          <a:bodyPr/>
          <a:lstStyle/>
          <a:p>
            <a:fld id="{A873473E-21AB-E64C-8786-666E6EA1C5D0}" type="slidenum">
              <a:rPr lang="en-US" smtClean="0"/>
              <a:t>22</a:t>
            </a:fld>
            <a:endParaRPr lang="en-US"/>
          </a:p>
        </p:txBody>
      </p:sp>
    </p:spTree>
    <p:extLst>
      <p:ext uri="{BB962C8B-B14F-4D97-AF65-F5344CB8AC3E}">
        <p14:creationId xmlns:p14="http://schemas.microsoft.com/office/powerpoint/2010/main" val="295997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E9A5-A760-FA31-59AC-1F377E333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C7266-2D01-7084-20A2-D89752E309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ABF510-E3CF-0987-1479-81762B60CCEF}"/>
              </a:ext>
            </a:extLst>
          </p:cNvPr>
          <p:cNvSpPr>
            <a:spLocks noGrp="1"/>
          </p:cNvSpPr>
          <p:nvPr>
            <p:ph type="body" idx="1"/>
          </p:nvPr>
        </p:nvSpPr>
        <p:spPr/>
        <p:txBody>
          <a:bodyPr/>
          <a:lstStyle/>
          <a:p>
            <a:pPr marL="0" indent="0">
              <a:buFontTx/>
              <a:buNone/>
            </a:pPr>
            <a:r>
              <a:rPr lang="en-GB" b="1" dirty="0"/>
              <a:t>PHONES TO SILENT PLEASE </a:t>
            </a:r>
            <a:endParaRPr lang="en-GB" b="0" dirty="0"/>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r>
              <a:rPr lang="en-GB" b="0" dirty="0"/>
              <a:t>APPRECIATE OFTEN USED FOR TAKING NOTES ETC </a:t>
            </a:r>
          </a:p>
        </p:txBody>
      </p:sp>
      <p:sp>
        <p:nvSpPr>
          <p:cNvPr id="4" name="Slide Number Placeholder 3">
            <a:extLst>
              <a:ext uri="{FF2B5EF4-FFF2-40B4-BE49-F238E27FC236}">
                <a16:creationId xmlns:a16="http://schemas.microsoft.com/office/drawing/2014/main" id="{6D41E4A1-62B8-5E87-0275-882A3D28607D}"/>
              </a:ext>
            </a:extLst>
          </p:cNvPr>
          <p:cNvSpPr>
            <a:spLocks noGrp="1"/>
          </p:cNvSpPr>
          <p:nvPr>
            <p:ph type="sldNum" sz="quarter" idx="10"/>
          </p:nvPr>
        </p:nvSpPr>
        <p:spPr/>
        <p:txBody>
          <a:bodyPr/>
          <a:lstStyle/>
          <a:p>
            <a:fld id="{A00687F6-F947-1846-9BEA-8772367BA61F}" type="slidenum">
              <a:rPr lang="en-US" smtClean="0"/>
              <a:t>2</a:t>
            </a:fld>
            <a:endParaRPr lang="en-US"/>
          </a:p>
        </p:txBody>
      </p:sp>
    </p:spTree>
    <p:extLst>
      <p:ext uri="{BB962C8B-B14F-4D97-AF65-F5344CB8AC3E}">
        <p14:creationId xmlns:p14="http://schemas.microsoft.com/office/powerpoint/2010/main" val="3040428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23</a:t>
            </a:fld>
            <a:endParaRPr lang="en-US"/>
          </a:p>
        </p:txBody>
      </p:sp>
    </p:spTree>
    <p:extLst>
      <p:ext uri="{BB962C8B-B14F-4D97-AF65-F5344CB8AC3E}">
        <p14:creationId xmlns:p14="http://schemas.microsoft.com/office/powerpoint/2010/main" val="83665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25</a:t>
            </a:fld>
            <a:endParaRPr lang="en-US"/>
          </a:p>
        </p:txBody>
      </p:sp>
    </p:spTree>
    <p:extLst>
      <p:ext uri="{BB962C8B-B14F-4D97-AF65-F5344CB8AC3E}">
        <p14:creationId xmlns:p14="http://schemas.microsoft.com/office/powerpoint/2010/main" val="771584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26</a:t>
            </a:fld>
            <a:endParaRPr lang="en-US"/>
          </a:p>
        </p:txBody>
      </p:sp>
    </p:spTree>
    <p:extLst>
      <p:ext uri="{BB962C8B-B14F-4D97-AF65-F5344CB8AC3E}">
        <p14:creationId xmlns:p14="http://schemas.microsoft.com/office/powerpoint/2010/main" val="1081662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30</a:t>
            </a:fld>
            <a:endParaRPr lang="en-US"/>
          </a:p>
        </p:txBody>
      </p:sp>
    </p:spTree>
    <p:extLst>
      <p:ext uri="{BB962C8B-B14F-4D97-AF65-F5344CB8AC3E}">
        <p14:creationId xmlns:p14="http://schemas.microsoft.com/office/powerpoint/2010/main" val="4077883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34</a:t>
            </a:fld>
            <a:endParaRPr lang="en-US"/>
          </a:p>
        </p:txBody>
      </p:sp>
    </p:spTree>
    <p:extLst>
      <p:ext uri="{BB962C8B-B14F-4D97-AF65-F5344CB8AC3E}">
        <p14:creationId xmlns:p14="http://schemas.microsoft.com/office/powerpoint/2010/main" val="364235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73473E-21AB-E64C-8786-666E6EA1C5D0}" type="slidenum">
              <a:rPr lang="en-US" smtClean="0"/>
              <a:t>35</a:t>
            </a:fld>
            <a:endParaRPr lang="en-US"/>
          </a:p>
        </p:txBody>
      </p:sp>
    </p:spTree>
    <p:extLst>
      <p:ext uri="{BB962C8B-B14F-4D97-AF65-F5344CB8AC3E}">
        <p14:creationId xmlns:p14="http://schemas.microsoft.com/office/powerpoint/2010/main" val="3163579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5377-282D-BCBE-8545-DDFF9F8E1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7C4F8-C2A1-4943-9E4D-6DD524C8DA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5B03D3-2BF5-9F1B-353A-FAA3858CC5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8D3D0E-B72E-D875-4556-1EA164556C3C}"/>
              </a:ext>
            </a:extLst>
          </p:cNvPr>
          <p:cNvSpPr>
            <a:spLocks noGrp="1"/>
          </p:cNvSpPr>
          <p:nvPr>
            <p:ph type="sldNum" sz="quarter" idx="10"/>
          </p:nvPr>
        </p:nvSpPr>
        <p:spPr/>
        <p:txBody>
          <a:bodyPr/>
          <a:lstStyle/>
          <a:p>
            <a:fld id="{A00687F6-F947-1846-9BEA-8772367BA61F}" type="slidenum">
              <a:rPr lang="en-US" smtClean="0"/>
              <a:t>37</a:t>
            </a:fld>
            <a:endParaRPr lang="en-US" dirty="0"/>
          </a:p>
        </p:txBody>
      </p:sp>
    </p:spTree>
    <p:extLst>
      <p:ext uri="{BB962C8B-B14F-4D97-AF65-F5344CB8AC3E}">
        <p14:creationId xmlns:p14="http://schemas.microsoft.com/office/powerpoint/2010/main" val="1373458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768350"/>
            <a:ext cx="4271962" cy="2403475"/>
          </a:xfrm>
        </p:spPr>
        <p:txBody>
          <a:bodyPr/>
          <a:lstStyle/>
          <a:p>
            <a:endParaRPr lang="en-US"/>
          </a:p>
        </p:txBody>
      </p:sp>
      <p:sp>
        <p:nvSpPr>
          <p:cNvPr id="3" name="Notes Placeholder 2"/>
          <p:cNvSpPr>
            <a:spLocks noGrp="1"/>
          </p:cNvSpPr>
          <p:nvPr>
            <p:ph type="body" idx="1"/>
          </p:nvPr>
        </p:nvSpPr>
        <p:spPr>
          <a:xfrm>
            <a:off x="709930" y="3172257"/>
            <a:ext cx="5679440" cy="6548849"/>
          </a:xfrm>
        </p:spPr>
        <p:txBody>
          <a:bodyPr/>
          <a:lstStyle/>
          <a:p>
            <a:endParaRPr lang="en-GB" dirty="0"/>
          </a:p>
        </p:txBody>
      </p:sp>
      <p:sp>
        <p:nvSpPr>
          <p:cNvPr id="4" name="Slide Number Placeholder 3"/>
          <p:cNvSpPr>
            <a:spLocks noGrp="1"/>
          </p:cNvSpPr>
          <p:nvPr>
            <p:ph type="sldNum" sz="quarter" idx="10"/>
          </p:nvPr>
        </p:nvSpPr>
        <p:spPr/>
        <p:txBody>
          <a:bodyPr/>
          <a:lstStyle/>
          <a:p>
            <a:fld id="{A00687F6-F947-1846-9BEA-8772367BA61F}" type="slidenum">
              <a:rPr lang="en-US" smtClean="0"/>
              <a:t>38</a:t>
            </a:fld>
            <a:endParaRPr lang="en-US"/>
          </a:p>
        </p:txBody>
      </p:sp>
    </p:spTree>
    <p:extLst>
      <p:ext uri="{BB962C8B-B14F-4D97-AF65-F5344CB8AC3E}">
        <p14:creationId xmlns:p14="http://schemas.microsoft.com/office/powerpoint/2010/main" val="2846040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A011-5174-8680-B8AA-B98934E5A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8F116-A607-F7BC-2C22-FDA96350E551}"/>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677CAD70-E8A2-A92A-D819-B6B06C4D9FF6}"/>
              </a:ext>
            </a:extLst>
          </p:cNvPr>
          <p:cNvSpPr>
            <a:spLocks noGrp="1"/>
          </p:cNvSpPr>
          <p:nvPr>
            <p:ph type="body" idx="1"/>
          </p:nvPr>
        </p:nvSpPr>
        <p:spPr>
          <a:xfrm>
            <a:off x="709930" y="3172257"/>
            <a:ext cx="5679440" cy="6548849"/>
          </a:xfrm>
        </p:spPr>
        <p:txBody>
          <a:bodyPr/>
          <a:lstStyle/>
          <a:p>
            <a:endParaRPr lang="en-GB" dirty="0"/>
          </a:p>
        </p:txBody>
      </p:sp>
      <p:sp>
        <p:nvSpPr>
          <p:cNvPr id="4" name="Slide Number Placeholder 3">
            <a:extLst>
              <a:ext uri="{FF2B5EF4-FFF2-40B4-BE49-F238E27FC236}">
                <a16:creationId xmlns:a16="http://schemas.microsoft.com/office/drawing/2014/main" id="{A621C4D9-95E6-107E-F815-370D1CD4251F}"/>
              </a:ext>
            </a:extLst>
          </p:cNvPr>
          <p:cNvSpPr>
            <a:spLocks noGrp="1"/>
          </p:cNvSpPr>
          <p:nvPr>
            <p:ph type="sldNum" sz="quarter" idx="10"/>
          </p:nvPr>
        </p:nvSpPr>
        <p:spPr/>
        <p:txBody>
          <a:bodyPr/>
          <a:lstStyle/>
          <a:p>
            <a:fld id="{A00687F6-F947-1846-9BEA-8772367BA61F}" type="slidenum">
              <a:rPr lang="en-US" smtClean="0"/>
              <a:t>39</a:t>
            </a:fld>
            <a:endParaRPr lang="en-US"/>
          </a:p>
        </p:txBody>
      </p:sp>
    </p:spTree>
    <p:extLst>
      <p:ext uri="{BB962C8B-B14F-4D97-AF65-F5344CB8AC3E}">
        <p14:creationId xmlns:p14="http://schemas.microsoft.com/office/powerpoint/2010/main" val="1994398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CF011-0224-96A4-F58E-4CA8DB395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51FFF-E04D-EE56-C5FF-F5F2B1ECE36E}"/>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3F670348-9D3E-3201-DCAD-DFEC269CD84D}"/>
              </a:ext>
            </a:extLst>
          </p:cNvPr>
          <p:cNvSpPr>
            <a:spLocks noGrp="1"/>
          </p:cNvSpPr>
          <p:nvPr>
            <p:ph type="body" idx="1"/>
          </p:nvPr>
        </p:nvSpPr>
        <p:spPr>
          <a:xfrm>
            <a:off x="709930" y="3172257"/>
            <a:ext cx="5679440" cy="6548849"/>
          </a:xfrm>
        </p:spPr>
        <p:txBody>
          <a:bodyPr/>
          <a:lstStyle/>
          <a:p>
            <a:endParaRPr lang="en-GB" dirty="0"/>
          </a:p>
        </p:txBody>
      </p:sp>
      <p:sp>
        <p:nvSpPr>
          <p:cNvPr id="4" name="Slide Number Placeholder 3">
            <a:extLst>
              <a:ext uri="{FF2B5EF4-FFF2-40B4-BE49-F238E27FC236}">
                <a16:creationId xmlns:a16="http://schemas.microsoft.com/office/drawing/2014/main" id="{D6ED51F4-C8CB-ABD0-B50B-749A70328D7D}"/>
              </a:ext>
            </a:extLst>
          </p:cNvPr>
          <p:cNvSpPr>
            <a:spLocks noGrp="1"/>
          </p:cNvSpPr>
          <p:nvPr>
            <p:ph type="sldNum" sz="quarter" idx="10"/>
          </p:nvPr>
        </p:nvSpPr>
        <p:spPr/>
        <p:txBody>
          <a:bodyPr/>
          <a:lstStyle/>
          <a:p>
            <a:fld id="{A00687F6-F947-1846-9BEA-8772367BA61F}" type="slidenum">
              <a:rPr lang="en-US" smtClean="0"/>
              <a:t>40</a:t>
            </a:fld>
            <a:endParaRPr lang="en-US"/>
          </a:p>
        </p:txBody>
      </p:sp>
    </p:spTree>
    <p:extLst>
      <p:ext uri="{BB962C8B-B14F-4D97-AF65-F5344CB8AC3E}">
        <p14:creationId xmlns:p14="http://schemas.microsoft.com/office/powerpoint/2010/main" val="100669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ACE2-C4ED-B507-CA4A-38D4806D5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8510C-7AA0-2CC5-D6A6-C3D3E398A2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643414-5409-26C7-B9A1-F164CE74CF83}"/>
              </a:ext>
            </a:extLst>
          </p:cNvPr>
          <p:cNvSpPr>
            <a:spLocks noGrp="1"/>
          </p:cNvSpPr>
          <p:nvPr>
            <p:ph type="body" idx="1"/>
          </p:nvPr>
        </p:nvSpPr>
        <p:spPr/>
        <p:txBody>
          <a:bodyPr/>
          <a:lstStyle/>
          <a:p>
            <a:pPr marL="0" indent="0">
              <a:buFont typeface="Arial" panose="020B0604020202020204" pitchFamily="34" charset="0"/>
              <a:buNone/>
            </a:pPr>
            <a:endParaRPr lang="en-GB" b="1" dirty="0"/>
          </a:p>
        </p:txBody>
      </p:sp>
      <p:sp>
        <p:nvSpPr>
          <p:cNvPr id="4" name="Slide Number Placeholder 3">
            <a:extLst>
              <a:ext uri="{FF2B5EF4-FFF2-40B4-BE49-F238E27FC236}">
                <a16:creationId xmlns:a16="http://schemas.microsoft.com/office/drawing/2014/main" id="{D3A7626A-F8AD-DA12-1B97-A0AD99A7AB95}"/>
              </a:ext>
            </a:extLst>
          </p:cNvPr>
          <p:cNvSpPr>
            <a:spLocks noGrp="1"/>
          </p:cNvSpPr>
          <p:nvPr>
            <p:ph type="sldNum" sz="quarter" idx="10"/>
          </p:nvPr>
        </p:nvSpPr>
        <p:spPr/>
        <p:txBody>
          <a:bodyPr/>
          <a:lstStyle/>
          <a:p>
            <a:fld id="{A00687F6-F947-1846-9BEA-8772367BA61F}" type="slidenum">
              <a:rPr lang="en-US" smtClean="0"/>
              <a:t>3</a:t>
            </a:fld>
            <a:endParaRPr lang="en-US"/>
          </a:p>
        </p:txBody>
      </p:sp>
    </p:spTree>
    <p:extLst>
      <p:ext uri="{BB962C8B-B14F-4D97-AF65-F5344CB8AC3E}">
        <p14:creationId xmlns:p14="http://schemas.microsoft.com/office/powerpoint/2010/main" val="941114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C9481-46F3-C358-C93F-9C3B3ADFA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7911A-0D5E-A6E7-E599-2031AF93E5D9}"/>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0AE8D37C-C6CC-AE78-398A-A143FC8D92BA}"/>
              </a:ext>
            </a:extLst>
          </p:cNvPr>
          <p:cNvSpPr>
            <a:spLocks noGrp="1"/>
          </p:cNvSpPr>
          <p:nvPr>
            <p:ph type="body" idx="1"/>
          </p:nvPr>
        </p:nvSpPr>
        <p:spPr>
          <a:xfrm>
            <a:off x="709930" y="3172257"/>
            <a:ext cx="5679440" cy="6548849"/>
          </a:xfrm>
        </p:spPr>
        <p:txBody>
          <a:bodyPr/>
          <a:lstStyle/>
          <a:p>
            <a:endParaRPr lang="en-GB" sz="1300" b="1" dirty="0"/>
          </a:p>
        </p:txBody>
      </p:sp>
      <p:sp>
        <p:nvSpPr>
          <p:cNvPr id="4" name="Slide Number Placeholder 3">
            <a:extLst>
              <a:ext uri="{FF2B5EF4-FFF2-40B4-BE49-F238E27FC236}">
                <a16:creationId xmlns:a16="http://schemas.microsoft.com/office/drawing/2014/main" id="{BCB21F69-1E30-639D-9506-4595472A7EF3}"/>
              </a:ext>
            </a:extLst>
          </p:cNvPr>
          <p:cNvSpPr>
            <a:spLocks noGrp="1"/>
          </p:cNvSpPr>
          <p:nvPr>
            <p:ph type="sldNum" sz="quarter" idx="10"/>
          </p:nvPr>
        </p:nvSpPr>
        <p:spPr/>
        <p:txBody>
          <a:bodyPr/>
          <a:lstStyle/>
          <a:p>
            <a:fld id="{A00687F6-F947-1846-9BEA-8772367BA61F}" type="slidenum">
              <a:rPr lang="en-US" smtClean="0"/>
              <a:t>41</a:t>
            </a:fld>
            <a:endParaRPr lang="en-US"/>
          </a:p>
        </p:txBody>
      </p:sp>
    </p:spTree>
    <p:extLst>
      <p:ext uri="{BB962C8B-B14F-4D97-AF65-F5344CB8AC3E}">
        <p14:creationId xmlns:p14="http://schemas.microsoft.com/office/powerpoint/2010/main" val="3310510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29CD-5EE0-46B2-5264-9B77234F6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B6949-6BB3-5E19-5DAA-2EB750701F63}"/>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D8C3B459-D845-48D3-0E31-9A2B3467FE9B}"/>
              </a:ext>
            </a:extLst>
          </p:cNvPr>
          <p:cNvSpPr>
            <a:spLocks noGrp="1"/>
          </p:cNvSpPr>
          <p:nvPr>
            <p:ph type="body" idx="1"/>
          </p:nvPr>
        </p:nvSpPr>
        <p:spPr>
          <a:xfrm>
            <a:off x="709930" y="3172257"/>
            <a:ext cx="5679440" cy="6548849"/>
          </a:xfrm>
        </p:spPr>
        <p:txBody>
          <a:bodyPr/>
          <a:lstStyle/>
          <a:p>
            <a:endParaRPr lang="en-GB" dirty="0"/>
          </a:p>
        </p:txBody>
      </p:sp>
      <p:sp>
        <p:nvSpPr>
          <p:cNvPr id="4" name="Slide Number Placeholder 3">
            <a:extLst>
              <a:ext uri="{FF2B5EF4-FFF2-40B4-BE49-F238E27FC236}">
                <a16:creationId xmlns:a16="http://schemas.microsoft.com/office/drawing/2014/main" id="{F3F56DEE-C51A-CFA3-0614-A8C714D6A214}"/>
              </a:ext>
            </a:extLst>
          </p:cNvPr>
          <p:cNvSpPr>
            <a:spLocks noGrp="1"/>
          </p:cNvSpPr>
          <p:nvPr>
            <p:ph type="sldNum" sz="quarter" idx="10"/>
          </p:nvPr>
        </p:nvSpPr>
        <p:spPr/>
        <p:txBody>
          <a:bodyPr/>
          <a:lstStyle/>
          <a:p>
            <a:fld id="{A00687F6-F947-1846-9BEA-8772367BA61F}" type="slidenum">
              <a:rPr lang="en-US" smtClean="0"/>
              <a:t>42</a:t>
            </a:fld>
            <a:endParaRPr lang="en-US"/>
          </a:p>
        </p:txBody>
      </p:sp>
    </p:spTree>
    <p:extLst>
      <p:ext uri="{BB962C8B-B14F-4D97-AF65-F5344CB8AC3E}">
        <p14:creationId xmlns:p14="http://schemas.microsoft.com/office/powerpoint/2010/main" val="4224994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ABDCB-9687-7C2C-97E7-5CF384D28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8A840-9ED1-C139-0DBE-868C2A6197B3}"/>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93C13F2B-750A-329B-F435-BBB43041F5C8}"/>
              </a:ext>
            </a:extLst>
          </p:cNvPr>
          <p:cNvSpPr>
            <a:spLocks noGrp="1"/>
          </p:cNvSpPr>
          <p:nvPr>
            <p:ph type="body" idx="1"/>
          </p:nvPr>
        </p:nvSpPr>
        <p:spPr>
          <a:xfrm>
            <a:off x="709930" y="3172257"/>
            <a:ext cx="5679440" cy="6548849"/>
          </a:xfrm>
        </p:spPr>
        <p: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q"/>
              <a:tabLst/>
              <a:defRPr/>
            </a:pPr>
            <a:endParaRPr lang="en-US" sz="1200" b="1" dirty="0"/>
          </a:p>
        </p:txBody>
      </p:sp>
      <p:sp>
        <p:nvSpPr>
          <p:cNvPr id="4" name="Slide Number Placeholder 3">
            <a:extLst>
              <a:ext uri="{FF2B5EF4-FFF2-40B4-BE49-F238E27FC236}">
                <a16:creationId xmlns:a16="http://schemas.microsoft.com/office/drawing/2014/main" id="{22F6BEB7-F362-3900-F1EB-6996D285F100}"/>
              </a:ext>
            </a:extLst>
          </p:cNvPr>
          <p:cNvSpPr>
            <a:spLocks noGrp="1"/>
          </p:cNvSpPr>
          <p:nvPr>
            <p:ph type="sldNum" sz="quarter" idx="10"/>
          </p:nvPr>
        </p:nvSpPr>
        <p:spPr/>
        <p:txBody>
          <a:bodyPr/>
          <a:lstStyle/>
          <a:p>
            <a:fld id="{A00687F6-F947-1846-9BEA-8772367BA61F}" type="slidenum">
              <a:rPr lang="en-US" smtClean="0"/>
              <a:t>43</a:t>
            </a:fld>
            <a:endParaRPr lang="en-US"/>
          </a:p>
        </p:txBody>
      </p:sp>
    </p:spTree>
    <p:extLst>
      <p:ext uri="{BB962C8B-B14F-4D97-AF65-F5344CB8AC3E}">
        <p14:creationId xmlns:p14="http://schemas.microsoft.com/office/powerpoint/2010/main" val="2272198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31BEC-8970-C7B7-0653-92D7F4C87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EFBD7-EF77-22AF-9FBB-A67802F38867}"/>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B8D6231A-A443-26C3-57EB-54044404BBD8}"/>
              </a:ext>
            </a:extLst>
          </p:cNvPr>
          <p:cNvSpPr>
            <a:spLocks noGrp="1"/>
          </p:cNvSpPr>
          <p:nvPr>
            <p:ph type="body" idx="1"/>
          </p:nvPr>
        </p:nvSpPr>
        <p:spPr>
          <a:xfrm>
            <a:off x="709930" y="3172257"/>
            <a:ext cx="5679440" cy="6548849"/>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171450" marR="0" lvl="0" indent="-171450" algn="l" defTabSz="457200" rtl="0" eaLnBrk="1" fontAlgn="auto" latinLnBrk="0" hangingPunct="1">
              <a:lnSpc>
                <a:spcPct val="100000"/>
              </a:lnSpc>
              <a:spcBef>
                <a:spcPts val="0"/>
              </a:spcBef>
              <a:spcAft>
                <a:spcPts val="0"/>
              </a:spcAft>
              <a:buClrTx/>
              <a:buSzTx/>
              <a:buFont typeface="Wingdings" pitchFamily="2" charset="2"/>
              <a:buChar char="Ø"/>
              <a:tabLst/>
              <a:defRPr/>
            </a:pPr>
            <a:endParaRPr lang="en-GB"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endParaRPr lang="en-GB" dirty="0"/>
          </a:p>
        </p:txBody>
      </p:sp>
      <p:sp>
        <p:nvSpPr>
          <p:cNvPr id="4" name="Slide Number Placeholder 3">
            <a:extLst>
              <a:ext uri="{FF2B5EF4-FFF2-40B4-BE49-F238E27FC236}">
                <a16:creationId xmlns:a16="http://schemas.microsoft.com/office/drawing/2014/main" id="{B7E3D2B4-CAF2-C8A5-AA8A-8D9AB0AA0D9B}"/>
              </a:ext>
            </a:extLst>
          </p:cNvPr>
          <p:cNvSpPr>
            <a:spLocks noGrp="1"/>
          </p:cNvSpPr>
          <p:nvPr>
            <p:ph type="sldNum" sz="quarter" idx="10"/>
          </p:nvPr>
        </p:nvSpPr>
        <p:spPr/>
        <p:txBody>
          <a:bodyPr/>
          <a:lstStyle/>
          <a:p>
            <a:fld id="{A00687F6-F947-1846-9BEA-8772367BA61F}" type="slidenum">
              <a:rPr lang="en-US" smtClean="0"/>
              <a:t>44</a:t>
            </a:fld>
            <a:endParaRPr lang="en-US"/>
          </a:p>
        </p:txBody>
      </p:sp>
    </p:spTree>
    <p:extLst>
      <p:ext uri="{BB962C8B-B14F-4D97-AF65-F5344CB8AC3E}">
        <p14:creationId xmlns:p14="http://schemas.microsoft.com/office/powerpoint/2010/main" val="1514331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DF9F6-F985-4FB9-F104-46D954485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2B1CA-78A4-08F0-2FDD-5E3E9E3C94EE}"/>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A885CECD-0CAE-BF9B-1573-B5259644C4B1}"/>
              </a:ext>
            </a:extLst>
          </p:cNvPr>
          <p:cNvSpPr>
            <a:spLocks noGrp="1"/>
          </p:cNvSpPr>
          <p:nvPr>
            <p:ph type="body" idx="1"/>
          </p:nvPr>
        </p:nvSpPr>
        <p:spPr>
          <a:xfrm>
            <a:off x="709930" y="3172257"/>
            <a:ext cx="5679440" cy="6548849"/>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endParaRPr lang="en-GB" dirty="0"/>
          </a:p>
        </p:txBody>
      </p:sp>
      <p:sp>
        <p:nvSpPr>
          <p:cNvPr id="4" name="Slide Number Placeholder 3">
            <a:extLst>
              <a:ext uri="{FF2B5EF4-FFF2-40B4-BE49-F238E27FC236}">
                <a16:creationId xmlns:a16="http://schemas.microsoft.com/office/drawing/2014/main" id="{0CE04F08-C7C3-9052-5893-DECDF2ACD63C}"/>
              </a:ext>
            </a:extLst>
          </p:cNvPr>
          <p:cNvSpPr>
            <a:spLocks noGrp="1"/>
          </p:cNvSpPr>
          <p:nvPr>
            <p:ph type="sldNum" sz="quarter" idx="10"/>
          </p:nvPr>
        </p:nvSpPr>
        <p:spPr/>
        <p:txBody>
          <a:bodyPr/>
          <a:lstStyle/>
          <a:p>
            <a:fld id="{A00687F6-F947-1846-9BEA-8772367BA61F}" type="slidenum">
              <a:rPr lang="en-US" smtClean="0"/>
              <a:t>45</a:t>
            </a:fld>
            <a:endParaRPr lang="en-US"/>
          </a:p>
        </p:txBody>
      </p:sp>
    </p:spTree>
    <p:extLst>
      <p:ext uri="{BB962C8B-B14F-4D97-AF65-F5344CB8AC3E}">
        <p14:creationId xmlns:p14="http://schemas.microsoft.com/office/powerpoint/2010/main" val="97465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6B425-61C4-DB45-D399-1C1A98C84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18524-08B3-532E-9704-790A5B30D8FC}"/>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66E5497A-83C8-CAA5-6CC2-1326E421A7BA}"/>
              </a:ext>
            </a:extLst>
          </p:cNvPr>
          <p:cNvSpPr>
            <a:spLocks noGrp="1"/>
          </p:cNvSpPr>
          <p:nvPr>
            <p:ph type="body" idx="1"/>
          </p:nvPr>
        </p:nvSpPr>
        <p:spPr>
          <a:xfrm>
            <a:off x="709930" y="3172257"/>
            <a:ext cx="5679440" cy="6548849"/>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endParaRPr lang="en-GB" dirty="0"/>
          </a:p>
        </p:txBody>
      </p:sp>
      <p:sp>
        <p:nvSpPr>
          <p:cNvPr id="4" name="Slide Number Placeholder 3">
            <a:extLst>
              <a:ext uri="{FF2B5EF4-FFF2-40B4-BE49-F238E27FC236}">
                <a16:creationId xmlns:a16="http://schemas.microsoft.com/office/drawing/2014/main" id="{66CC77CF-9460-1A04-5C3D-0327481775A1}"/>
              </a:ext>
            </a:extLst>
          </p:cNvPr>
          <p:cNvSpPr>
            <a:spLocks noGrp="1"/>
          </p:cNvSpPr>
          <p:nvPr>
            <p:ph type="sldNum" sz="quarter" idx="10"/>
          </p:nvPr>
        </p:nvSpPr>
        <p:spPr/>
        <p:txBody>
          <a:bodyPr/>
          <a:lstStyle/>
          <a:p>
            <a:fld id="{A00687F6-F947-1846-9BEA-8772367BA61F}" type="slidenum">
              <a:rPr lang="en-US" smtClean="0"/>
              <a:t>46</a:t>
            </a:fld>
            <a:endParaRPr lang="en-US"/>
          </a:p>
        </p:txBody>
      </p:sp>
    </p:spTree>
    <p:extLst>
      <p:ext uri="{BB962C8B-B14F-4D97-AF65-F5344CB8AC3E}">
        <p14:creationId xmlns:p14="http://schemas.microsoft.com/office/powerpoint/2010/main" val="2587462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679A1-8C32-D40C-ADA4-2D30F8318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FE1B4-E5E2-5B47-AADA-B9CA1BB019FB}"/>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06D27F84-88AE-5386-0F8A-29A9BE61EAF3}"/>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6D7E5E24-E202-C246-77C7-550B33BA8054}"/>
              </a:ext>
            </a:extLst>
          </p:cNvPr>
          <p:cNvSpPr>
            <a:spLocks noGrp="1"/>
          </p:cNvSpPr>
          <p:nvPr>
            <p:ph type="sldNum" sz="quarter" idx="5"/>
          </p:nvPr>
        </p:nvSpPr>
        <p:spPr/>
        <p:txBody>
          <a:bodyPr/>
          <a:lstStyle/>
          <a:p>
            <a:fld id="{A00687F6-F947-1846-9BEA-8772367BA61F}" type="slidenum">
              <a:rPr lang="en-US" smtClean="0"/>
              <a:t>47</a:t>
            </a:fld>
            <a:endParaRPr lang="en-US"/>
          </a:p>
        </p:txBody>
      </p:sp>
    </p:spTree>
    <p:extLst>
      <p:ext uri="{BB962C8B-B14F-4D97-AF65-F5344CB8AC3E}">
        <p14:creationId xmlns:p14="http://schemas.microsoft.com/office/powerpoint/2010/main" val="3711551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D8959-F811-1644-E540-80E8765F1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837EF-F301-89F5-C043-F362D7F5BDE2}"/>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7A431661-170D-1CF6-07A3-FFED4DC84BA1}"/>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04BF900D-513A-1F39-004E-5F97110E3B1C}"/>
              </a:ext>
            </a:extLst>
          </p:cNvPr>
          <p:cNvSpPr>
            <a:spLocks noGrp="1"/>
          </p:cNvSpPr>
          <p:nvPr>
            <p:ph type="sldNum" sz="quarter" idx="5"/>
          </p:nvPr>
        </p:nvSpPr>
        <p:spPr/>
        <p:txBody>
          <a:bodyPr/>
          <a:lstStyle/>
          <a:p>
            <a:fld id="{A00687F6-F947-1846-9BEA-8772367BA61F}" type="slidenum">
              <a:rPr lang="en-US" smtClean="0"/>
              <a:t>48</a:t>
            </a:fld>
            <a:endParaRPr lang="en-US"/>
          </a:p>
        </p:txBody>
      </p:sp>
    </p:spTree>
    <p:extLst>
      <p:ext uri="{BB962C8B-B14F-4D97-AF65-F5344CB8AC3E}">
        <p14:creationId xmlns:p14="http://schemas.microsoft.com/office/powerpoint/2010/main" val="3632046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Wingdings" pitchFamily="2" charset="2"/>
              <a:buChar char="q"/>
              <a:tabLst/>
              <a:defRPr/>
            </a:pPr>
            <a:endParaRPr lang="en-US" dirty="0"/>
          </a:p>
        </p:txBody>
      </p:sp>
      <p:sp>
        <p:nvSpPr>
          <p:cNvPr id="4" name="Slide Number Placeholder 3"/>
          <p:cNvSpPr>
            <a:spLocks noGrp="1"/>
          </p:cNvSpPr>
          <p:nvPr>
            <p:ph type="sldNum" sz="quarter" idx="5"/>
          </p:nvPr>
        </p:nvSpPr>
        <p:spPr/>
        <p:txBody>
          <a:bodyPr/>
          <a:lstStyle/>
          <a:p>
            <a:fld id="{A00687F6-F947-1846-9BEA-8772367BA61F}" type="slidenum">
              <a:rPr lang="en-US" smtClean="0"/>
              <a:t>49</a:t>
            </a:fld>
            <a:endParaRPr lang="en-US"/>
          </a:p>
        </p:txBody>
      </p:sp>
    </p:spTree>
    <p:extLst>
      <p:ext uri="{BB962C8B-B14F-4D97-AF65-F5344CB8AC3E}">
        <p14:creationId xmlns:p14="http://schemas.microsoft.com/office/powerpoint/2010/main" val="1173208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7F2A-38C7-3462-5A38-2E0143DA6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0D665-1DCB-7476-E9A6-73B95A04AB96}"/>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81725B44-01B4-4B84-F3CB-8EFB876C7A26}"/>
              </a:ext>
            </a:extLst>
          </p:cNvPr>
          <p:cNvSpPr>
            <a:spLocks noGrp="1"/>
          </p:cNvSpPr>
          <p:nvPr>
            <p:ph type="body" idx="1"/>
          </p:nvPr>
        </p:nvSpPr>
        <p:spPr/>
        <p:txBody>
          <a:bodyPr/>
          <a:lstStyle/>
          <a:p>
            <a:pPr marL="171450" indent="-171450">
              <a:buFont typeface="Wingdings" pitchFamily="2" charset="2"/>
              <a:buChar char="q"/>
            </a:pPr>
            <a:r>
              <a:rPr lang="en-US" b="1" dirty="0"/>
              <a:t> </a:t>
            </a:r>
            <a:endParaRPr lang="en-US" dirty="0"/>
          </a:p>
        </p:txBody>
      </p:sp>
      <p:sp>
        <p:nvSpPr>
          <p:cNvPr id="4" name="Slide Number Placeholder 3">
            <a:extLst>
              <a:ext uri="{FF2B5EF4-FFF2-40B4-BE49-F238E27FC236}">
                <a16:creationId xmlns:a16="http://schemas.microsoft.com/office/drawing/2014/main" id="{263E12FF-E814-D647-5E33-BAD2DCF0DB55}"/>
              </a:ext>
            </a:extLst>
          </p:cNvPr>
          <p:cNvSpPr>
            <a:spLocks noGrp="1"/>
          </p:cNvSpPr>
          <p:nvPr>
            <p:ph type="sldNum" sz="quarter" idx="5"/>
          </p:nvPr>
        </p:nvSpPr>
        <p:spPr/>
        <p:txBody>
          <a:bodyPr/>
          <a:lstStyle/>
          <a:p>
            <a:fld id="{A00687F6-F947-1846-9BEA-8772367BA61F}" type="slidenum">
              <a:rPr lang="en-US" smtClean="0"/>
              <a:t>50</a:t>
            </a:fld>
            <a:endParaRPr lang="en-US"/>
          </a:p>
        </p:txBody>
      </p:sp>
    </p:spTree>
    <p:extLst>
      <p:ext uri="{BB962C8B-B14F-4D97-AF65-F5344CB8AC3E}">
        <p14:creationId xmlns:p14="http://schemas.microsoft.com/office/powerpoint/2010/main" val="145481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EDB55-813E-B068-540A-BA8C79081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D42CA-1E8C-C67E-03E7-A485E7F2AC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0CF89A-52A4-0301-2EE6-5042C8A3D8EB}"/>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A21E74C5-2A6B-5793-26C3-FFD233739479}"/>
              </a:ext>
            </a:extLst>
          </p:cNvPr>
          <p:cNvSpPr>
            <a:spLocks noGrp="1"/>
          </p:cNvSpPr>
          <p:nvPr>
            <p:ph type="sldNum" sz="quarter" idx="10"/>
          </p:nvPr>
        </p:nvSpPr>
        <p:spPr/>
        <p:txBody>
          <a:bodyPr/>
          <a:lstStyle/>
          <a:p>
            <a:fld id="{A00687F6-F947-1846-9BEA-8772367BA61F}" type="slidenum">
              <a:rPr lang="en-US" smtClean="0"/>
              <a:t>4</a:t>
            </a:fld>
            <a:endParaRPr lang="en-US"/>
          </a:p>
        </p:txBody>
      </p:sp>
    </p:spTree>
    <p:extLst>
      <p:ext uri="{BB962C8B-B14F-4D97-AF65-F5344CB8AC3E}">
        <p14:creationId xmlns:p14="http://schemas.microsoft.com/office/powerpoint/2010/main" val="2072528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D116-0248-4330-FDFE-01751D38A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DD9-3526-FF99-8037-172F8DE7A091}"/>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3C109BA5-FDCF-9BFD-422A-96EE037AC01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dirty="0"/>
          </a:p>
        </p:txBody>
      </p:sp>
      <p:sp>
        <p:nvSpPr>
          <p:cNvPr id="4" name="Slide Number Placeholder 3">
            <a:extLst>
              <a:ext uri="{FF2B5EF4-FFF2-40B4-BE49-F238E27FC236}">
                <a16:creationId xmlns:a16="http://schemas.microsoft.com/office/drawing/2014/main" id="{F02F376A-BFF1-21C2-C72B-5F26496AFBC8}"/>
              </a:ext>
            </a:extLst>
          </p:cNvPr>
          <p:cNvSpPr>
            <a:spLocks noGrp="1"/>
          </p:cNvSpPr>
          <p:nvPr>
            <p:ph type="sldNum" sz="quarter" idx="5"/>
          </p:nvPr>
        </p:nvSpPr>
        <p:spPr/>
        <p:txBody>
          <a:bodyPr/>
          <a:lstStyle/>
          <a:p>
            <a:fld id="{A00687F6-F947-1846-9BEA-8772367BA61F}" type="slidenum">
              <a:rPr lang="en-US" smtClean="0"/>
              <a:t>51</a:t>
            </a:fld>
            <a:endParaRPr lang="en-US"/>
          </a:p>
        </p:txBody>
      </p:sp>
    </p:spTree>
    <p:extLst>
      <p:ext uri="{BB962C8B-B14F-4D97-AF65-F5344CB8AC3E}">
        <p14:creationId xmlns:p14="http://schemas.microsoft.com/office/powerpoint/2010/main" val="2181147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768350"/>
            <a:ext cx="4271962" cy="2403475"/>
          </a:xfrm>
        </p:spPr>
        <p:txBody>
          <a:bodyPr/>
          <a:lstStyle/>
          <a:p>
            <a:endParaRPr lang="en-US"/>
          </a:p>
        </p:txBody>
      </p:sp>
      <p:sp>
        <p:nvSpPr>
          <p:cNvPr id="3" name="Notes Placeholder 2"/>
          <p:cNvSpPr>
            <a:spLocks noGrp="1"/>
          </p:cNvSpPr>
          <p:nvPr>
            <p:ph type="body" idx="1"/>
          </p:nvPr>
        </p:nvSpPr>
        <p:spPr>
          <a:xfrm>
            <a:off x="709930" y="3172257"/>
            <a:ext cx="5679440" cy="6548849"/>
          </a:xfrm>
        </p:spPr>
        <p:txBody>
          <a:bodyPr/>
          <a:lstStyle/>
          <a:p>
            <a:endParaRPr lang="en-GB" dirty="0"/>
          </a:p>
        </p:txBody>
      </p:sp>
      <p:sp>
        <p:nvSpPr>
          <p:cNvPr id="4" name="Slide Number Placeholder 3"/>
          <p:cNvSpPr>
            <a:spLocks noGrp="1"/>
          </p:cNvSpPr>
          <p:nvPr>
            <p:ph type="sldNum" sz="quarter" idx="10"/>
          </p:nvPr>
        </p:nvSpPr>
        <p:spPr/>
        <p:txBody>
          <a:bodyPr/>
          <a:lstStyle/>
          <a:p>
            <a:fld id="{A00687F6-F947-1846-9BEA-8772367BA61F}" type="slidenum">
              <a:rPr lang="en-US" smtClean="0"/>
              <a:t>52</a:t>
            </a:fld>
            <a:endParaRPr lang="en-US"/>
          </a:p>
        </p:txBody>
      </p:sp>
    </p:spTree>
    <p:extLst>
      <p:ext uri="{BB962C8B-B14F-4D97-AF65-F5344CB8AC3E}">
        <p14:creationId xmlns:p14="http://schemas.microsoft.com/office/powerpoint/2010/main" val="2846040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2945E-18DF-3B33-1F78-DA2FBB3E9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DB704-BFCE-10F4-4071-F6ADF940D5E5}"/>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E2C7ADDD-9BB9-B66E-6DDE-8B2833C52393}"/>
              </a:ext>
            </a:extLst>
          </p:cNvPr>
          <p:cNvSpPr>
            <a:spLocks noGrp="1"/>
          </p:cNvSpPr>
          <p:nvPr>
            <p:ph type="body" idx="1"/>
          </p:nvPr>
        </p:nvSpPr>
        <p:spPr/>
        <p:txBody>
          <a:bodyPr/>
          <a:lstStyle/>
          <a:p>
            <a:pPr marL="171450" indent="-171450">
              <a:buFont typeface="Wingdings" pitchFamily="2" charset="2"/>
              <a:buChar char="Ø"/>
            </a:pPr>
            <a:endParaRPr lang="en-US" b="1" dirty="0"/>
          </a:p>
        </p:txBody>
      </p:sp>
      <p:sp>
        <p:nvSpPr>
          <p:cNvPr id="4" name="Slide Number Placeholder 3">
            <a:extLst>
              <a:ext uri="{FF2B5EF4-FFF2-40B4-BE49-F238E27FC236}">
                <a16:creationId xmlns:a16="http://schemas.microsoft.com/office/drawing/2014/main" id="{2AA1533C-2B31-032B-5719-7ACF32FD5C13}"/>
              </a:ext>
            </a:extLst>
          </p:cNvPr>
          <p:cNvSpPr>
            <a:spLocks noGrp="1"/>
          </p:cNvSpPr>
          <p:nvPr>
            <p:ph type="sldNum" sz="quarter" idx="5"/>
          </p:nvPr>
        </p:nvSpPr>
        <p:spPr/>
        <p:txBody>
          <a:bodyPr/>
          <a:lstStyle/>
          <a:p>
            <a:fld id="{A00687F6-F947-1846-9BEA-8772367BA61F}" type="slidenum">
              <a:rPr lang="en-US" smtClean="0"/>
              <a:t>53</a:t>
            </a:fld>
            <a:endParaRPr lang="en-US"/>
          </a:p>
        </p:txBody>
      </p:sp>
    </p:spTree>
    <p:extLst>
      <p:ext uri="{BB962C8B-B14F-4D97-AF65-F5344CB8AC3E}">
        <p14:creationId xmlns:p14="http://schemas.microsoft.com/office/powerpoint/2010/main" val="3599999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C3FB-785A-F7CA-2D19-FE9B0FB90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B8020-A2C8-D0AA-2D72-4D5C288F7AFA}"/>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890A3082-5EBB-F54D-C4C2-76E62C13828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23C0DECA-2B87-B0D6-DBE0-AACC823E123E}"/>
              </a:ext>
            </a:extLst>
          </p:cNvPr>
          <p:cNvSpPr>
            <a:spLocks noGrp="1"/>
          </p:cNvSpPr>
          <p:nvPr>
            <p:ph type="sldNum" sz="quarter" idx="5"/>
          </p:nvPr>
        </p:nvSpPr>
        <p:spPr/>
        <p:txBody>
          <a:bodyPr/>
          <a:lstStyle/>
          <a:p>
            <a:fld id="{A00687F6-F947-1846-9BEA-8772367BA61F}" type="slidenum">
              <a:rPr lang="en-US" smtClean="0"/>
              <a:t>54</a:t>
            </a:fld>
            <a:endParaRPr lang="en-US"/>
          </a:p>
        </p:txBody>
      </p:sp>
    </p:spTree>
    <p:extLst>
      <p:ext uri="{BB962C8B-B14F-4D97-AF65-F5344CB8AC3E}">
        <p14:creationId xmlns:p14="http://schemas.microsoft.com/office/powerpoint/2010/main" val="2949391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73A6-4F4C-1725-76B8-1FE68F3E8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B9DDF-B446-88AE-E59B-C7D851F801FF}"/>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59D3558D-A1F3-4A72-A89E-D1204DC3D346}"/>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95F57C88-6D74-0019-F48F-F1AEE7FAC8C7}"/>
              </a:ext>
            </a:extLst>
          </p:cNvPr>
          <p:cNvSpPr>
            <a:spLocks noGrp="1"/>
          </p:cNvSpPr>
          <p:nvPr>
            <p:ph type="sldNum" sz="quarter" idx="5"/>
          </p:nvPr>
        </p:nvSpPr>
        <p:spPr/>
        <p:txBody>
          <a:bodyPr/>
          <a:lstStyle/>
          <a:p>
            <a:fld id="{A00687F6-F947-1846-9BEA-8772367BA61F}" type="slidenum">
              <a:rPr lang="en-US" smtClean="0"/>
              <a:t>55</a:t>
            </a:fld>
            <a:endParaRPr lang="en-US"/>
          </a:p>
        </p:txBody>
      </p:sp>
    </p:spTree>
    <p:extLst>
      <p:ext uri="{BB962C8B-B14F-4D97-AF65-F5344CB8AC3E}">
        <p14:creationId xmlns:p14="http://schemas.microsoft.com/office/powerpoint/2010/main" val="2731124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94A4-D1D3-4862-6D02-255B74D96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5C94F-BB27-330A-F728-495B11BC77B5}"/>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E42E58FA-73F1-6338-E855-FC270991459F}"/>
              </a:ext>
            </a:extLst>
          </p:cNvPr>
          <p:cNvSpPr>
            <a:spLocks noGrp="1"/>
          </p:cNvSpPr>
          <p:nvPr>
            <p:ph type="body" idx="1"/>
          </p:nvPr>
        </p:nvSpPr>
        <p:spPr>
          <a:xfrm>
            <a:off x="709930" y="3172257"/>
            <a:ext cx="5679440" cy="6548849"/>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endParaRPr lang="en-GB" dirty="0"/>
          </a:p>
        </p:txBody>
      </p:sp>
      <p:sp>
        <p:nvSpPr>
          <p:cNvPr id="4" name="Slide Number Placeholder 3">
            <a:extLst>
              <a:ext uri="{FF2B5EF4-FFF2-40B4-BE49-F238E27FC236}">
                <a16:creationId xmlns:a16="http://schemas.microsoft.com/office/drawing/2014/main" id="{4F85E974-063E-1717-8E3A-CE0AEA0B92DB}"/>
              </a:ext>
            </a:extLst>
          </p:cNvPr>
          <p:cNvSpPr>
            <a:spLocks noGrp="1"/>
          </p:cNvSpPr>
          <p:nvPr>
            <p:ph type="sldNum" sz="quarter" idx="10"/>
          </p:nvPr>
        </p:nvSpPr>
        <p:spPr/>
        <p:txBody>
          <a:bodyPr/>
          <a:lstStyle/>
          <a:p>
            <a:fld id="{A00687F6-F947-1846-9BEA-8772367BA61F}" type="slidenum">
              <a:rPr lang="en-US" smtClean="0"/>
              <a:t>56</a:t>
            </a:fld>
            <a:endParaRPr lang="en-US"/>
          </a:p>
        </p:txBody>
      </p:sp>
    </p:spTree>
    <p:extLst>
      <p:ext uri="{BB962C8B-B14F-4D97-AF65-F5344CB8AC3E}">
        <p14:creationId xmlns:p14="http://schemas.microsoft.com/office/powerpoint/2010/main" val="2209841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4BDC-22BC-60A6-FB85-34757CDF0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C1D6A-68CB-A653-7ABE-A0040C011615}"/>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A4F9DF7E-192C-A016-E2A4-B3DEFE4A821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b="1" dirty="0"/>
          </a:p>
        </p:txBody>
      </p:sp>
      <p:sp>
        <p:nvSpPr>
          <p:cNvPr id="4" name="Slide Number Placeholder 3">
            <a:extLst>
              <a:ext uri="{FF2B5EF4-FFF2-40B4-BE49-F238E27FC236}">
                <a16:creationId xmlns:a16="http://schemas.microsoft.com/office/drawing/2014/main" id="{483F48DE-A7D2-8496-7220-CEB914F7DA3D}"/>
              </a:ext>
            </a:extLst>
          </p:cNvPr>
          <p:cNvSpPr>
            <a:spLocks noGrp="1"/>
          </p:cNvSpPr>
          <p:nvPr>
            <p:ph type="sldNum" sz="quarter" idx="5"/>
          </p:nvPr>
        </p:nvSpPr>
        <p:spPr/>
        <p:txBody>
          <a:bodyPr/>
          <a:lstStyle/>
          <a:p>
            <a:fld id="{A00687F6-F947-1846-9BEA-8772367BA61F}" type="slidenum">
              <a:rPr lang="en-US" smtClean="0"/>
              <a:t>57</a:t>
            </a:fld>
            <a:endParaRPr lang="en-US"/>
          </a:p>
        </p:txBody>
      </p:sp>
    </p:spTree>
    <p:extLst>
      <p:ext uri="{BB962C8B-B14F-4D97-AF65-F5344CB8AC3E}">
        <p14:creationId xmlns:p14="http://schemas.microsoft.com/office/powerpoint/2010/main" val="2340775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4CD4-5B40-A75D-950C-A56BE5A59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E683A-BFB8-5403-78EB-41CFF959B8E2}"/>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B3B1EEC1-E449-D87B-D491-679C453B6388}"/>
              </a:ext>
            </a:extLst>
          </p:cNvPr>
          <p:cNvSpPr>
            <a:spLocks noGrp="1"/>
          </p:cNvSpPr>
          <p:nvPr>
            <p:ph type="body" idx="1"/>
          </p:nvPr>
        </p:nvSpPr>
        <p:spPr>
          <a:xfrm>
            <a:off x="709930" y="3172257"/>
            <a:ext cx="5679440" cy="6548849"/>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endParaRPr lang="en-GB" dirty="0"/>
          </a:p>
        </p:txBody>
      </p:sp>
      <p:sp>
        <p:nvSpPr>
          <p:cNvPr id="4" name="Slide Number Placeholder 3">
            <a:extLst>
              <a:ext uri="{FF2B5EF4-FFF2-40B4-BE49-F238E27FC236}">
                <a16:creationId xmlns:a16="http://schemas.microsoft.com/office/drawing/2014/main" id="{243B0DB3-752E-B069-B8D7-EE3B46878CE3}"/>
              </a:ext>
            </a:extLst>
          </p:cNvPr>
          <p:cNvSpPr>
            <a:spLocks noGrp="1"/>
          </p:cNvSpPr>
          <p:nvPr>
            <p:ph type="sldNum" sz="quarter" idx="10"/>
          </p:nvPr>
        </p:nvSpPr>
        <p:spPr/>
        <p:txBody>
          <a:bodyPr/>
          <a:lstStyle/>
          <a:p>
            <a:fld id="{A00687F6-F947-1846-9BEA-8772367BA61F}" type="slidenum">
              <a:rPr lang="en-US" smtClean="0"/>
              <a:t>60</a:t>
            </a:fld>
            <a:endParaRPr lang="en-US"/>
          </a:p>
        </p:txBody>
      </p:sp>
    </p:spTree>
    <p:extLst>
      <p:ext uri="{BB962C8B-B14F-4D97-AF65-F5344CB8AC3E}">
        <p14:creationId xmlns:p14="http://schemas.microsoft.com/office/powerpoint/2010/main" val="2426702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0A12-F504-52D5-CE4A-259F228E5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50BFB-E6B8-5326-27BA-1EFE48DCACD2}"/>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1FDF1165-FC6C-F546-59EC-99391C05A2DF}"/>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1DFE35BB-D9EE-1262-58F5-BD73F0129701}"/>
              </a:ext>
            </a:extLst>
          </p:cNvPr>
          <p:cNvSpPr>
            <a:spLocks noGrp="1"/>
          </p:cNvSpPr>
          <p:nvPr>
            <p:ph type="sldNum" sz="quarter" idx="5"/>
          </p:nvPr>
        </p:nvSpPr>
        <p:spPr/>
        <p:txBody>
          <a:bodyPr/>
          <a:lstStyle/>
          <a:p>
            <a:fld id="{A00687F6-F947-1846-9BEA-8772367BA61F}" type="slidenum">
              <a:rPr lang="en-US" smtClean="0"/>
              <a:t>61</a:t>
            </a:fld>
            <a:endParaRPr lang="en-US"/>
          </a:p>
        </p:txBody>
      </p:sp>
    </p:spTree>
    <p:extLst>
      <p:ext uri="{BB962C8B-B14F-4D97-AF65-F5344CB8AC3E}">
        <p14:creationId xmlns:p14="http://schemas.microsoft.com/office/powerpoint/2010/main" val="1668538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txBody>
          <a:bodyPr/>
          <a:lstStyle/>
          <a:p>
            <a:endParaRPr lang="en-US"/>
          </a:p>
        </p:txBody>
      </p:sp>
      <p:sp>
        <p:nvSpPr>
          <p:cNvPr id="3" name="Notes Placeholder 2"/>
          <p:cNvSpPr>
            <a:spLocks noGrp="1"/>
          </p:cNvSpPr>
          <p:nvPr>
            <p:ph type="body" idx="1"/>
          </p:nvPr>
        </p:nvSpPr>
        <p:spPr/>
        <p:txBody>
          <a:bodyPr/>
          <a:lstStyle/>
          <a:p>
            <a:pPr marL="171450" indent="-171450">
              <a:buFont typeface="Wingdings" pitchFamily="2" charset="2"/>
              <a:buChar char="q"/>
            </a:pPr>
            <a:endParaRPr lang="en-US" b="1" dirty="0"/>
          </a:p>
        </p:txBody>
      </p:sp>
      <p:sp>
        <p:nvSpPr>
          <p:cNvPr id="4" name="Slide Number Placeholder 3"/>
          <p:cNvSpPr>
            <a:spLocks noGrp="1"/>
          </p:cNvSpPr>
          <p:nvPr>
            <p:ph type="sldNum" sz="quarter" idx="5"/>
          </p:nvPr>
        </p:nvSpPr>
        <p:spPr/>
        <p:txBody>
          <a:bodyPr/>
          <a:lstStyle/>
          <a:p>
            <a:fld id="{A00687F6-F947-1846-9BEA-8772367BA61F}" type="slidenum">
              <a:rPr lang="en-US" smtClean="0"/>
              <a:t>62</a:t>
            </a:fld>
            <a:endParaRPr lang="en-US"/>
          </a:p>
        </p:txBody>
      </p:sp>
    </p:spTree>
    <p:extLst>
      <p:ext uri="{BB962C8B-B14F-4D97-AF65-F5344CB8AC3E}">
        <p14:creationId xmlns:p14="http://schemas.microsoft.com/office/powerpoint/2010/main" val="253334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7F0D2-020F-A140-4AF9-3DCF6F6ED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5D350-5DFC-08AF-0D6B-CD0495ED3F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72FB53-B245-075D-5482-329E6469A296}"/>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D5B23733-3C7F-6BEE-E34A-18F6BDDBE942}"/>
              </a:ext>
            </a:extLst>
          </p:cNvPr>
          <p:cNvSpPr>
            <a:spLocks noGrp="1"/>
          </p:cNvSpPr>
          <p:nvPr>
            <p:ph type="sldNum" sz="quarter" idx="10"/>
          </p:nvPr>
        </p:nvSpPr>
        <p:spPr/>
        <p:txBody>
          <a:bodyPr/>
          <a:lstStyle/>
          <a:p>
            <a:fld id="{A00687F6-F947-1846-9BEA-8772367BA61F}" type="slidenum">
              <a:rPr lang="en-US" smtClean="0"/>
              <a:t>5</a:t>
            </a:fld>
            <a:endParaRPr lang="en-US"/>
          </a:p>
        </p:txBody>
      </p:sp>
    </p:spTree>
    <p:extLst>
      <p:ext uri="{BB962C8B-B14F-4D97-AF65-F5344CB8AC3E}">
        <p14:creationId xmlns:p14="http://schemas.microsoft.com/office/powerpoint/2010/main" val="2952683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txBody>
          <a:bodyPr/>
          <a:lstStyle/>
          <a:p>
            <a:endParaRPr lang="en-US"/>
          </a:p>
        </p:txBody>
      </p:sp>
      <p:sp>
        <p:nvSpPr>
          <p:cNvPr id="3" name="Notes Placeholder 2"/>
          <p:cNvSpPr>
            <a:spLocks noGrp="1"/>
          </p:cNvSpPr>
          <p:nvPr>
            <p:ph type="body" idx="1"/>
          </p:nvPr>
        </p:nvSpPr>
        <p:spPr/>
        <p:txBody>
          <a:bodyPr/>
          <a:lstStyle/>
          <a:p>
            <a:pPr marL="171450" indent="-171450">
              <a:buFont typeface="Wingdings" pitchFamily="2" charset="2"/>
              <a:buChar char="q"/>
            </a:pPr>
            <a:endParaRPr lang="en-US" dirty="0"/>
          </a:p>
        </p:txBody>
      </p:sp>
      <p:sp>
        <p:nvSpPr>
          <p:cNvPr id="4" name="Slide Number Placeholder 3"/>
          <p:cNvSpPr>
            <a:spLocks noGrp="1"/>
          </p:cNvSpPr>
          <p:nvPr>
            <p:ph type="sldNum" sz="quarter" idx="5"/>
          </p:nvPr>
        </p:nvSpPr>
        <p:spPr/>
        <p:txBody>
          <a:bodyPr/>
          <a:lstStyle/>
          <a:p>
            <a:fld id="{A00687F6-F947-1846-9BEA-8772367BA61F}" type="slidenum">
              <a:rPr lang="en-US" smtClean="0"/>
              <a:t>63</a:t>
            </a:fld>
            <a:endParaRPr lang="en-US"/>
          </a:p>
        </p:txBody>
      </p:sp>
    </p:spTree>
    <p:extLst>
      <p:ext uri="{BB962C8B-B14F-4D97-AF65-F5344CB8AC3E}">
        <p14:creationId xmlns:p14="http://schemas.microsoft.com/office/powerpoint/2010/main" val="1610064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5AC7-383E-BF8F-209F-4AE055CEF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C7A50-1761-E166-5E33-7D0C0016A99C}"/>
              </a:ext>
            </a:extLst>
          </p:cNvPr>
          <p:cNvSpPr>
            <a:spLocks noGrp="1" noRot="1" noChangeAspect="1"/>
          </p:cNvSpPr>
          <p:nvPr>
            <p:ph type="sldImg"/>
          </p:nvPr>
        </p:nvSpPr>
        <p:spPr>
          <a:xfrm>
            <a:off x="1420813" y="768350"/>
            <a:ext cx="4271962" cy="2403475"/>
          </a:xfrm>
        </p:spPr>
        <p:txBody>
          <a:bodyPr/>
          <a:lstStyle/>
          <a:p>
            <a:endParaRPr lang="en-US"/>
          </a:p>
        </p:txBody>
      </p:sp>
      <p:sp>
        <p:nvSpPr>
          <p:cNvPr id="3" name="Notes Placeholder 2">
            <a:extLst>
              <a:ext uri="{FF2B5EF4-FFF2-40B4-BE49-F238E27FC236}">
                <a16:creationId xmlns:a16="http://schemas.microsoft.com/office/drawing/2014/main" id="{9D5BD107-DF29-7AC8-0655-D1D075DBBAFF}"/>
              </a:ext>
            </a:extLst>
          </p:cNvPr>
          <p:cNvSpPr>
            <a:spLocks noGrp="1"/>
          </p:cNvSpPr>
          <p:nvPr>
            <p:ph type="body" idx="1"/>
          </p:nvPr>
        </p:nvSpPr>
        <p:spPr>
          <a:xfrm>
            <a:off x="709930" y="3172257"/>
            <a:ext cx="5679440" cy="6548849"/>
          </a:xfrm>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300" b="1" dirty="0"/>
          </a:p>
          <a:p>
            <a:endParaRPr lang="en-GB" dirty="0"/>
          </a:p>
        </p:txBody>
      </p:sp>
      <p:sp>
        <p:nvSpPr>
          <p:cNvPr id="4" name="Slide Number Placeholder 3">
            <a:extLst>
              <a:ext uri="{FF2B5EF4-FFF2-40B4-BE49-F238E27FC236}">
                <a16:creationId xmlns:a16="http://schemas.microsoft.com/office/drawing/2014/main" id="{BEC44CBB-6851-94C4-0910-8E45DC5B7B14}"/>
              </a:ext>
            </a:extLst>
          </p:cNvPr>
          <p:cNvSpPr>
            <a:spLocks noGrp="1"/>
          </p:cNvSpPr>
          <p:nvPr>
            <p:ph type="sldNum" sz="quarter" idx="10"/>
          </p:nvPr>
        </p:nvSpPr>
        <p:spPr/>
        <p:txBody>
          <a:bodyPr/>
          <a:lstStyle/>
          <a:p>
            <a:fld id="{A00687F6-F947-1846-9BEA-8772367BA61F}" type="slidenum">
              <a:rPr lang="en-US" smtClean="0"/>
              <a:t>64</a:t>
            </a:fld>
            <a:endParaRPr lang="en-US"/>
          </a:p>
        </p:txBody>
      </p:sp>
    </p:spTree>
    <p:extLst>
      <p:ext uri="{BB962C8B-B14F-4D97-AF65-F5344CB8AC3E}">
        <p14:creationId xmlns:p14="http://schemas.microsoft.com/office/powerpoint/2010/main" val="2537688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a:extLst>
              <a:ext uri="{FF2B5EF4-FFF2-40B4-BE49-F238E27FC236}">
                <a16:creationId xmlns:a16="http://schemas.microsoft.com/office/drawing/2014/main" id="{A0B6252B-66CF-203C-090C-A7021304D09F}"/>
              </a:ext>
            </a:extLst>
          </p:cNvPr>
          <p:cNvSpPr>
            <a:spLocks noChangeArrowheads="1"/>
          </p:cNvSpPr>
          <p:nvPr/>
        </p:nvSpPr>
        <p:spPr bwMode="auto">
          <a:xfrm>
            <a:off x="3848100" y="0"/>
            <a:ext cx="29559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4611" name="Rectangle 3">
            <a:extLst>
              <a:ext uri="{FF2B5EF4-FFF2-40B4-BE49-F238E27FC236}">
                <a16:creationId xmlns:a16="http://schemas.microsoft.com/office/drawing/2014/main" id="{D6AF40C2-807E-D261-A42E-3750275985FB}"/>
              </a:ext>
            </a:extLst>
          </p:cNvPr>
          <p:cNvSpPr>
            <a:spLocks noChangeArrowheads="1"/>
          </p:cNvSpPr>
          <p:nvPr/>
        </p:nvSpPr>
        <p:spPr bwMode="auto">
          <a:xfrm>
            <a:off x="3848100" y="9324975"/>
            <a:ext cx="2955925"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15" tIns="0" rIns="19315" bIns="0" anchor="b"/>
          <a:lstStyle>
            <a:lvl1pPr algn="l" defTabSz="758825">
              <a:spcBef>
                <a:spcPct val="0"/>
              </a:spcBef>
              <a:defRPr sz="2400">
                <a:solidFill>
                  <a:schemeClr val="tx1"/>
                </a:solidFill>
                <a:latin typeface="Arial" panose="020B0604020202020204" pitchFamily="34" charset="0"/>
              </a:defRPr>
            </a:lvl1pPr>
            <a:lvl2pPr marL="574675" algn="l" defTabSz="758825">
              <a:spcBef>
                <a:spcPct val="0"/>
              </a:spcBef>
              <a:defRPr sz="2400">
                <a:solidFill>
                  <a:schemeClr val="tx1"/>
                </a:solidFill>
                <a:latin typeface="Arial" panose="020B0604020202020204" pitchFamily="34" charset="0"/>
              </a:defRPr>
            </a:lvl2pPr>
            <a:lvl3pPr marL="1147763" algn="l" defTabSz="758825">
              <a:spcBef>
                <a:spcPct val="0"/>
              </a:spcBef>
              <a:defRPr sz="2400">
                <a:solidFill>
                  <a:schemeClr val="tx1"/>
                </a:solidFill>
                <a:latin typeface="Arial" panose="020B0604020202020204" pitchFamily="34" charset="0"/>
              </a:defRPr>
            </a:lvl3pPr>
            <a:lvl4pPr marL="1722438" algn="l" defTabSz="758825">
              <a:spcBef>
                <a:spcPct val="0"/>
              </a:spcBef>
              <a:defRPr sz="2400">
                <a:solidFill>
                  <a:schemeClr val="tx1"/>
                </a:solidFill>
                <a:latin typeface="Arial" panose="020B0604020202020204" pitchFamily="34" charset="0"/>
              </a:defRPr>
            </a:lvl4pPr>
            <a:lvl5pPr marL="2297113" algn="l" defTabSz="758825">
              <a:spcBef>
                <a:spcPct val="0"/>
              </a:spcBef>
              <a:defRPr sz="2400">
                <a:solidFill>
                  <a:schemeClr val="tx1"/>
                </a:solidFill>
                <a:latin typeface="Arial" panose="020B0604020202020204" pitchFamily="34" charset="0"/>
              </a:defRPr>
            </a:lvl5pPr>
            <a:lvl6pPr marL="2754313" defTabSz="758825" eaLnBrk="0" fontAlgn="base" hangingPunct="0">
              <a:spcBef>
                <a:spcPct val="0"/>
              </a:spcBef>
              <a:spcAft>
                <a:spcPct val="0"/>
              </a:spcAft>
              <a:defRPr sz="2400">
                <a:solidFill>
                  <a:schemeClr val="tx1"/>
                </a:solidFill>
                <a:latin typeface="Arial" panose="020B0604020202020204" pitchFamily="34" charset="0"/>
              </a:defRPr>
            </a:lvl6pPr>
            <a:lvl7pPr marL="3211513" defTabSz="758825" eaLnBrk="0" fontAlgn="base" hangingPunct="0">
              <a:spcBef>
                <a:spcPct val="0"/>
              </a:spcBef>
              <a:spcAft>
                <a:spcPct val="0"/>
              </a:spcAft>
              <a:defRPr sz="2400">
                <a:solidFill>
                  <a:schemeClr val="tx1"/>
                </a:solidFill>
                <a:latin typeface="Arial" panose="020B0604020202020204" pitchFamily="34" charset="0"/>
              </a:defRPr>
            </a:lvl7pPr>
            <a:lvl8pPr marL="3668713" defTabSz="758825" eaLnBrk="0" fontAlgn="base" hangingPunct="0">
              <a:spcBef>
                <a:spcPct val="0"/>
              </a:spcBef>
              <a:spcAft>
                <a:spcPct val="0"/>
              </a:spcAft>
              <a:defRPr sz="2400">
                <a:solidFill>
                  <a:schemeClr val="tx1"/>
                </a:solidFill>
                <a:latin typeface="Arial" panose="020B0604020202020204" pitchFamily="34" charset="0"/>
              </a:defRPr>
            </a:lvl8pPr>
            <a:lvl9pPr marL="4125913" defTabSz="758825" eaLnBrk="0" fontAlgn="base" hangingPunct="0">
              <a:spcBef>
                <a:spcPct val="0"/>
              </a:spcBef>
              <a:spcAft>
                <a:spcPct val="0"/>
              </a:spcAft>
              <a:defRPr sz="2400">
                <a:solidFill>
                  <a:schemeClr val="tx1"/>
                </a:solidFill>
                <a:latin typeface="Arial" panose="020B0604020202020204" pitchFamily="34" charset="0"/>
              </a:defRPr>
            </a:lvl9pPr>
          </a:lstStyle>
          <a:p>
            <a:pPr algn="r"/>
            <a:r>
              <a:rPr lang="en-GB" altLang="en-US" sz="1000" b="0" i="1"/>
              <a:t>21</a:t>
            </a:r>
          </a:p>
        </p:txBody>
      </p:sp>
      <p:sp>
        <p:nvSpPr>
          <p:cNvPr id="964612" name="Rectangle 4">
            <a:extLst>
              <a:ext uri="{FF2B5EF4-FFF2-40B4-BE49-F238E27FC236}">
                <a16:creationId xmlns:a16="http://schemas.microsoft.com/office/drawing/2014/main" id="{2415ACB1-F932-2AD6-1469-3B2B212708E0}"/>
              </a:ext>
            </a:extLst>
          </p:cNvPr>
          <p:cNvSpPr>
            <a:spLocks noChangeArrowheads="1"/>
          </p:cNvSpPr>
          <p:nvPr/>
        </p:nvSpPr>
        <p:spPr bwMode="auto">
          <a:xfrm>
            <a:off x="-19050" y="9324975"/>
            <a:ext cx="2954338"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4613" name="Rectangle 5">
            <a:extLst>
              <a:ext uri="{FF2B5EF4-FFF2-40B4-BE49-F238E27FC236}">
                <a16:creationId xmlns:a16="http://schemas.microsoft.com/office/drawing/2014/main" id="{B355D383-0E00-C0E2-3085-E526C51E62B5}"/>
              </a:ext>
            </a:extLst>
          </p:cNvPr>
          <p:cNvSpPr>
            <a:spLocks noChangeArrowheads="1"/>
          </p:cNvSpPr>
          <p:nvPr/>
        </p:nvSpPr>
        <p:spPr bwMode="auto">
          <a:xfrm>
            <a:off x="-19050" y="0"/>
            <a:ext cx="2954338"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4614" name="Rectangle 6">
            <a:extLst>
              <a:ext uri="{FF2B5EF4-FFF2-40B4-BE49-F238E27FC236}">
                <a16:creationId xmlns:a16="http://schemas.microsoft.com/office/drawing/2014/main" id="{49033696-6E0C-A6C9-11C6-65E88FB67A36}"/>
              </a:ext>
            </a:extLst>
          </p:cNvPr>
          <p:cNvSpPr>
            <a:spLocks noGrp="1" noRot="1" noChangeAspect="1" noChangeArrowheads="1" noTextEdit="1"/>
          </p:cNvSpPr>
          <p:nvPr>
            <p:ph type="sldImg"/>
          </p:nvPr>
        </p:nvSpPr>
        <p:spPr>
          <a:xfrm>
            <a:off x="328613" y="742950"/>
            <a:ext cx="6142037" cy="3455988"/>
          </a:xfrm>
          <a:ln w="12700" cap="flat">
            <a:solidFill>
              <a:schemeClr val="tx1"/>
            </a:solidFill>
            <a:miter lim="800000"/>
            <a:headEnd/>
            <a:tailEnd/>
          </a:ln>
        </p:spPr>
        <p:txBody>
          <a:bodyPr/>
          <a:lstStyle/>
          <a:p>
            <a:endParaRPr lang="en-US"/>
          </a:p>
        </p:txBody>
      </p:sp>
      <p:sp>
        <p:nvSpPr>
          <p:cNvPr id="2" name="Notes Placeholder 1">
            <a:extLst>
              <a:ext uri="{FF2B5EF4-FFF2-40B4-BE49-F238E27FC236}">
                <a16:creationId xmlns:a16="http://schemas.microsoft.com/office/drawing/2014/main" id="{5D94D026-13D4-34A7-F9F5-A52D5F7F88B1}"/>
              </a:ext>
            </a:extLst>
          </p:cNvPr>
          <p:cNvSpPr>
            <a:spLocks noGrp="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3745D-2F05-C3E3-69F5-F7872C551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22FF-7F8F-B18A-E62E-970E89B54276}"/>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5CF24055-2331-7779-1A0A-DB2AEBF2CDDF}"/>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7557DCDA-67FE-F407-14F5-E665B58A1CDC}"/>
              </a:ext>
            </a:extLst>
          </p:cNvPr>
          <p:cNvSpPr>
            <a:spLocks noGrp="1"/>
          </p:cNvSpPr>
          <p:nvPr>
            <p:ph type="sldNum" sz="quarter" idx="5"/>
          </p:nvPr>
        </p:nvSpPr>
        <p:spPr/>
        <p:txBody>
          <a:bodyPr/>
          <a:lstStyle/>
          <a:p>
            <a:fld id="{A00687F6-F947-1846-9BEA-8772367BA61F}" type="slidenum">
              <a:rPr lang="en-US" smtClean="0"/>
              <a:t>66</a:t>
            </a:fld>
            <a:endParaRPr lang="en-US"/>
          </a:p>
        </p:txBody>
      </p:sp>
    </p:spTree>
    <p:extLst>
      <p:ext uri="{BB962C8B-B14F-4D97-AF65-F5344CB8AC3E}">
        <p14:creationId xmlns:p14="http://schemas.microsoft.com/office/powerpoint/2010/main" val="4088078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7983-7795-67E2-FDCA-EE391436D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73865-3C59-C83C-DD48-773B42A79A67}"/>
              </a:ext>
            </a:extLst>
          </p:cNvPr>
          <p:cNvSpPr>
            <a:spLocks noGrp="1" noRot="1" noChangeAspect="1"/>
          </p:cNvSpPr>
          <p:nvPr>
            <p:ph type="sldImg"/>
          </p:nvPr>
        </p:nvSpPr>
        <p:spPr>
          <a:xfrm>
            <a:off x="139700" y="768350"/>
            <a:ext cx="6819900" cy="3836988"/>
          </a:xfrm>
        </p:spPr>
        <p:txBody>
          <a:bodyPr/>
          <a:lstStyle/>
          <a:p>
            <a:endParaRPr lang="en-US"/>
          </a:p>
        </p:txBody>
      </p:sp>
      <p:sp>
        <p:nvSpPr>
          <p:cNvPr id="3" name="Notes Placeholder 2">
            <a:extLst>
              <a:ext uri="{FF2B5EF4-FFF2-40B4-BE49-F238E27FC236}">
                <a16:creationId xmlns:a16="http://schemas.microsoft.com/office/drawing/2014/main" id="{80878B62-C3A6-E660-6127-43532A54B52F}"/>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9688967F-7FE6-250B-ECD7-905D259057A0}"/>
              </a:ext>
            </a:extLst>
          </p:cNvPr>
          <p:cNvSpPr>
            <a:spLocks noGrp="1"/>
          </p:cNvSpPr>
          <p:nvPr>
            <p:ph type="sldNum" sz="quarter" idx="5"/>
          </p:nvPr>
        </p:nvSpPr>
        <p:spPr/>
        <p:txBody>
          <a:bodyPr/>
          <a:lstStyle/>
          <a:p>
            <a:fld id="{A00687F6-F947-1846-9BEA-8772367BA61F}" type="slidenum">
              <a:rPr lang="en-US" smtClean="0"/>
              <a:t>67</a:t>
            </a:fld>
            <a:endParaRPr lang="en-US"/>
          </a:p>
        </p:txBody>
      </p:sp>
    </p:spTree>
    <p:extLst>
      <p:ext uri="{BB962C8B-B14F-4D97-AF65-F5344CB8AC3E}">
        <p14:creationId xmlns:p14="http://schemas.microsoft.com/office/powerpoint/2010/main" val="496843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0687F6-F947-1846-9BEA-8772367BA61F}" type="slidenum">
              <a:rPr lang="en-US" smtClean="0"/>
              <a:t>68</a:t>
            </a:fld>
            <a:endParaRPr lang="en-US"/>
          </a:p>
        </p:txBody>
      </p:sp>
    </p:spTree>
    <p:extLst>
      <p:ext uri="{BB962C8B-B14F-4D97-AF65-F5344CB8AC3E}">
        <p14:creationId xmlns:p14="http://schemas.microsoft.com/office/powerpoint/2010/main" val="109161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9BAB-3556-D812-ED55-53ABB857E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E2C89-82F5-CF32-AF38-7D0CAFE94A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D0BCCB-ADF2-18FD-A32B-1A740AFFB6FF}"/>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AA167CA1-D7CB-C3D6-30F5-0EE838E85CFD}"/>
              </a:ext>
            </a:extLst>
          </p:cNvPr>
          <p:cNvSpPr>
            <a:spLocks noGrp="1"/>
          </p:cNvSpPr>
          <p:nvPr>
            <p:ph type="sldNum" sz="quarter" idx="10"/>
          </p:nvPr>
        </p:nvSpPr>
        <p:spPr/>
        <p:txBody>
          <a:bodyPr/>
          <a:lstStyle/>
          <a:p>
            <a:fld id="{A00687F6-F947-1846-9BEA-8772367BA61F}" type="slidenum">
              <a:rPr lang="en-US" smtClean="0"/>
              <a:t>6</a:t>
            </a:fld>
            <a:endParaRPr lang="en-US"/>
          </a:p>
        </p:txBody>
      </p:sp>
    </p:spTree>
    <p:extLst>
      <p:ext uri="{BB962C8B-B14F-4D97-AF65-F5344CB8AC3E}">
        <p14:creationId xmlns:p14="http://schemas.microsoft.com/office/powerpoint/2010/main" val="162213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9EA65-066B-B936-BED5-DD6E3390C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9B990-0562-9653-161B-46CE285BBB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256F98-9262-80E1-FCD5-5769047A84CF}"/>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A8125881-BD1B-13D5-43DE-D1EF0366ABBF}"/>
              </a:ext>
            </a:extLst>
          </p:cNvPr>
          <p:cNvSpPr>
            <a:spLocks noGrp="1"/>
          </p:cNvSpPr>
          <p:nvPr>
            <p:ph type="sldNum" sz="quarter" idx="10"/>
          </p:nvPr>
        </p:nvSpPr>
        <p:spPr/>
        <p:txBody>
          <a:bodyPr/>
          <a:lstStyle/>
          <a:p>
            <a:fld id="{A00687F6-F947-1846-9BEA-8772367BA61F}" type="slidenum">
              <a:rPr lang="en-US" smtClean="0"/>
              <a:t>7</a:t>
            </a:fld>
            <a:endParaRPr lang="en-US"/>
          </a:p>
        </p:txBody>
      </p:sp>
    </p:spTree>
    <p:extLst>
      <p:ext uri="{BB962C8B-B14F-4D97-AF65-F5344CB8AC3E}">
        <p14:creationId xmlns:p14="http://schemas.microsoft.com/office/powerpoint/2010/main" val="203089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FEAAD-90E0-6922-8265-B4983E5B5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7BA3E-0A7A-66D8-75E2-E8B2D362E6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9F1295-D658-46E4-E140-1A08F86BB1A6}"/>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FD1A8A2E-6BD3-39FE-9C41-14E0FB19EEAE}"/>
              </a:ext>
            </a:extLst>
          </p:cNvPr>
          <p:cNvSpPr>
            <a:spLocks noGrp="1"/>
          </p:cNvSpPr>
          <p:nvPr>
            <p:ph type="sldNum" sz="quarter" idx="10"/>
          </p:nvPr>
        </p:nvSpPr>
        <p:spPr/>
        <p:txBody>
          <a:bodyPr/>
          <a:lstStyle/>
          <a:p>
            <a:fld id="{A00687F6-F947-1846-9BEA-8772367BA61F}" type="slidenum">
              <a:rPr lang="en-US" smtClean="0"/>
              <a:t>8</a:t>
            </a:fld>
            <a:endParaRPr lang="en-US"/>
          </a:p>
        </p:txBody>
      </p:sp>
    </p:spTree>
    <p:extLst>
      <p:ext uri="{BB962C8B-B14F-4D97-AF65-F5344CB8AC3E}">
        <p14:creationId xmlns:p14="http://schemas.microsoft.com/office/powerpoint/2010/main" val="271818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FCD69-6279-3784-A15D-E38A89E9A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A05D1-89BA-BE22-D7BB-284F84C672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7A4822-6E4E-D002-2600-D7B710940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90E457-3AE3-41BB-12B0-BBA650086EF5}"/>
              </a:ext>
            </a:extLst>
          </p:cNvPr>
          <p:cNvSpPr>
            <a:spLocks noGrp="1"/>
          </p:cNvSpPr>
          <p:nvPr>
            <p:ph type="sldNum" sz="quarter" idx="10"/>
          </p:nvPr>
        </p:nvSpPr>
        <p:spPr/>
        <p:txBody>
          <a:bodyPr/>
          <a:lstStyle/>
          <a:p>
            <a:fld id="{A00687F6-F947-1846-9BEA-8772367BA61F}" type="slidenum">
              <a:rPr lang="en-US" smtClean="0"/>
              <a:t>9</a:t>
            </a:fld>
            <a:endParaRPr lang="en-US" dirty="0"/>
          </a:p>
        </p:txBody>
      </p:sp>
    </p:spTree>
    <p:extLst>
      <p:ext uri="{BB962C8B-B14F-4D97-AF65-F5344CB8AC3E}">
        <p14:creationId xmlns:p14="http://schemas.microsoft.com/office/powerpoint/2010/main" val="209543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743E-2EAE-435A-7E83-C58D273EA20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E71929-2EC0-B2C2-77F0-3C6D188A6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480998B-F4F6-ABD9-E3E8-1DD57D36F78E}"/>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5" name="Footer Placeholder 4">
            <a:extLst>
              <a:ext uri="{FF2B5EF4-FFF2-40B4-BE49-F238E27FC236}">
                <a16:creationId xmlns:a16="http://schemas.microsoft.com/office/drawing/2014/main" id="{94B606C6-5DA2-6025-A054-17356FAD5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DB54A-4F4E-7AB5-0BA7-2B246CC34B5D}"/>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69793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1DEBC-96A1-7233-F38B-B08A828E224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3E0561-835B-4BAB-1E7E-1D1C135EA26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5EA742-BB1F-2146-5EFA-9A6359D56B67}"/>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5" name="Footer Placeholder 4">
            <a:extLst>
              <a:ext uri="{FF2B5EF4-FFF2-40B4-BE49-F238E27FC236}">
                <a16:creationId xmlns:a16="http://schemas.microsoft.com/office/drawing/2014/main" id="{DFCA9A90-4EB2-2969-E7F1-8B92E8648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7E4D9-773A-E026-8555-BFB7D5074C8F}"/>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85186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735E9-A507-2523-5BD0-8DB95A81162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3FD9DE-367D-132F-CE53-388ED6ADE97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1A277F-A398-4292-86B1-81E7A0D42022}"/>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5" name="Footer Placeholder 4">
            <a:extLst>
              <a:ext uri="{FF2B5EF4-FFF2-40B4-BE49-F238E27FC236}">
                <a16:creationId xmlns:a16="http://schemas.microsoft.com/office/drawing/2014/main" id="{F5AFB641-B590-13B7-E2DE-2576BF042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01AC8-512D-81E4-AC40-10C9BA6E6207}"/>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62739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AFD1-6A69-707C-C1BA-F96E4607C6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139646-24C7-2C21-1BAC-0331718D48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D09257-9BA2-12E4-1A37-47F5BF762DD1}"/>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5" name="Footer Placeholder 4">
            <a:extLst>
              <a:ext uri="{FF2B5EF4-FFF2-40B4-BE49-F238E27FC236}">
                <a16:creationId xmlns:a16="http://schemas.microsoft.com/office/drawing/2014/main" id="{4B73B26A-E462-A873-C9E7-024BEF54B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34982-D320-2C85-024B-A43F2C2B6A6B}"/>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204075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9816-42E5-5B1D-E47B-DEDBFCC3A7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E6D95B-DB60-B47F-3361-E23ECF3346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1F92875-C7C1-5AE2-1A1C-9306BA481709}"/>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5" name="Footer Placeholder 4">
            <a:extLst>
              <a:ext uri="{FF2B5EF4-FFF2-40B4-BE49-F238E27FC236}">
                <a16:creationId xmlns:a16="http://schemas.microsoft.com/office/drawing/2014/main" id="{3548518C-A314-D695-E522-DB2A49652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C223B-1789-A060-FBF3-E1010545C86C}"/>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425376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381F-9F4A-AF3C-EC0A-D3CEB10CE1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6B2FE9-7049-1E1C-6282-B1DBD6B5F3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C75BD57-B267-C709-2072-E132E0CC59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7D115A6-F28A-54F0-EDC1-7E5593C536AD}"/>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6" name="Footer Placeholder 5">
            <a:extLst>
              <a:ext uri="{FF2B5EF4-FFF2-40B4-BE49-F238E27FC236}">
                <a16:creationId xmlns:a16="http://schemas.microsoft.com/office/drawing/2014/main" id="{655E27C6-CC61-B15F-152D-AF01D3423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2074D-8AF9-E0D6-C7DC-D4A1CEB2A38A}"/>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2024200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8BE1-5F25-8C3D-D1B2-D977C5D72A5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2A51FB-A718-D686-0F8B-FE050C5F2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9E532B-CB6E-561F-0917-9DB62999A6E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CCCAEB-9EF1-5D37-CA57-5609083EA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9EC16D-FE58-F541-1C21-BEE50FB164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2E2E9AA-0A4F-C172-1550-8CE4AEBE5ECE}"/>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8" name="Footer Placeholder 7">
            <a:extLst>
              <a:ext uri="{FF2B5EF4-FFF2-40B4-BE49-F238E27FC236}">
                <a16:creationId xmlns:a16="http://schemas.microsoft.com/office/drawing/2014/main" id="{03A19D9C-7AFD-95A2-CA9D-8EC08387D8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CA655A-E593-EB4A-45CC-CD4823EB9118}"/>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112245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04A7-173A-A2F7-EB8F-0F96CAED0EB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7A4259-061F-2C0B-226C-B2297CFA8BD7}"/>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4" name="Footer Placeholder 3">
            <a:extLst>
              <a:ext uri="{FF2B5EF4-FFF2-40B4-BE49-F238E27FC236}">
                <a16:creationId xmlns:a16="http://schemas.microsoft.com/office/drawing/2014/main" id="{0FDCC701-3C28-E3DC-87DF-5692C628B5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C54DDC-271F-F159-8CD1-981DEAF269A9}"/>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65565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BD948-12CA-8825-8701-2E8E7100A195}"/>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3" name="Footer Placeholder 2">
            <a:extLst>
              <a:ext uri="{FF2B5EF4-FFF2-40B4-BE49-F238E27FC236}">
                <a16:creationId xmlns:a16="http://schemas.microsoft.com/office/drawing/2014/main" id="{2E8390B3-BB4D-AFC0-3008-79C111747A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CE4F4F-D0D7-4B33-56DA-E5B967BF8408}"/>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238268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5403-B7BC-6D83-1CE1-13B2479C9B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269C61-D79A-311A-D63C-788065C21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72C6944-8441-FC2B-2035-270EAA9BF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EB9EEA-A2E3-74FF-2B4C-BC201EAEE4C7}"/>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6" name="Footer Placeholder 5">
            <a:extLst>
              <a:ext uri="{FF2B5EF4-FFF2-40B4-BE49-F238E27FC236}">
                <a16:creationId xmlns:a16="http://schemas.microsoft.com/office/drawing/2014/main" id="{2AEEECFC-7872-F2EF-7B21-284CC30B9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C66EF-AE58-A913-C22C-80DD7C856FA5}"/>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196427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F25B-A43B-8F21-C56A-0143AA5EE2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609425-730D-2E6D-C91C-EDDD95E0D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CBE416-5043-CF89-88F7-461AFA515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354500A-088B-66E4-37D7-B39658BBD16A}"/>
              </a:ext>
            </a:extLst>
          </p:cNvPr>
          <p:cNvSpPr>
            <a:spLocks noGrp="1"/>
          </p:cNvSpPr>
          <p:nvPr>
            <p:ph type="dt" sz="half" idx="10"/>
          </p:nvPr>
        </p:nvSpPr>
        <p:spPr/>
        <p:txBody>
          <a:bodyPr/>
          <a:lstStyle/>
          <a:p>
            <a:fld id="{9597F755-A1C1-6E49-8996-4E729FBA2861}" type="datetimeFigureOut">
              <a:rPr lang="en-US" smtClean="0"/>
              <a:t>10/24/2025</a:t>
            </a:fld>
            <a:endParaRPr lang="en-US"/>
          </a:p>
        </p:txBody>
      </p:sp>
      <p:sp>
        <p:nvSpPr>
          <p:cNvPr id="6" name="Footer Placeholder 5">
            <a:extLst>
              <a:ext uri="{FF2B5EF4-FFF2-40B4-BE49-F238E27FC236}">
                <a16:creationId xmlns:a16="http://schemas.microsoft.com/office/drawing/2014/main" id="{9D01085D-C429-4FAD-A97B-F05555F41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869BC-2422-5850-E009-34AAD8339506}"/>
              </a:ext>
            </a:extLst>
          </p:cNvPr>
          <p:cNvSpPr>
            <a:spLocks noGrp="1"/>
          </p:cNvSpPr>
          <p:nvPr>
            <p:ph type="sldNum" sz="quarter" idx="12"/>
          </p:nvPr>
        </p:nvSpPr>
        <p:spPr/>
        <p:txBody>
          <a:bodyPr/>
          <a:lstStyle/>
          <a:p>
            <a:fld id="{88691441-6AC8-784E-B0EC-1207A2C404C1}" type="slidenum">
              <a:rPr lang="en-US" smtClean="0"/>
              <a:t>‹#›</a:t>
            </a:fld>
            <a:endParaRPr lang="en-US"/>
          </a:p>
        </p:txBody>
      </p:sp>
    </p:spTree>
    <p:extLst>
      <p:ext uri="{BB962C8B-B14F-4D97-AF65-F5344CB8AC3E}">
        <p14:creationId xmlns:p14="http://schemas.microsoft.com/office/powerpoint/2010/main" val="294751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89DB1-0F5D-9DC4-69ED-2655AEC24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B03F0CB-BC4D-22E8-CD9D-CE0183CB1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FB04A4-14CE-1E1D-4EDF-9D7C82D6C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97F755-A1C1-6E49-8996-4E729FBA2861}" type="datetimeFigureOut">
              <a:rPr lang="en-US" smtClean="0"/>
              <a:t>10/24/2025</a:t>
            </a:fld>
            <a:endParaRPr lang="en-US"/>
          </a:p>
        </p:txBody>
      </p:sp>
      <p:sp>
        <p:nvSpPr>
          <p:cNvPr id="5" name="Footer Placeholder 4">
            <a:extLst>
              <a:ext uri="{FF2B5EF4-FFF2-40B4-BE49-F238E27FC236}">
                <a16:creationId xmlns:a16="http://schemas.microsoft.com/office/drawing/2014/main" id="{99C57803-8670-2D9C-66C6-50DD2B097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D4B2C2-632F-5607-DC19-B65DDD33B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691441-6AC8-784E-B0EC-1207A2C404C1}" type="slidenum">
              <a:rPr lang="en-US" smtClean="0"/>
              <a:t>‹#›</a:t>
            </a:fld>
            <a:endParaRPr lang="en-US"/>
          </a:p>
        </p:txBody>
      </p:sp>
    </p:spTree>
    <p:extLst>
      <p:ext uri="{BB962C8B-B14F-4D97-AF65-F5344CB8AC3E}">
        <p14:creationId xmlns:p14="http://schemas.microsoft.com/office/powerpoint/2010/main" val="2596355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5.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2.jpeg"/><Relationship Id="rId7" Type="http://schemas.openxmlformats.org/officeDocument/2006/relationships/diagramColors" Target="../diagrams/colors14.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25.png"/><Relationship Id="rId5" Type="http://schemas.openxmlformats.org/officeDocument/2006/relationships/diagramQuickStyle" Target="../diagrams/quickStyle15.xml"/><Relationship Id="rId10" Type="http://schemas.openxmlformats.org/officeDocument/2006/relationships/image" Target="../media/image24.jpeg"/><Relationship Id="rId4" Type="http://schemas.openxmlformats.org/officeDocument/2006/relationships/diagramLayout" Target="../diagrams/layout15.xml"/><Relationship Id="rId9" Type="http://schemas.openxmlformats.org/officeDocument/2006/relationships/image" Target="../media/image22.jpeg"/></Relationships>
</file>

<file path=ppt/slides/_rels/slide6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25.png"/><Relationship Id="rId5" Type="http://schemas.openxmlformats.org/officeDocument/2006/relationships/diagramQuickStyle" Target="../diagrams/quickStyle16.xml"/><Relationship Id="rId10" Type="http://schemas.openxmlformats.org/officeDocument/2006/relationships/image" Target="../media/image24.jpeg"/><Relationship Id="rId4" Type="http://schemas.openxmlformats.org/officeDocument/2006/relationships/diagramLayout" Target="../diagrams/layout16.xml"/><Relationship Id="rId9" Type="http://schemas.openxmlformats.org/officeDocument/2006/relationships/image" Target="../media/image22.jpeg"/></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365125"/>
            <a:ext cx="10515600" cy="1860400"/>
          </a:xfrm>
        </p:spPr>
        <p:txBody>
          <a:bodyPr vert="horz" lIns="91440" tIns="45720" rIns="91440" bIns="45720" rtlCol="0" anchor="ctr">
            <a:normAutofit/>
          </a:bodyPr>
          <a:lstStyle/>
          <a:p>
            <a:pPr algn="l"/>
            <a:r>
              <a:rPr lang="en-US" sz="5200" b="1" kern="1200" dirty="0">
                <a:solidFill>
                  <a:schemeClr val="tx2">
                    <a:lumMod val="76000"/>
                    <a:lumOff val="24000"/>
                  </a:schemeClr>
                </a:solidFill>
                <a:latin typeface="+mj-lt"/>
                <a:ea typeface="+mj-ea"/>
                <a:cs typeface="+mj-cs"/>
              </a:rPr>
              <a:t>Leadership Styles &amp; How to Use Them</a:t>
            </a:r>
          </a:p>
        </p:txBody>
      </p:sp>
      <p:pic>
        <p:nvPicPr>
          <p:cNvPr id="5" name="Picture 4" descr="A compass with text on it&#10;&#10;AI-generated content may be incorrect.">
            <a:extLst>
              <a:ext uri="{FF2B5EF4-FFF2-40B4-BE49-F238E27FC236}">
                <a16:creationId xmlns:a16="http://schemas.microsoft.com/office/drawing/2014/main" id="{083E5198-151E-3976-2D66-A6FB17D3D2A7}"/>
              </a:ext>
            </a:extLst>
          </p:cNvPr>
          <p:cNvPicPr>
            <a:picLocks noChangeAspect="1"/>
          </p:cNvPicPr>
          <p:nvPr/>
        </p:nvPicPr>
        <p:blipFill>
          <a:blip r:embed="rId3"/>
          <a:stretch>
            <a:fillRect/>
          </a:stretch>
        </p:blipFill>
        <p:spPr>
          <a:xfrm>
            <a:off x="1125986" y="2365285"/>
            <a:ext cx="3938756" cy="3938756"/>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73A21F0D-C114-B089-9646-BFD8BA4A0194}"/>
              </a:ext>
            </a:extLst>
          </p:cNvPr>
          <p:cNvPicPr>
            <a:picLocks noChangeAspect="1"/>
          </p:cNvPicPr>
          <p:nvPr/>
        </p:nvPicPr>
        <p:blipFill>
          <a:blip r:embed="rId4"/>
          <a:stretch>
            <a:fillRect/>
          </a:stretch>
        </p:blipFill>
        <p:spPr>
          <a:xfrm>
            <a:off x="6182505" y="3183581"/>
            <a:ext cx="5828261" cy="2302164"/>
          </a:xfrm>
          <a:prstGeom prst="rect">
            <a:avLst/>
          </a:prstGeom>
        </p:spPr>
      </p:pic>
    </p:spTree>
    <p:extLst>
      <p:ext uri="{BB962C8B-B14F-4D97-AF65-F5344CB8AC3E}">
        <p14:creationId xmlns:p14="http://schemas.microsoft.com/office/powerpoint/2010/main" val="2219010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0AD6-71DC-E330-8F3B-3C59F9B45642}"/>
              </a:ext>
            </a:extLst>
          </p:cNvPr>
          <p:cNvSpPr>
            <a:spLocks noGrp="1"/>
          </p:cNvSpPr>
          <p:nvPr>
            <p:ph type="title"/>
          </p:nvPr>
        </p:nvSpPr>
        <p:spPr/>
        <p:txBody>
          <a:bodyPr>
            <a:normAutofit/>
          </a:bodyPr>
          <a:lstStyle/>
          <a:p>
            <a:pPr algn="ctr"/>
            <a:r>
              <a:rPr lang="en-US" sz="5400" dirty="0"/>
              <a:t>Leadership – </a:t>
            </a:r>
            <a:r>
              <a:rPr lang="en-US" sz="5400" dirty="0">
                <a:solidFill>
                  <a:srgbClr val="0070C0"/>
                </a:solidFill>
              </a:rPr>
              <a:t>some definitions</a:t>
            </a:r>
            <a:endParaRPr lang="en-US" dirty="0"/>
          </a:p>
        </p:txBody>
      </p:sp>
      <p:sp>
        <p:nvSpPr>
          <p:cNvPr id="3" name="Content Placeholder 2">
            <a:extLst>
              <a:ext uri="{FF2B5EF4-FFF2-40B4-BE49-F238E27FC236}">
                <a16:creationId xmlns:a16="http://schemas.microsoft.com/office/drawing/2014/main" id="{AF6A55CD-BA33-40A8-4C7C-0CCD79C5261C}"/>
              </a:ext>
            </a:extLst>
          </p:cNvPr>
          <p:cNvSpPr>
            <a:spLocks noGrp="1"/>
          </p:cNvSpPr>
          <p:nvPr>
            <p:ph idx="1"/>
          </p:nvPr>
        </p:nvSpPr>
        <p:spPr/>
        <p:txBody>
          <a:bodyPr>
            <a:noAutofit/>
          </a:bodyPr>
          <a:lstStyle/>
          <a:p>
            <a:r>
              <a:rPr lang="en-GB" sz="3200" b="1" dirty="0">
                <a:solidFill>
                  <a:srgbClr val="0070C0"/>
                </a:solidFill>
              </a:rPr>
              <a:t>Leadership</a:t>
            </a:r>
            <a:r>
              <a:rPr lang="en-GB" sz="3200" dirty="0"/>
              <a:t> </a:t>
            </a:r>
            <a:r>
              <a:rPr lang="en-GB" sz="3200" dirty="0">
                <a:solidFill>
                  <a:schemeClr val="tx1">
                    <a:lumMod val="65000"/>
                    <a:lumOff val="35000"/>
                  </a:schemeClr>
                </a:solidFill>
              </a:rPr>
              <a:t>is the social process of influencing and motivating others to voluntarily work together towards a common purpose, by setting a clear vision and fostering a collaborative environment</a:t>
            </a:r>
          </a:p>
          <a:p>
            <a:endParaRPr lang="en-GB" sz="3200" dirty="0">
              <a:solidFill>
                <a:schemeClr val="tx1">
                  <a:lumMod val="65000"/>
                  <a:lumOff val="35000"/>
                </a:schemeClr>
              </a:solidFill>
            </a:endParaRPr>
          </a:p>
          <a:p>
            <a:r>
              <a:rPr lang="en-GB" sz="3200" b="1" dirty="0">
                <a:solidFill>
                  <a:srgbClr val="0070C0"/>
                </a:solidFill>
              </a:rPr>
              <a:t>Leadership</a:t>
            </a:r>
            <a:r>
              <a:rPr lang="en-GB" sz="3200" dirty="0"/>
              <a:t> </a:t>
            </a:r>
            <a:r>
              <a:rPr lang="en-GB" sz="3200" dirty="0">
                <a:solidFill>
                  <a:schemeClr val="tx1">
                    <a:lumMod val="65000"/>
                    <a:lumOff val="35000"/>
                  </a:schemeClr>
                </a:solidFill>
              </a:rPr>
              <a:t>is the ability to guide, influence, or inspire individuals (or teams) toward achieving a common purpose or vision.</a:t>
            </a:r>
          </a:p>
        </p:txBody>
      </p:sp>
    </p:spTree>
    <p:extLst>
      <p:ext uri="{BB962C8B-B14F-4D97-AF65-F5344CB8AC3E}">
        <p14:creationId xmlns:p14="http://schemas.microsoft.com/office/powerpoint/2010/main" val="19526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2A3A-119F-0DAB-F878-D0D4D919A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57ED8-77A7-E592-7CA8-DF1974F9DAA0}"/>
              </a:ext>
            </a:extLst>
          </p:cNvPr>
          <p:cNvSpPr>
            <a:spLocks noGrp="1"/>
          </p:cNvSpPr>
          <p:nvPr>
            <p:ph type="title"/>
          </p:nvPr>
        </p:nvSpPr>
        <p:spPr/>
        <p:txBody>
          <a:bodyPr>
            <a:normAutofit/>
          </a:bodyPr>
          <a:lstStyle/>
          <a:p>
            <a:pPr algn="ctr"/>
            <a:r>
              <a:rPr lang="en-US" sz="5400" dirty="0"/>
              <a:t>Leadership</a:t>
            </a:r>
            <a:r>
              <a:rPr lang="en-US" sz="5400" dirty="0">
                <a:solidFill>
                  <a:srgbClr val="0070C0"/>
                </a:solidFill>
              </a:rPr>
              <a:t> </a:t>
            </a:r>
            <a:r>
              <a:rPr lang="en-US" sz="5400" dirty="0"/>
              <a:t>–</a:t>
            </a:r>
            <a:r>
              <a:rPr lang="en-US" sz="5400" dirty="0">
                <a:solidFill>
                  <a:srgbClr val="0070C0"/>
                </a:solidFill>
              </a:rPr>
              <a:t> some definitions</a:t>
            </a:r>
          </a:p>
        </p:txBody>
      </p:sp>
      <p:sp>
        <p:nvSpPr>
          <p:cNvPr id="3" name="Content Placeholder 2">
            <a:extLst>
              <a:ext uri="{FF2B5EF4-FFF2-40B4-BE49-F238E27FC236}">
                <a16:creationId xmlns:a16="http://schemas.microsoft.com/office/drawing/2014/main" id="{326E1C86-1FE5-7AEA-7758-7B053B01A761}"/>
              </a:ext>
            </a:extLst>
          </p:cNvPr>
          <p:cNvSpPr>
            <a:spLocks noGrp="1"/>
          </p:cNvSpPr>
          <p:nvPr>
            <p:ph idx="1"/>
          </p:nvPr>
        </p:nvSpPr>
        <p:spPr/>
        <p:txBody>
          <a:bodyPr>
            <a:noAutofit/>
          </a:bodyPr>
          <a:lstStyle/>
          <a:p>
            <a:r>
              <a:rPr lang="en-GB" sz="3200" b="1" dirty="0">
                <a:solidFill>
                  <a:srgbClr val="0070C0"/>
                </a:solidFill>
              </a:rPr>
              <a:t>Leadership</a:t>
            </a:r>
            <a:r>
              <a:rPr lang="en-GB" sz="3200" dirty="0">
                <a:solidFill>
                  <a:schemeClr val="tx1">
                    <a:lumMod val="65000"/>
                    <a:lumOff val="35000"/>
                  </a:schemeClr>
                </a:solidFill>
              </a:rPr>
              <a:t> is the social process of influencing and motivating others to voluntarily work together towards a common goal, by setting a clear vision and fostering a collaborative environment</a:t>
            </a:r>
          </a:p>
          <a:p>
            <a:endParaRPr lang="en-GB" sz="3200" dirty="0"/>
          </a:p>
          <a:p>
            <a:r>
              <a:rPr lang="en-GB" sz="3200" b="1" dirty="0">
                <a:solidFill>
                  <a:srgbClr val="0070C0"/>
                </a:solidFill>
              </a:rPr>
              <a:t>Leadership</a:t>
            </a:r>
            <a:r>
              <a:rPr lang="en-GB" sz="3200" dirty="0">
                <a:solidFill>
                  <a:schemeClr val="tx1">
                    <a:lumMod val="65000"/>
                    <a:lumOff val="35000"/>
                  </a:schemeClr>
                </a:solidFill>
              </a:rPr>
              <a:t> is the ability to guide, influence, or </a:t>
            </a:r>
            <a:r>
              <a:rPr lang="en-GB" sz="4800" b="1" i="1" dirty="0">
                <a:solidFill>
                  <a:srgbClr val="0070C0"/>
                </a:solidFill>
              </a:rPr>
              <a:t>inspire</a:t>
            </a:r>
            <a:r>
              <a:rPr lang="en-GB" sz="4400" b="1" dirty="0">
                <a:solidFill>
                  <a:srgbClr val="0070C0"/>
                </a:solidFill>
              </a:rPr>
              <a:t> </a:t>
            </a:r>
            <a:r>
              <a:rPr lang="en-GB" sz="3200" dirty="0">
                <a:solidFill>
                  <a:schemeClr val="tx1">
                    <a:lumMod val="65000"/>
                    <a:lumOff val="35000"/>
                  </a:schemeClr>
                </a:solidFill>
              </a:rPr>
              <a:t>individuals (or teams) toward achieving a common </a:t>
            </a:r>
            <a:r>
              <a:rPr lang="en-GB" sz="4800" b="1" i="1" dirty="0">
                <a:solidFill>
                  <a:srgbClr val="0070C0"/>
                </a:solidFill>
              </a:rPr>
              <a:t>purpose</a:t>
            </a:r>
            <a:r>
              <a:rPr lang="en-GB" sz="3200" dirty="0">
                <a:solidFill>
                  <a:schemeClr val="tx1">
                    <a:lumMod val="65000"/>
                    <a:lumOff val="35000"/>
                  </a:schemeClr>
                </a:solidFill>
              </a:rPr>
              <a:t> or vision</a:t>
            </a:r>
          </a:p>
          <a:p>
            <a:endParaRPr lang="en-GB" sz="3200" dirty="0"/>
          </a:p>
        </p:txBody>
      </p:sp>
    </p:spTree>
    <p:extLst>
      <p:ext uri="{BB962C8B-B14F-4D97-AF65-F5344CB8AC3E}">
        <p14:creationId xmlns:p14="http://schemas.microsoft.com/office/powerpoint/2010/main" val="3544720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270AA-556D-C555-16D7-80ECCCE2EF8D}"/>
            </a:ext>
          </a:extLst>
        </p:cNvPr>
        <p:cNvGrpSpPr/>
        <p:nvPr/>
      </p:nvGrpSpPr>
      <p:grpSpPr>
        <a:xfrm>
          <a:off x="0" y="0"/>
          <a:ext cx="0" cy="0"/>
          <a:chOff x="0" y="0"/>
          <a:chExt cx="0" cy="0"/>
        </a:xfrm>
      </p:grpSpPr>
      <p:pic>
        <p:nvPicPr>
          <p:cNvPr id="4" name="Picture 3" descr="Two cartoon characters talking with blue speech bubbles above them&#10;&#10;AI-generated content may be incorrect.">
            <a:extLst>
              <a:ext uri="{FF2B5EF4-FFF2-40B4-BE49-F238E27FC236}">
                <a16:creationId xmlns:a16="http://schemas.microsoft.com/office/drawing/2014/main" id="{88FD816B-3201-E4B8-DBA9-0209D8A9F31F}"/>
              </a:ext>
            </a:extLst>
          </p:cNvPr>
          <p:cNvPicPr>
            <a:picLocks noChangeAspect="1"/>
          </p:cNvPicPr>
          <p:nvPr/>
        </p:nvPicPr>
        <p:blipFill>
          <a:blip r:embed="rId3"/>
          <a:stretch>
            <a:fillRect/>
          </a:stretch>
        </p:blipFill>
        <p:spPr>
          <a:xfrm>
            <a:off x="80211" y="1"/>
            <a:ext cx="7108362" cy="6801852"/>
          </a:xfrm>
          <a:prstGeom prst="rect">
            <a:avLst/>
          </a:prstGeom>
        </p:spPr>
      </p:pic>
      <p:sp>
        <p:nvSpPr>
          <p:cNvPr id="8" name="Title 1">
            <a:extLst>
              <a:ext uri="{FF2B5EF4-FFF2-40B4-BE49-F238E27FC236}">
                <a16:creationId xmlns:a16="http://schemas.microsoft.com/office/drawing/2014/main" id="{23D2B6C7-62FE-9CF4-79F9-BB347086E5BA}"/>
              </a:ext>
            </a:extLst>
          </p:cNvPr>
          <p:cNvSpPr>
            <a:spLocks noGrp="1"/>
          </p:cNvSpPr>
          <p:nvPr>
            <p:ph type="title"/>
          </p:nvPr>
        </p:nvSpPr>
        <p:spPr>
          <a:xfrm>
            <a:off x="7188573" y="776176"/>
            <a:ext cx="5003387" cy="5758225"/>
          </a:xfrm>
        </p:spPr>
        <p:txBody>
          <a:bodyPr vert="horz" lIns="91440" tIns="45720" rIns="91440" bIns="45720" rtlCol="0" anchor="ctr">
            <a:noAutofit/>
          </a:bodyPr>
          <a:lstStyle/>
          <a:p>
            <a:pPr algn="ctr"/>
            <a:r>
              <a:rPr lang="en-US" sz="3200" dirty="0">
                <a:solidFill>
                  <a:schemeClr val="tx1">
                    <a:lumMod val="65000"/>
                    <a:lumOff val="35000"/>
                  </a:schemeClr>
                </a:solidFill>
              </a:rPr>
              <a:t>Why you chose to attend this session?</a:t>
            </a:r>
            <a:br>
              <a:rPr lang="en-US" sz="3200" dirty="0">
                <a:solidFill>
                  <a:schemeClr val="tx1">
                    <a:lumMod val="65000"/>
                    <a:lumOff val="35000"/>
                  </a:schemeClr>
                </a:solidFill>
              </a:rPr>
            </a:br>
            <a:br>
              <a:rPr lang="en-US" sz="3200" dirty="0">
                <a:solidFill>
                  <a:schemeClr val="tx1">
                    <a:lumMod val="65000"/>
                    <a:lumOff val="35000"/>
                  </a:schemeClr>
                </a:solidFill>
              </a:rPr>
            </a:br>
            <a:r>
              <a:rPr lang="en-US" sz="3200" dirty="0">
                <a:solidFill>
                  <a:schemeClr val="tx1">
                    <a:lumMod val="65000"/>
                    <a:lumOff val="35000"/>
                  </a:schemeClr>
                </a:solidFill>
              </a:rPr>
              <a:t>What you hope to get out of today’s session?</a:t>
            </a:r>
            <a:br>
              <a:rPr lang="en-US" sz="3200" dirty="0">
                <a:solidFill>
                  <a:schemeClr val="tx1">
                    <a:lumMod val="65000"/>
                    <a:lumOff val="35000"/>
                  </a:schemeClr>
                </a:solidFill>
              </a:rPr>
            </a:br>
            <a:br>
              <a:rPr lang="en-US" sz="3200" dirty="0">
                <a:solidFill>
                  <a:schemeClr val="tx1">
                    <a:lumMod val="65000"/>
                    <a:lumOff val="35000"/>
                  </a:schemeClr>
                </a:solidFill>
              </a:rPr>
            </a:br>
            <a:r>
              <a:rPr lang="en-US" sz="3200" dirty="0">
                <a:solidFill>
                  <a:schemeClr val="tx1">
                    <a:lumMod val="65000"/>
                    <a:lumOff val="35000"/>
                  </a:schemeClr>
                </a:solidFill>
              </a:rPr>
              <a:t>Your interest in leadership and leadership positions going forward.</a:t>
            </a:r>
            <a:br>
              <a:rPr lang="en-US" sz="3200" dirty="0">
                <a:solidFill>
                  <a:schemeClr val="tx1">
                    <a:lumMod val="65000"/>
                    <a:lumOff val="35000"/>
                  </a:schemeClr>
                </a:solidFill>
              </a:rPr>
            </a:br>
            <a:br>
              <a:rPr lang="en-US" sz="3200" dirty="0">
                <a:solidFill>
                  <a:schemeClr val="tx1">
                    <a:lumMod val="65000"/>
                    <a:lumOff val="35000"/>
                  </a:schemeClr>
                </a:solidFill>
              </a:rPr>
            </a:br>
            <a:r>
              <a:rPr lang="en-US" sz="3200" dirty="0">
                <a:solidFill>
                  <a:schemeClr val="tx1">
                    <a:lumMod val="65000"/>
                    <a:lumOff val="35000"/>
                  </a:schemeClr>
                </a:solidFill>
              </a:rPr>
              <a:t>What is holding you back if anything?</a:t>
            </a:r>
            <a:br>
              <a:rPr lang="en-US" sz="3200" dirty="0">
                <a:solidFill>
                  <a:schemeClr val="tx1">
                    <a:lumMod val="65000"/>
                    <a:lumOff val="35000"/>
                  </a:schemeClr>
                </a:solidFill>
              </a:rPr>
            </a:br>
            <a:endParaRPr lang="en-US" sz="3200" dirty="0">
              <a:solidFill>
                <a:schemeClr val="tx1">
                  <a:lumMod val="65000"/>
                  <a:lumOff val="35000"/>
                </a:schemeClr>
              </a:solidFill>
            </a:endParaRPr>
          </a:p>
        </p:txBody>
      </p:sp>
      <p:sp>
        <p:nvSpPr>
          <p:cNvPr id="2" name="TextBox 1">
            <a:extLst>
              <a:ext uri="{FF2B5EF4-FFF2-40B4-BE49-F238E27FC236}">
                <a16:creationId xmlns:a16="http://schemas.microsoft.com/office/drawing/2014/main" id="{B3BAA996-6ED9-4715-078E-655C4AA802B3}"/>
              </a:ext>
            </a:extLst>
          </p:cNvPr>
          <p:cNvSpPr txBox="1"/>
          <p:nvPr/>
        </p:nvSpPr>
        <p:spPr>
          <a:xfrm>
            <a:off x="1130059" y="957532"/>
            <a:ext cx="1457866" cy="830997"/>
          </a:xfrm>
          <a:prstGeom prst="rect">
            <a:avLst/>
          </a:prstGeom>
          <a:noFill/>
        </p:spPr>
        <p:txBody>
          <a:bodyPr wrap="square" rtlCol="0">
            <a:spAutoFit/>
          </a:bodyPr>
          <a:lstStyle/>
          <a:p>
            <a:pPr algn="ctr"/>
            <a:r>
              <a:rPr lang="en-US" sz="4800" dirty="0">
                <a:solidFill>
                  <a:schemeClr val="bg1"/>
                </a:solidFill>
                <a:latin typeface="+mj-lt"/>
                <a:ea typeface="+mj-ea"/>
                <a:cs typeface="+mj-cs"/>
              </a:rPr>
              <a:t>Why</a:t>
            </a:r>
          </a:p>
        </p:txBody>
      </p:sp>
      <p:sp>
        <p:nvSpPr>
          <p:cNvPr id="3" name="TextBox 2">
            <a:extLst>
              <a:ext uri="{FF2B5EF4-FFF2-40B4-BE49-F238E27FC236}">
                <a16:creationId xmlns:a16="http://schemas.microsoft.com/office/drawing/2014/main" id="{4B386E61-DA52-2A9B-F94F-0B7C97B49BAC}"/>
              </a:ext>
            </a:extLst>
          </p:cNvPr>
          <p:cNvSpPr txBox="1"/>
          <p:nvPr/>
        </p:nvSpPr>
        <p:spPr>
          <a:xfrm>
            <a:off x="4724399" y="957531"/>
            <a:ext cx="1457866" cy="830997"/>
          </a:xfrm>
          <a:prstGeom prst="rect">
            <a:avLst/>
          </a:prstGeom>
          <a:noFill/>
        </p:spPr>
        <p:txBody>
          <a:bodyPr wrap="square" rtlCol="0">
            <a:spAutoFit/>
          </a:bodyPr>
          <a:lstStyle/>
          <a:p>
            <a:pPr algn="ctr"/>
            <a:r>
              <a:rPr lang="en-US" sz="4800" dirty="0">
                <a:solidFill>
                  <a:schemeClr val="bg1"/>
                </a:solidFill>
                <a:latin typeface="+mj-lt"/>
                <a:ea typeface="+mj-ea"/>
                <a:cs typeface="+mj-cs"/>
              </a:rPr>
              <a:t>Why</a:t>
            </a:r>
          </a:p>
        </p:txBody>
      </p:sp>
    </p:spTree>
    <p:extLst>
      <p:ext uri="{BB962C8B-B14F-4D97-AF65-F5344CB8AC3E}">
        <p14:creationId xmlns:p14="http://schemas.microsoft.com/office/powerpoint/2010/main" val="2632372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049CFE-8B51-1387-7C31-BB74FC319497}"/>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62229F6-D13E-BE31-BBE3-6277E5039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ass with text on it&#10;&#10;AI-generated content may be incorrect.">
            <a:extLst>
              <a:ext uri="{FF2B5EF4-FFF2-40B4-BE49-F238E27FC236}">
                <a16:creationId xmlns:a16="http://schemas.microsoft.com/office/drawing/2014/main" id="{BB9E44DD-85F9-5CFC-BDF9-355D25547618}"/>
              </a:ext>
            </a:extLst>
          </p:cNvPr>
          <p:cNvPicPr>
            <a:picLocks noChangeAspect="1"/>
          </p:cNvPicPr>
          <p:nvPr/>
        </p:nvPicPr>
        <p:blipFill>
          <a:blip r:embed="rId3"/>
          <a:stretch>
            <a:fillRect/>
          </a:stretch>
        </p:blipFill>
        <p:spPr>
          <a:xfrm>
            <a:off x="1125986" y="2365285"/>
            <a:ext cx="3938756" cy="3938756"/>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CE0DB58F-8EC3-E7F3-1BF3-5122B21E500B}"/>
              </a:ext>
            </a:extLst>
          </p:cNvPr>
          <p:cNvPicPr>
            <a:picLocks noChangeAspect="1"/>
          </p:cNvPicPr>
          <p:nvPr/>
        </p:nvPicPr>
        <p:blipFill>
          <a:blip r:embed="rId4"/>
          <a:stretch>
            <a:fillRect/>
          </a:stretch>
        </p:blipFill>
        <p:spPr>
          <a:xfrm>
            <a:off x="6182505" y="3183581"/>
            <a:ext cx="5828261" cy="2302164"/>
          </a:xfrm>
          <a:prstGeom prst="rect">
            <a:avLst/>
          </a:prstGeom>
        </p:spPr>
      </p:pic>
      <p:sp>
        <p:nvSpPr>
          <p:cNvPr id="3" name="Title 1">
            <a:extLst>
              <a:ext uri="{FF2B5EF4-FFF2-40B4-BE49-F238E27FC236}">
                <a16:creationId xmlns:a16="http://schemas.microsoft.com/office/drawing/2014/main" id="{22B2C9E7-4E5F-C0DF-B738-E280DCDBAC5B}"/>
              </a:ext>
            </a:extLst>
          </p:cNvPr>
          <p:cNvSpPr>
            <a:spLocks noGrp="1"/>
          </p:cNvSpPr>
          <p:nvPr>
            <p:ph type="ctrTitle"/>
          </p:nvPr>
        </p:nvSpPr>
        <p:spPr>
          <a:xfrm>
            <a:off x="5054966" y="699511"/>
            <a:ext cx="4596276" cy="2479323"/>
          </a:xfrm>
        </p:spPr>
        <p:txBody>
          <a:bodyPr>
            <a:noAutofit/>
          </a:bodyPr>
          <a:lstStyle/>
          <a:p>
            <a:r>
              <a:rPr lang="en-GB" b="1" dirty="0">
                <a:solidFill>
                  <a:srgbClr val="0070C0"/>
                </a:solidFill>
              </a:rPr>
              <a:t>Leading</a:t>
            </a:r>
            <a:br>
              <a:rPr lang="en-GB" b="1" dirty="0">
                <a:solidFill>
                  <a:srgbClr val="0070C0"/>
                </a:solidFill>
              </a:rPr>
            </a:br>
            <a:r>
              <a:rPr lang="en-GB" b="1" dirty="0">
                <a:solidFill>
                  <a:srgbClr val="0070C0"/>
                </a:solidFill>
              </a:rPr>
              <a:t>Vs</a:t>
            </a:r>
            <a:br>
              <a:rPr lang="en-GB" b="1" dirty="0">
                <a:solidFill>
                  <a:srgbClr val="0070C0"/>
                </a:solidFill>
              </a:rPr>
            </a:br>
            <a:r>
              <a:rPr lang="en-GB" b="1" dirty="0">
                <a:solidFill>
                  <a:srgbClr val="0070C0"/>
                </a:solidFill>
              </a:rPr>
              <a:t>Managing?</a:t>
            </a:r>
            <a:endParaRPr lang="en-US" b="1" dirty="0">
              <a:solidFill>
                <a:srgbClr val="0070C0"/>
              </a:solidFill>
            </a:endParaRPr>
          </a:p>
        </p:txBody>
      </p:sp>
    </p:spTree>
    <p:extLst>
      <p:ext uri="{BB962C8B-B14F-4D97-AF65-F5344CB8AC3E}">
        <p14:creationId xmlns:p14="http://schemas.microsoft.com/office/powerpoint/2010/main" val="611196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13B-F6AA-137A-6080-322958C44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7E383-3756-DD51-CE4A-673043264653}"/>
              </a:ext>
            </a:extLst>
          </p:cNvPr>
          <p:cNvSpPr>
            <a:spLocks noGrp="1"/>
          </p:cNvSpPr>
          <p:nvPr>
            <p:ph type="title"/>
          </p:nvPr>
        </p:nvSpPr>
        <p:spPr/>
        <p:txBody>
          <a:bodyPr/>
          <a:lstStyle/>
          <a:p>
            <a:pPr algn="ctr"/>
            <a:r>
              <a:rPr lang="en-US" dirty="0"/>
              <a:t>Leading vs Managing vs Operator</a:t>
            </a:r>
          </a:p>
        </p:txBody>
      </p:sp>
      <p:sp>
        <p:nvSpPr>
          <p:cNvPr id="4" name="Triangle 3">
            <a:extLst>
              <a:ext uri="{FF2B5EF4-FFF2-40B4-BE49-F238E27FC236}">
                <a16:creationId xmlns:a16="http://schemas.microsoft.com/office/drawing/2014/main" id="{0E1A94AF-37F2-6BEC-6914-D62993896037}"/>
              </a:ext>
            </a:extLst>
          </p:cNvPr>
          <p:cNvSpPr/>
          <p:nvPr/>
        </p:nvSpPr>
        <p:spPr>
          <a:xfrm>
            <a:off x="2129367" y="1766888"/>
            <a:ext cx="7933266" cy="480218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708C5C9A-7A45-0A09-CE0D-5E4C6788D7A7}"/>
              </a:ext>
            </a:extLst>
          </p:cNvPr>
          <p:cNvSpPr txBox="1"/>
          <p:nvPr/>
        </p:nvSpPr>
        <p:spPr>
          <a:xfrm>
            <a:off x="5858931" y="2054224"/>
            <a:ext cx="482601" cy="92333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5400" dirty="0">
                <a:solidFill>
                  <a:schemeClr val="accent6">
                    <a:lumMod val="40000"/>
                    <a:lumOff val="60000"/>
                  </a:schemeClr>
                </a:solidFill>
              </a:rPr>
              <a:t>R</a:t>
            </a:r>
          </a:p>
        </p:txBody>
      </p:sp>
    </p:spTree>
    <p:extLst>
      <p:ext uri="{BB962C8B-B14F-4D97-AF65-F5344CB8AC3E}">
        <p14:creationId xmlns:p14="http://schemas.microsoft.com/office/powerpoint/2010/main" val="1915818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769F-6C79-CAB0-2535-593AB64DD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F7C35-93C7-2357-0524-6F7E505EF613}"/>
              </a:ext>
            </a:extLst>
          </p:cNvPr>
          <p:cNvSpPr>
            <a:spLocks noGrp="1"/>
          </p:cNvSpPr>
          <p:nvPr>
            <p:ph type="title"/>
          </p:nvPr>
        </p:nvSpPr>
        <p:spPr/>
        <p:txBody>
          <a:bodyPr/>
          <a:lstStyle/>
          <a:p>
            <a:pPr algn="ctr"/>
            <a:r>
              <a:rPr lang="en-US" dirty="0"/>
              <a:t>Leading vs Managing vs </a:t>
            </a:r>
            <a:r>
              <a:rPr lang="en-US" dirty="0">
                <a:solidFill>
                  <a:srgbClr val="FF0000"/>
                </a:solidFill>
              </a:rPr>
              <a:t>Operator</a:t>
            </a:r>
          </a:p>
        </p:txBody>
      </p:sp>
      <p:sp>
        <p:nvSpPr>
          <p:cNvPr id="4" name="Triangle 3">
            <a:extLst>
              <a:ext uri="{FF2B5EF4-FFF2-40B4-BE49-F238E27FC236}">
                <a16:creationId xmlns:a16="http://schemas.microsoft.com/office/drawing/2014/main" id="{FA3B51FF-E206-0CF6-85A6-166786ADAEBE}"/>
              </a:ext>
            </a:extLst>
          </p:cNvPr>
          <p:cNvSpPr/>
          <p:nvPr/>
        </p:nvSpPr>
        <p:spPr>
          <a:xfrm>
            <a:off x="2129367" y="1766888"/>
            <a:ext cx="7933266" cy="480218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BB00A23-8F27-8D3A-9C47-47F725A37C3A}"/>
              </a:ext>
            </a:extLst>
          </p:cNvPr>
          <p:cNvSpPr txBox="1"/>
          <p:nvPr/>
        </p:nvSpPr>
        <p:spPr>
          <a:xfrm>
            <a:off x="5858931" y="2054224"/>
            <a:ext cx="482601" cy="92333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5400" dirty="0">
                <a:solidFill>
                  <a:schemeClr val="accent6">
                    <a:lumMod val="40000"/>
                    <a:lumOff val="60000"/>
                  </a:schemeClr>
                </a:solidFill>
              </a:rPr>
              <a:t>R</a:t>
            </a:r>
          </a:p>
        </p:txBody>
      </p:sp>
      <p:sp>
        <p:nvSpPr>
          <p:cNvPr id="14" name="TextBox 13">
            <a:extLst>
              <a:ext uri="{FF2B5EF4-FFF2-40B4-BE49-F238E27FC236}">
                <a16:creationId xmlns:a16="http://schemas.microsoft.com/office/drawing/2014/main" id="{D8041C2D-CC07-F07D-68E6-52D9BDE0ADFA}"/>
              </a:ext>
            </a:extLst>
          </p:cNvPr>
          <p:cNvSpPr txBox="1"/>
          <p:nvPr/>
        </p:nvSpPr>
        <p:spPr>
          <a:xfrm>
            <a:off x="5173126" y="2978635"/>
            <a:ext cx="1896533"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FF0000"/>
                </a:solidFill>
              </a:rPr>
              <a:t>Actions</a:t>
            </a:r>
            <a:r>
              <a:rPr lang="en-US" sz="4000" dirty="0">
                <a:solidFill>
                  <a:schemeClr val="bg1"/>
                </a:solidFill>
              </a:rPr>
              <a:t> </a:t>
            </a:r>
          </a:p>
        </p:txBody>
      </p:sp>
      <p:sp>
        <p:nvSpPr>
          <p:cNvPr id="16" name="TextBox 15">
            <a:extLst>
              <a:ext uri="{FF2B5EF4-FFF2-40B4-BE49-F238E27FC236}">
                <a16:creationId xmlns:a16="http://schemas.microsoft.com/office/drawing/2014/main" id="{76F80E5F-C2A4-7B95-ECAF-E314776A2F99}"/>
              </a:ext>
            </a:extLst>
          </p:cNvPr>
          <p:cNvSpPr txBox="1"/>
          <p:nvPr/>
        </p:nvSpPr>
        <p:spPr>
          <a:xfrm rot="18514618">
            <a:off x="3904049" y="2148712"/>
            <a:ext cx="2161361" cy="707886"/>
          </a:xfrm>
          <a:prstGeom prst="rect">
            <a:avLst/>
          </a:prstGeom>
          <a:noFill/>
        </p:spPr>
        <p:txBody>
          <a:bodyPr wrap="none" rtlCol="0">
            <a:spAutoFit/>
          </a:bodyPr>
          <a:lstStyle/>
          <a:p>
            <a:r>
              <a:rPr lang="en-US" sz="4000" dirty="0">
                <a:solidFill>
                  <a:srgbClr val="FF0000"/>
                </a:solidFill>
              </a:rPr>
              <a:t>Operator</a:t>
            </a:r>
          </a:p>
        </p:txBody>
      </p:sp>
      <p:sp>
        <p:nvSpPr>
          <p:cNvPr id="3" name="TextBox 2">
            <a:extLst>
              <a:ext uri="{FF2B5EF4-FFF2-40B4-BE49-F238E27FC236}">
                <a16:creationId xmlns:a16="http://schemas.microsoft.com/office/drawing/2014/main" id="{2240F496-E1EF-D7CC-6528-F850003D9E9E}"/>
              </a:ext>
            </a:extLst>
          </p:cNvPr>
          <p:cNvSpPr txBox="1"/>
          <p:nvPr/>
        </p:nvSpPr>
        <p:spPr>
          <a:xfrm>
            <a:off x="1327216" y="1673346"/>
            <a:ext cx="3270663" cy="1477328"/>
          </a:xfrm>
          <a:prstGeom prst="rect">
            <a:avLst/>
          </a:prstGeom>
          <a:noFill/>
        </p:spPr>
        <p:txBody>
          <a:bodyPr wrap="square" lIns="91440" tIns="45720" rIns="91440" bIns="45720" anchor="t">
            <a:spAutoFit/>
          </a:bodyPr>
          <a:lstStyle/>
          <a:p>
            <a:r>
              <a:rPr lang="en-GB" sz="3600" dirty="0">
                <a:solidFill>
                  <a:srgbClr val="FF0000"/>
                </a:solidFill>
              </a:rPr>
              <a:t>Operator</a:t>
            </a:r>
          </a:p>
          <a:p>
            <a:pPr marL="285750" indent="-285750">
              <a:buFont typeface="Arial" panose="020B0604020202020204" pitchFamily="34" charset="0"/>
              <a:buChar char="•"/>
            </a:pPr>
            <a:r>
              <a:rPr lang="en-GB" dirty="0"/>
              <a:t>Completes day to day tasks</a:t>
            </a:r>
          </a:p>
          <a:p>
            <a:pPr marL="285750" indent="-285750">
              <a:buFont typeface="Arial" panose="020B0604020202020204" pitchFamily="34" charset="0"/>
              <a:buChar char="•"/>
            </a:pPr>
            <a:r>
              <a:rPr lang="en-GB" dirty="0"/>
              <a:t>Achieves desired results / outcomes</a:t>
            </a:r>
          </a:p>
        </p:txBody>
      </p:sp>
    </p:spTree>
    <p:extLst>
      <p:ext uri="{BB962C8B-B14F-4D97-AF65-F5344CB8AC3E}">
        <p14:creationId xmlns:p14="http://schemas.microsoft.com/office/powerpoint/2010/main" val="9012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5493-1D17-2CA8-C0D6-7FA3A839B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8A893-6253-EA88-D209-3D262525E117}"/>
              </a:ext>
            </a:extLst>
          </p:cNvPr>
          <p:cNvSpPr>
            <a:spLocks noGrp="1"/>
          </p:cNvSpPr>
          <p:nvPr>
            <p:ph type="title"/>
          </p:nvPr>
        </p:nvSpPr>
        <p:spPr/>
        <p:txBody>
          <a:bodyPr/>
          <a:lstStyle/>
          <a:p>
            <a:pPr algn="ctr"/>
            <a:r>
              <a:rPr lang="en-US" dirty="0"/>
              <a:t>Leading Vs </a:t>
            </a:r>
            <a:r>
              <a:rPr lang="en-US" dirty="0">
                <a:solidFill>
                  <a:srgbClr val="FFC600"/>
                </a:solidFill>
              </a:rPr>
              <a:t>Managing</a:t>
            </a:r>
            <a:r>
              <a:rPr lang="en-US" dirty="0"/>
              <a:t> Vs Operator</a:t>
            </a:r>
          </a:p>
        </p:txBody>
      </p:sp>
      <p:sp>
        <p:nvSpPr>
          <p:cNvPr id="4" name="Triangle 3">
            <a:extLst>
              <a:ext uri="{FF2B5EF4-FFF2-40B4-BE49-F238E27FC236}">
                <a16:creationId xmlns:a16="http://schemas.microsoft.com/office/drawing/2014/main" id="{47FF4CC9-3978-04FB-3B96-8918DCB0D40D}"/>
              </a:ext>
            </a:extLst>
          </p:cNvPr>
          <p:cNvSpPr/>
          <p:nvPr/>
        </p:nvSpPr>
        <p:spPr>
          <a:xfrm>
            <a:off x="2129367" y="1766888"/>
            <a:ext cx="7933266" cy="480218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330C26EA-AB17-2505-CAD2-3A4385EF1CC5}"/>
              </a:ext>
            </a:extLst>
          </p:cNvPr>
          <p:cNvSpPr txBox="1"/>
          <p:nvPr/>
        </p:nvSpPr>
        <p:spPr>
          <a:xfrm>
            <a:off x="4495800" y="3717560"/>
            <a:ext cx="3200400"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FFC600"/>
                </a:solidFill>
              </a:rPr>
              <a:t>Plans</a:t>
            </a:r>
          </a:p>
        </p:txBody>
      </p:sp>
      <p:sp>
        <p:nvSpPr>
          <p:cNvPr id="13" name="TextBox 12">
            <a:extLst>
              <a:ext uri="{FF2B5EF4-FFF2-40B4-BE49-F238E27FC236}">
                <a16:creationId xmlns:a16="http://schemas.microsoft.com/office/drawing/2014/main" id="{962CE589-B339-BB26-779B-13F1DF49609A}"/>
              </a:ext>
            </a:extLst>
          </p:cNvPr>
          <p:cNvSpPr txBox="1"/>
          <p:nvPr/>
        </p:nvSpPr>
        <p:spPr>
          <a:xfrm>
            <a:off x="5858931" y="2054224"/>
            <a:ext cx="482601" cy="92333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5400" dirty="0">
                <a:solidFill>
                  <a:schemeClr val="accent6">
                    <a:lumMod val="40000"/>
                    <a:lumOff val="60000"/>
                  </a:schemeClr>
                </a:solidFill>
              </a:rPr>
              <a:t>R</a:t>
            </a:r>
          </a:p>
        </p:txBody>
      </p:sp>
      <p:sp>
        <p:nvSpPr>
          <p:cNvPr id="14" name="TextBox 13">
            <a:extLst>
              <a:ext uri="{FF2B5EF4-FFF2-40B4-BE49-F238E27FC236}">
                <a16:creationId xmlns:a16="http://schemas.microsoft.com/office/drawing/2014/main" id="{FFD1A2FF-EC24-B176-05A6-3F547C847B9D}"/>
              </a:ext>
            </a:extLst>
          </p:cNvPr>
          <p:cNvSpPr txBox="1"/>
          <p:nvPr/>
        </p:nvSpPr>
        <p:spPr>
          <a:xfrm>
            <a:off x="5173126" y="2978635"/>
            <a:ext cx="1896533"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FFC600"/>
                </a:solidFill>
              </a:rPr>
              <a:t>Actions </a:t>
            </a:r>
          </a:p>
        </p:txBody>
      </p:sp>
      <p:sp>
        <p:nvSpPr>
          <p:cNvPr id="15" name="TextBox 14">
            <a:extLst>
              <a:ext uri="{FF2B5EF4-FFF2-40B4-BE49-F238E27FC236}">
                <a16:creationId xmlns:a16="http://schemas.microsoft.com/office/drawing/2014/main" id="{A1F45D53-EC7A-3813-F5A2-356AAAE5FD93}"/>
              </a:ext>
            </a:extLst>
          </p:cNvPr>
          <p:cNvSpPr txBox="1"/>
          <p:nvPr/>
        </p:nvSpPr>
        <p:spPr>
          <a:xfrm rot="3117424">
            <a:off x="6204348" y="2359236"/>
            <a:ext cx="3066032" cy="1015663"/>
          </a:xfrm>
          <a:prstGeom prst="rect">
            <a:avLst/>
          </a:prstGeom>
          <a:noFill/>
        </p:spPr>
        <p:txBody>
          <a:bodyPr wrap="none" rtlCol="0">
            <a:spAutoFit/>
          </a:bodyPr>
          <a:lstStyle/>
          <a:p>
            <a:r>
              <a:rPr lang="en-US" sz="6000" dirty="0">
                <a:solidFill>
                  <a:srgbClr val="FFC600"/>
                </a:solidFill>
              </a:rPr>
              <a:t>Manager</a:t>
            </a:r>
          </a:p>
        </p:txBody>
      </p:sp>
      <p:sp>
        <p:nvSpPr>
          <p:cNvPr id="16" name="TextBox 15">
            <a:extLst>
              <a:ext uri="{FF2B5EF4-FFF2-40B4-BE49-F238E27FC236}">
                <a16:creationId xmlns:a16="http://schemas.microsoft.com/office/drawing/2014/main" id="{59E44E90-1B8B-88DC-1162-6384B8718429}"/>
              </a:ext>
            </a:extLst>
          </p:cNvPr>
          <p:cNvSpPr txBox="1"/>
          <p:nvPr/>
        </p:nvSpPr>
        <p:spPr>
          <a:xfrm rot="18514618">
            <a:off x="3904049" y="2148712"/>
            <a:ext cx="2161361" cy="707886"/>
          </a:xfrm>
          <a:prstGeom prst="rect">
            <a:avLst/>
          </a:prstGeom>
          <a:noFill/>
        </p:spPr>
        <p:txBody>
          <a:bodyPr wrap="none" lIns="91440" tIns="45720" rIns="91440" bIns="45720" rtlCol="0" anchor="t">
            <a:spAutoFit/>
          </a:bodyPr>
          <a:lstStyle/>
          <a:p>
            <a:r>
              <a:rPr lang="en-US" sz="4000" dirty="0">
                <a:solidFill>
                  <a:srgbClr val="FF0000"/>
                </a:solidFill>
              </a:rPr>
              <a:t>Operator</a:t>
            </a:r>
          </a:p>
        </p:txBody>
      </p:sp>
      <p:sp>
        <p:nvSpPr>
          <p:cNvPr id="6" name="TextBox 5">
            <a:extLst>
              <a:ext uri="{FF2B5EF4-FFF2-40B4-BE49-F238E27FC236}">
                <a16:creationId xmlns:a16="http://schemas.microsoft.com/office/drawing/2014/main" id="{3EF7455A-6EB2-CA33-0155-470003C8B09F}"/>
              </a:ext>
            </a:extLst>
          </p:cNvPr>
          <p:cNvSpPr txBox="1"/>
          <p:nvPr/>
        </p:nvSpPr>
        <p:spPr>
          <a:xfrm>
            <a:off x="8556751" y="1463232"/>
            <a:ext cx="3283771" cy="2646878"/>
          </a:xfrm>
          <a:prstGeom prst="rect">
            <a:avLst/>
          </a:prstGeom>
          <a:noFill/>
        </p:spPr>
        <p:txBody>
          <a:bodyPr wrap="square" lIns="91440" tIns="45720" rIns="91440" bIns="45720" anchor="t">
            <a:spAutoFit/>
          </a:bodyPr>
          <a:lstStyle/>
          <a:p>
            <a:r>
              <a:rPr lang="en-GB" sz="4000" b="1" dirty="0">
                <a:solidFill>
                  <a:srgbClr val="FFC600"/>
                </a:solidFill>
              </a:rPr>
              <a:t>Management</a:t>
            </a:r>
          </a:p>
          <a:p>
            <a:pPr marL="285750" indent="-285750">
              <a:buFont typeface="Arial" panose="020B0604020202020204" pitchFamily="34" charset="0"/>
              <a:buChar char="•"/>
            </a:pPr>
            <a:r>
              <a:rPr lang="en-GB" dirty="0"/>
              <a:t>Day to day tactics</a:t>
            </a:r>
          </a:p>
          <a:p>
            <a:pPr marL="285750" indent="-285750">
              <a:buFont typeface="Arial" panose="020B0604020202020204" pitchFamily="34" charset="0"/>
              <a:buChar char="•"/>
            </a:pPr>
            <a:r>
              <a:rPr lang="en-GB" dirty="0"/>
              <a:t>Planning and coordinating</a:t>
            </a:r>
          </a:p>
          <a:p>
            <a:pPr marL="285750" indent="-285750">
              <a:buFont typeface="Arial" panose="020B0604020202020204" pitchFamily="34" charset="0"/>
              <a:buChar char="•"/>
            </a:pPr>
            <a:r>
              <a:rPr lang="en-GB" dirty="0"/>
              <a:t>Executing strategy</a:t>
            </a:r>
          </a:p>
          <a:p>
            <a:pPr marL="285750" indent="-285750">
              <a:buFont typeface="Arial" panose="020B0604020202020204" pitchFamily="34" charset="0"/>
              <a:buChar char="•"/>
            </a:pPr>
            <a:r>
              <a:rPr lang="en-GB" dirty="0"/>
              <a:t>Managing performance</a:t>
            </a:r>
          </a:p>
          <a:p>
            <a:pPr marL="285750" indent="-285750">
              <a:buFont typeface="Arial" panose="020B0604020202020204" pitchFamily="34" charset="0"/>
              <a:buChar char="•"/>
            </a:pPr>
            <a:r>
              <a:rPr lang="en-GB" dirty="0"/>
              <a:t>Achieves desired results / outcomes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179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B1CB1-29B0-12B2-6B07-0194C5F0A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6B5C1-3008-BDFB-2118-6B87BEDCE93C}"/>
              </a:ext>
            </a:extLst>
          </p:cNvPr>
          <p:cNvSpPr>
            <a:spLocks noGrp="1"/>
          </p:cNvSpPr>
          <p:nvPr>
            <p:ph type="title"/>
          </p:nvPr>
        </p:nvSpPr>
        <p:spPr/>
        <p:txBody>
          <a:bodyPr/>
          <a:lstStyle/>
          <a:p>
            <a:pPr algn="ctr"/>
            <a:r>
              <a:rPr lang="en-US" dirty="0">
                <a:solidFill>
                  <a:srgbClr val="0070C0"/>
                </a:solidFill>
              </a:rPr>
              <a:t>Leading</a:t>
            </a:r>
            <a:r>
              <a:rPr lang="en-US" dirty="0"/>
              <a:t> Vs Managing Vs Operator</a:t>
            </a:r>
          </a:p>
        </p:txBody>
      </p:sp>
      <p:sp>
        <p:nvSpPr>
          <p:cNvPr id="4" name="Triangle 3">
            <a:extLst>
              <a:ext uri="{FF2B5EF4-FFF2-40B4-BE49-F238E27FC236}">
                <a16:creationId xmlns:a16="http://schemas.microsoft.com/office/drawing/2014/main" id="{7B22E4E8-AA12-26B5-DEDD-DC9E7F2AD83D}"/>
              </a:ext>
            </a:extLst>
          </p:cNvPr>
          <p:cNvSpPr/>
          <p:nvPr/>
        </p:nvSpPr>
        <p:spPr>
          <a:xfrm>
            <a:off x="2129367" y="1766888"/>
            <a:ext cx="7933266" cy="480218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F177C7F-61A5-040B-DF2B-6A43CCFA672C}"/>
              </a:ext>
            </a:extLst>
          </p:cNvPr>
          <p:cNvSpPr txBox="1"/>
          <p:nvPr/>
        </p:nvSpPr>
        <p:spPr>
          <a:xfrm>
            <a:off x="2751668" y="5856495"/>
            <a:ext cx="6697132"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0070C0"/>
                </a:solidFill>
              </a:rPr>
              <a:t>Relationships</a:t>
            </a:r>
          </a:p>
        </p:txBody>
      </p:sp>
      <p:sp>
        <p:nvSpPr>
          <p:cNvPr id="8" name="TextBox 7">
            <a:extLst>
              <a:ext uri="{FF2B5EF4-FFF2-40B4-BE49-F238E27FC236}">
                <a16:creationId xmlns:a16="http://schemas.microsoft.com/office/drawing/2014/main" id="{240BDA79-6E59-F724-9F6B-7621ED933EE8}"/>
              </a:ext>
            </a:extLst>
          </p:cNvPr>
          <p:cNvSpPr txBox="1"/>
          <p:nvPr/>
        </p:nvSpPr>
        <p:spPr>
          <a:xfrm>
            <a:off x="4495800" y="3717560"/>
            <a:ext cx="3200400"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FFC600"/>
                </a:solidFill>
              </a:rPr>
              <a:t>Plans</a:t>
            </a:r>
          </a:p>
        </p:txBody>
      </p:sp>
      <p:sp>
        <p:nvSpPr>
          <p:cNvPr id="11" name="TextBox 10">
            <a:extLst>
              <a:ext uri="{FF2B5EF4-FFF2-40B4-BE49-F238E27FC236}">
                <a16:creationId xmlns:a16="http://schemas.microsoft.com/office/drawing/2014/main" id="{7C34676E-0BB6-80BD-168E-AB9C254C67A7}"/>
              </a:ext>
            </a:extLst>
          </p:cNvPr>
          <p:cNvSpPr txBox="1"/>
          <p:nvPr/>
        </p:nvSpPr>
        <p:spPr>
          <a:xfrm>
            <a:off x="3899140" y="4425446"/>
            <a:ext cx="4390845"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t">
            <a:spAutoFit/>
          </a:bodyPr>
          <a:lstStyle/>
          <a:p>
            <a:pPr algn="ctr"/>
            <a:r>
              <a:rPr lang="en-US" sz="4000" dirty="0">
                <a:solidFill>
                  <a:srgbClr val="0070C0"/>
                </a:solidFill>
              </a:rPr>
              <a:t>Vision &amp; inspiration</a:t>
            </a:r>
          </a:p>
        </p:txBody>
      </p:sp>
      <p:sp>
        <p:nvSpPr>
          <p:cNvPr id="12" name="TextBox 11">
            <a:extLst>
              <a:ext uri="{FF2B5EF4-FFF2-40B4-BE49-F238E27FC236}">
                <a16:creationId xmlns:a16="http://schemas.microsoft.com/office/drawing/2014/main" id="{CF550F63-9CF6-F84F-AAC0-D92A068218B6}"/>
              </a:ext>
            </a:extLst>
          </p:cNvPr>
          <p:cNvSpPr txBox="1"/>
          <p:nvPr/>
        </p:nvSpPr>
        <p:spPr>
          <a:xfrm>
            <a:off x="3344334" y="5146447"/>
            <a:ext cx="5494866"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0070C0"/>
                </a:solidFill>
              </a:rPr>
              <a:t>Possibilities</a:t>
            </a:r>
          </a:p>
        </p:txBody>
      </p:sp>
      <p:sp>
        <p:nvSpPr>
          <p:cNvPr id="13" name="TextBox 12">
            <a:extLst>
              <a:ext uri="{FF2B5EF4-FFF2-40B4-BE49-F238E27FC236}">
                <a16:creationId xmlns:a16="http://schemas.microsoft.com/office/drawing/2014/main" id="{398C88DA-CE64-D571-5BA6-D99E0F728BED}"/>
              </a:ext>
            </a:extLst>
          </p:cNvPr>
          <p:cNvSpPr txBox="1"/>
          <p:nvPr/>
        </p:nvSpPr>
        <p:spPr>
          <a:xfrm>
            <a:off x="5858931" y="2054224"/>
            <a:ext cx="482601" cy="92333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5400" dirty="0">
                <a:solidFill>
                  <a:schemeClr val="accent6">
                    <a:lumMod val="40000"/>
                    <a:lumOff val="60000"/>
                  </a:schemeClr>
                </a:solidFill>
              </a:rPr>
              <a:t>R</a:t>
            </a:r>
          </a:p>
        </p:txBody>
      </p:sp>
      <p:sp>
        <p:nvSpPr>
          <p:cNvPr id="14" name="TextBox 13">
            <a:extLst>
              <a:ext uri="{FF2B5EF4-FFF2-40B4-BE49-F238E27FC236}">
                <a16:creationId xmlns:a16="http://schemas.microsoft.com/office/drawing/2014/main" id="{FB09AC75-63D4-AFA2-799A-838559A785ED}"/>
              </a:ext>
            </a:extLst>
          </p:cNvPr>
          <p:cNvSpPr txBox="1"/>
          <p:nvPr/>
        </p:nvSpPr>
        <p:spPr>
          <a:xfrm>
            <a:off x="5173126" y="2978635"/>
            <a:ext cx="1896533"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000" dirty="0">
                <a:solidFill>
                  <a:srgbClr val="FFC600"/>
                </a:solidFill>
              </a:rPr>
              <a:t>Actions</a:t>
            </a:r>
            <a:r>
              <a:rPr lang="en-US" sz="4000" dirty="0">
                <a:solidFill>
                  <a:schemeClr val="bg1"/>
                </a:solidFill>
              </a:rPr>
              <a:t> </a:t>
            </a:r>
          </a:p>
        </p:txBody>
      </p:sp>
      <p:sp>
        <p:nvSpPr>
          <p:cNvPr id="15" name="TextBox 14">
            <a:extLst>
              <a:ext uri="{FF2B5EF4-FFF2-40B4-BE49-F238E27FC236}">
                <a16:creationId xmlns:a16="http://schemas.microsoft.com/office/drawing/2014/main" id="{D166DC79-6F54-68BA-49B7-0D157EEE87BA}"/>
              </a:ext>
            </a:extLst>
          </p:cNvPr>
          <p:cNvSpPr txBox="1"/>
          <p:nvPr/>
        </p:nvSpPr>
        <p:spPr>
          <a:xfrm rot="3117424">
            <a:off x="6204348" y="2359236"/>
            <a:ext cx="3066032" cy="1015663"/>
          </a:xfrm>
          <a:prstGeom prst="rect">
            <a:avLst/>
          </a:prstGeom>
          <a:noFill/>
        </p:spPr>
        <p:txBody>
          <a:bodyPr wrap="none" rtlCol="0">
            <a:spAutoFit/>
          </a:bodyPr>
          <a:lstStyle/>
          <a:p>
            <a:r>
              <a:rPr lang="en-US" sz="6000" dirty="0">
                <a:solidFill>
                  <a:srgbClr val="FFC600"/>
                </a:solidFill>
              </a:rPr>
              <a:t>Manager</a:t>
            </a:r>
          </a:p>
        </p:txBody>
      </p:sp>
      <p:sp>
        <p:nvSpPr>
          <p:cNvPr id="16" name="TextBox 15">
            <a:extLst>
              <a:ext uri="{FF2B5EF4-FFF2-40B4-BE49-F238E27FC236}">
                <a16:creationId xmlns:a16="http://schemas.microsoft.com/office/drawing/2014/main" id="{42695344-09D6-44CC-9932-9568155762CD}"/>
              </a:ext>
            </a:extLst>
          </p:cNvPr>
          <p:cNvSpPr txBox="1"/>
          <p:nvPr/>
        </p:nvSpPr>
        <p:spPr>
          <a:xfrm rot="18514618">
            <a:off x="3904049" y="2148712"/>
            <a:ext cx="2161361" cy="707886"/>
          </a:xfrm>
          <a:prstGeom prst="rect">
            <a:avLst/>
          </a:prstGeom>
          <a:noFill/>
        </p:spPr>
        <p:txBody>
          <a:bodyPr wrap="none" lIns="91440" tIns="45720" rIns="91440" bIns="45720" rtlCol="0" anchor="t">
            <a:spAutoFit/>
          </a:bodyPr>
          <a:lstStyle/>
          <a:p>
            <a:r>
              <a:rPr lang="en-US" sz="4000" dirty="0">
                <a:solidFill>
                  <a:srgbClr val="FF0000"/>
                </a:solidFill>
              </a:rPr>
              <a:t>Operator</a:t>
            </a:r>
          </a:p>
        </p:txBody>
      </p:sp>
      <p:sp>
        <p:nvSpPr>
          <p:cNvPr id="17" name="TextBox 16">
            <a:extLst>
              <a:ext uri="{FF2B5EF4-FFF2-40B4-BE49-F238E27FC236}">
                <a16:creationId xmlns:a16="http://schemas.microsoft.com/office/drawing/2014/main" id="{8DE1D580-A830-C730-6B3B-9AF56DA6AD1E}"/>
              </a:ext>
            </a:extLst>
          </p:cNvPr>
          <p:cNvSpPr txBox="1"/>
          <p:nvPr/>
        </p:nvSpPr>
        <p:spPr>
          <a:xfrm rot="18561833">
            <a:off x="1333244" y="4698217"/>
            <a:ext cx="2709844" cy="1107996"/>
          </a:xfrm>
          <a:prstGeom prst="rect">
            <a:avLst/>
          </a:prstGeom>
          <a:noFill/>
          <a:ln>
            <a:noFill/>
          </a:ln>
        </p:spPr>
        <p:txBody>
          <a:bodyPr wrap="none" rtlCol="0">
            <a:spAutoFit/>
          </a:bodyPr>
          <a:lstStyle/>
          <a:p>
            <a:r>
              <a:rPr lang="en-US" sz="6600" dirty="0">
                <a:solidFill>
                  <a:srgbClr val="0070C0"/>
                </a:solidFill>
              </a:rPr>
              <a:t>Leader</a:t>
            </a:r>
          </a:p>
        </p:txBody>
      </p:sp>
      <p:sp>
        <p:nvSpPr>
          <p:cNvPr id="6" name="TextBox 5">
            <a:extLst>
              <a:ext uri="{FF2B5EF4-FFF2-40B4-BE49-F238E27FC236}">
                <a16:creationId xmlns:a16="http://schemas.microsoft.com/office/drawing/2014/main" id="{6D037F78-E0DE-790A-A94F-DB90C318054B}"/>
              </a:ext>
            </a:extLst>
          </p:cNvPr>
          <p:cNvSpPr txBox="1"/>
          <p:nvPr/>
        </p:nvSpPr>
        <p:spPr>
          <a:xfrm>
            <a:off x="9051654" y="3979170"/>
            <a:ext cx="3114638" cy="1600438"/>
          </a:xfrm>
          <a:prstGeom prst="rect">
            <a:avLst/>
          </a:prstGeom>
          <a:noFill/>
        </p:spPr>
        <p:txBody>
          <a:bodyPr wrap="square" lIns="91440" tIns="45720" rIns="91440" bIns="45720" anchor="t">
            <a:spAutoFit/>
          </a:bodyPr>
          <a:lstStyle/>
          <a:p>
            <a:r>
              <a:rPr lang="en-GB" sz="4400" b="1" dirty="0">
                <a:solidFill>
                  <a:srgbClr val="0070C0"/>
                </a:solidFill>
              </a:rPr>
              <a:t>Leadership</a:t>
            </a:r>
          </a:p>
          <a:p>
            <a:pPr marL="285750" indent="-285750">
              <a:buFont typeface="Arial" panose="020B0604020202020204" pitchFamily="34" charset="0"/>
              <a:buChar char="•"/>
            </a:pPr>
            <a:r>
              <a:rPr lang="en-GB" dirty="0"/>
              <a:t>Being clear on “why”</a:t>
            </a:r>
          </a:p>
          <a:p>
            <a:pPr marL="285750" indent="-285750">
              <a:buFont typeface="Arial" panose="020B0604020202020204" pitchFamily="34" charset="0"/>
              <a:buChar char="•"/>
            </a:pPr>
            <a:r>
              <a:rPr lang="en-GB" dirty="0"/>
              <a:t>Setting the vision</a:t>
            </a:r>
          </a:p>
          <a:p>
            <a:pPr marL="285750" indent="-285750">
              <a:buFont typeface="Arial" panose="020B0604020202020204" pitchFamily="34" charset="0"/>
              <a:buChar char="•"/>
            </a:pPr>
            <a:r>
              <a:rPr lang="en-GB" dirty="0"/>
              <a:t>Inspiring people towards it </a:t>
            </a:r>
          </a:p>
        </p:txBody>
      </p:sp>
      <p:sp>
        <p:nvSpPr>
          <p:cNvPr id="7" name="TextBox 6">
            <a:extLst>
              <a:ext uri="{FF2B5EF4-FFF2-40B4-BE49-F238E27FC236}">
                <a16:creationId xmlns:a16="http://schemas.microsoft.com/office/drawing/2014/main" id="{4B976F07-E650-DCF4-0922-83C56C657809}"/>
              </a:ext>
            </a:extLst>
          </p:cNvPr>
          <p:cNvSpPr txBox="1"/>
          <p:nvPr/>
        </p:nvSpPr>
        <p:spPr>
          <a:xfrm>
            <a:off x="1130059" y="957532"/>
            <a:ext cx="1457866" cy="830997"/>
          </a:xfrm>
          <a:prstGeom prst="rect">
            <a:avLst/>
          </a:prstGeom>
          <a:noFill/>
        </p:spPr>
        <p:txBody>
          <a:bodyPr wrap="square" rtlCol="0">
            <a:spAutoFit/>
          </a:bodyPr>
          <a:lstStyle/>
          <a:p>
            <a:pPr algn="ctr"/>
            <a:r>
              <a:rPr lang="en-US" sz="4800" dirty="0">
                <a:solidFill>
                  <a:schemeClr val="bg1"/>
                </a:solidFill>
                <a:latin typeface="+mj-lt"/>
                <a:ea typeface="+mj-ea"/>
                <a:cs typeface="+mj-cs"/>
              </a:rPr>
              <a:t>Why</a:t>
            </a:r>
          </a:p>
        </p:txBody>
      </p:sp>
    </p:spTree>
    <p:extLst>
      <p:ext uri="{BB962C8B-B14F-4D97-AF65-F5344CB8AC3E}">
        <p14:creationId xmlns:p14="http://schemas.microsoft.com/office/powerpoint/2010/main" val="183664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D76A60-1339-D13E-80EA-012E2904A814}"/>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AF3A07E-A2C9-D928-4B0A-C44EAAEE6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ass with text on it&#10;&#10;AI-generated content may be incorrect.">
            <a:extLst>
              <a:ext uri="{FF2B5EF4-FFF2-40B4-BE49-F238E27FC236}">
                <a16:creationId xmlns:a16="http://schemas.microsoft.com/office/drawing/2014/main" id="{A187185B-5649-56C3-6A4E-F18B63F2A88E}"/>
              </a:ext>
            </a:extLst>
          </p:cNvPr>
          <p:cNvPicPr>
            <a:picLocks noChangeAspect="1"/>
          </p:cNvPicPr>
          <p:nvPr/>
        </p:nvPicPr>
        <p:blipFill>
          <a:blip r:embed="rId3"/>
          <a:stretch>
            <a:fillRect/>
          </a:stretch>
        </p:blipFill>
        <p:spPr>
          <a:xfrm>
            <a:off x="1125986" y="2365285"/>
            <a:ext cx="3938756" cy="3938756"/>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8C798F31-46E3-47E9-7183-83F2D443FE0E}"/>
              </a:ext>
            </a:extLst>
          </p:cNvPr>
          <p:cNvPicPr>
            <a:picLocks noChangeAspect="1"/>
          </p:cNvPicPr>
          <p:nvPr/>
        </p:nvPicPr>
        <p:blipFill>
          <a:blip r:embed="rId4"/>
          <a:stretch>
            <a:fillRect/>
          </a:stretch>
        </p:blipFill>
        <p:spPr>
          <a:xfrm>
            <a:off x="6182505" y="3183581"/>
            <a:ext cx="5828261" cy="2302164"/>
          </a:xfrm>
          <a:prstGeom prst="rect">
            <a:avLst/>
          </a:prstGeom>
        </p:spPr>
      </p:pic>
      <p:sp>
        <p:nvSpPr>
          <p:cNvPr id="6" name="Title 1">
            <a:extLst>
              <a:ext uri="{FF2B5EF4-FFF2-40B4-BE49-F238E27FC236}">
                <a16:creationId xmlns:a16="http://schemas.microsoft.com/office/drawing/2014/main" id="{A1062B52-E9B1-1E22-52F5-BA8E50BACCB2}"/>
              </a:ext>
            </a:extLst>
          </p:cNvPr>
          <p:cNvSpPr txBox="1">
            <a:spLocks/>
          </p:cNvSpPr>
          <p:nvPr/>
        </p:nvSpPr>
        <p:spPr>
          <a:xfrm>
            <a:off x="5058532" y="810396"/>
            <a:ext cx="3616913" cy="228213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rgbClr val="0070C0"/>
                </a:solidFill>
              </a:rPr>
              <a:t>Common Leadership Styles</a:t>
            </a:r>
            <a:endParaRPr lang="en-US" b="1" dirty="0">
              <a:solidFill>
                <a:srgbClr val="0070C0"/>
              </a:solidFill>
            </a:endParaRPr>
          </a:p>
        </p:txBody>
      </p:sp>
    </p:spTree>
    <p:extLst>
      <p:ext uri="{BB962C8B-B14F-4D97-AF65-F5344CB8AC3E}">
        <p14:creationId xmlns:p14="http://schemas.microsoft.com/office/powerpoint/2010/main" val="332604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9B99E-39B0-5701-F571-4BBD93C7363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9EB2B76-F603-A4C2-DEBD-1483A03DE4A8}"/>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Autocratic</a:t>
            </a:r>
            <a:endParaRPr lang="en-US" dirty="0"/>
          </a:p>
        </p:txBody>
      </p:sp>
      <p:sp>
        <p:nvSpPr>
          <p:cNvPr id="2" name="TextBox 1">
            <a:extLst>
              <a:ext uri="{FF2B5EF4-FFF2-40B4-BE49-F238E27FC236}">
                <a16:creationId xmlns:a16="http://schemas.microsoft.com/office/drawing/2014/main" id="{1E198C6C-117C-6F2F-75A0-F457550E4D32}"/>
              </a:ext>
            </a:extLst>
          </p:cNvPr>
          <p:cNvSpPr txBox="1"/>
          <p:nvPr/>
        </p:nvSpPr>
        <p:spPr>
          <a:xfrm>
            <a:off x="221308" y="1396991"/>
            <a:ext cx="11750358" cy="4832092"/>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makes all the decisions with little to no input from others)</a:t>
            </a:r>
          </a:p>
          <a:p>
            <a:pPr rtl="0" fontAlgn="ctr"/>
            <a:r>
              <a:rPr lang="en-GB" sz="2800" dirty="0">
                <a:solidFill>
                  <a:srgbClr val="0070C0"/>
                </a:solidFill>
              </a:rPr>
              <a:t>Characteristics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Centralised authority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Clear rules and expectations</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Strict supervision</a:t>
            </a:r>
          </a:p>
          <a:p>
            <a:pPr rtl="0" fontAlgn="ctr"/>
            <a:r>
              <a:rPr lang="en-GB" sz="2800" dirty="0">
                <a:solidFill>
                  <a:srgbClr val="0070C0"/>
                </a:solidFill>
              </a:rPr>
              <a:t>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Fast decision-making</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Works in crises or with inexperienced teams</a:t>
            </a:r>
          </a:p>
          <a:p>
            <a:pPr rtl="0" fontAlgn="ctr"/>
            <a:r>
              <a:rPr lang="en-GB" sz="2800" dirty="0">
                <a:solidFill>
                  <a:srgbClr val="0070C0"/>
                </a:solidFill>
              </a:rPr>
              <a:t>Disadvantages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Low morale and engagement</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Suppresses creativity</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Supresses individual growth and development</a:t>
            </a:r>
          </a:p>
        </p:txBody>
      </p:sp>
    </p:spTree>
    <p:extLst>
      <p:ext uri="{BB962C8B-B14F-4D97-AF65-F5344CB8AC3E}">
        <p14:creationId xmlns:p14="http://schemas.microsoft.com/office/powerpoint/2010/main" val="371268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A93114-C086-4028-C13E-6CC900B2233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9AE15A8-8DD0-A89E-D79B-966F4D13786E}"/>
              </a:ext>
            </a:extLst>
          </p:cNvPr>
          <p:cNvGrpSpPr/>
          <p:nvPr/>
        </p:nvGrpSpPr>
        <p:grpSpPr>
          <a:xfrm>
            <a:off x="916047" y="462104"/>
            <a:ext cx="10359906" cy="5933791"/>
            <a:chOff x="1052270" y="1464210"/>
            <a:chExt cx="7140309" cy="3808578"/>
          </a:xfrm>
        </p:grpSpPr>
        <p:pic>
          <p:nvPicPr>
            <p:cNvPr id="8" name="Picture 7" descr="A group of cell phones&#10;&#10;Description automatically generated">
              <a:extLst>
                <a:ext uri="{FF2B5EF4-FFF2-40B4-BE49-F238E27FC236}">
                  <a16:creationId xmlns:a16="http://schemas.microsoft.com/office/drawing/2014/main" id="{C37D83BA-E247-1913-3441-302706D36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270" y="1464211"/>
              <a:ext cx="3141678" cy="1722856"/>
            </a:xfrm>
            <a:prstGeom prst="rect">
              <a:avLst/>
            </a:prstGeom>
          </p:spPr>
        </p:pic>
        <p:pic>
          <p:nvPicPr>
            <p:cNvPr id="9" name="EMER0035-Copy-Converted.jpg" descr="EMER0035-Copy-Converted.jpg">
              <a:extLst>
                <a:ext uri="{FF2B5EF4-FFF2-40B4-BE49-F238E27FC236}">
                  <a16:creationId xmlns:a16="http://schemas.microsoft.com/office/drawing/2014/main" id="{B10333B6-385D-597A-A155-1D3BBEEC1ADD}"/>
                </a:ext>
              </a:extLst>
            </p:cNvPr>
            <p:cNvPicPr>
              <a:picLocks noChangeAspect="1"/>
            </p:cNvPicPr>
            <p:nvPr/>
          </p:nvPicPr>
          <p:blipFill rotWithShape="1">
            <a:blip r:embed="rId4"/>
            <a:srcRect l="1043" t="1815" r="1012" b="1441"/>
            <a:stretch/>
          </p:blipFill>
          <p:spPr>
            <a:xfrm>
              <a:off x="4935906" y="3629202"/>
              <a:ext cx="3256673" cy="1608370"/>
            </a:xfrm>
            <a:prstGeom prst="rect">
              <a:avLst/>
            </a:prstGeom>
          </p:spPr>
        </p:pic>
        <p:pic>
          <p:nvPicPr>
            <p:cNvPr id="10" name="Picture 24" descr="Restroom Metal Door Sign Unisex Bathroom Sign Neutral Gender - Etsy">
              <a:extLst>
                <a:ext uri="{FF2B5EF4-FFF2-40B4-BE49-F238E27FC236}">
                  <a16:creationId xmlns:a16="http://schemas.microsoft.com/office/drawing/2014/main" id="{24B3FB63-F7F5-47BC-8960-666C962A94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820" t="17245" r="16863" b="17243"/>
            <a:stretch/>
          </p:blipFill>
          <p:spPr bwMode="auto">
            <a:xfrm>
              <a:off x="1823656" y="3629491"/>
              <a:ext cx="1638404" cy="1643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gambar jam dinding png - Wendy Campbell">
              <a:extLst>
                <a:ext uri="{FF2B5EF4-FFF2-40B4-BE49-F238E27FC236}">
                  <a16:creationId xmlns:a16="http://schemas.microsoft.com/office/drawing/2014/main" id="{04C80C9D-0F70-6221-906E-FF41258A1D3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755232" y="1464210"/>
              <a:ext cx="1718549" cy="17228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457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EAA5-EB40-3AF5-4EF8-A878FD58413C}"/>
            </a:ext>
          </a:extLst>
        </p:cNvPr>
        <p:cNvGrpSpPr/>
        <p:nvPr/>
      </p:nvGrpSpPr>
      <p:grpSpPr>
        <a:xfrm>
          <a:off x="0" y="0"/>
          <a:ext cx="0" cy="0"/>
          <a:chOff x="0" y="0"/>
          <a:chExt cx="0" cy="0"/>
        </a:xfrm>
      </p:grpSpPr>
      <p:sp>
        <p:nvSpPr>
          <p:cNvPr id="57" name="TextBox 56">
            <a:extLst>
              <a:ext uri="{FF2B5EF4-FFF2-40B4-BE49-F238E27FC236}">
                <a16:creationId xmlns:a16="http://schemas.microsoft.com/office/drawing/2014/main" id="{8AAB80A4-F8C2-07A5-5682-980244A11C0B}"/>
              </a:ext>
            </a:extLst>
          </p:cNvPr>
          <p:cNvSpPr txBox="1"/>
          <p:nvPr/>
        </p:nvSpPr>
        <p:spPr>
          <a:xfrm>
            <a:off x="221308" y="1396991"/>
            <a:ext cx="11750358" cy="4832092"/>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makes all the decisions with little to no input from others)</a:t>
            </a:r>
          </a:p>
          <a:p>
            <a:pPr rtl="0" fontAlgn="ctr"/>
            <a:r>
              <a:rPr lang="en-GB" sz="2800" dirty="0">
                <a:solidFill>
                  <a:srgbClr val="0070C0"/>
                </a:solidFill>
              </a:rPr>
              <a:t>Characteristics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Centralised authority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Clear rules and expectations</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Strict supervision</a:t>
            </a:r>
          </a:p>
          <a:p>
            <a:pPr rtl="0" fontAlgn="ctr"/>
            <a:r>
              <a:rPr lang="en-GB" sz="2800" dirty="0">
                <a:solidFill>
                  <a:srgbClr val="0070C0"/>
                </a:solidFill>
              </a:rPr>
              <a:t>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Fast decision-making</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Works in crises or with inexperienced teams</a:t>
            </a:r>
          </a:p>
          <a:p>
            <a:pPr rtl="0" fontAlgn="ctr"/>
            <a:r>
              <a:rPr lang="en-GB" sz="2800" dirty="0">
                <a:solidFill>
                  <a:srgbClr val="0070C0"/>
                </a:solidFill>
              </a:rPr>
              <a:t>Disadvantages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Low morale and engagement</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Suppresses creativity</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Supresses individual growth and development</a:t>
            </a:r>
          </a:p>
        </p:txBody>
      </p:sp>
      <p:sp>
        <p:nvSpPr>
          <p:cNvPr id="10" name="Title 1">
            <a:extLst>
              <a:ext uri="{FF2B5EF4-FFF2-40B4-BE49-F238E27FC236}">
                <a16:creationId xmlns:a16="http://schemas.microsoft.com/office/drawing/2014/main" id="{7D011814-C815-4EC2-B789-39890204A5DD}"/>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Autocratic</a:t>
            </a:r>
            <a:endParaRPr lang="en-US" dirty="0"/>
          </a:p>
        </p:txBody>
      </p:sp>
      <p:grpSp>
        <p:nvGrpSpPr>
          <p:cNvPr id="56" name="Group 55">
            <a:extLst>
              <a:ext uri="{FF2B5EF4-FFF2-40B4-BE49-F238E27FC236}">
                <a16:creationId xmlns:a16="http://schemas.microsoft.com/office/drawing/2014/main" id="{98C661D1-0E74-3059-D810-4A6A0722E8FC}"/>
              </a:ext>
            </a:extLst>
          </p:cNvPr>
          <p:cNvGrpSpPr/>
          <p:nvPr/>
        </p:nvGrpSpPr>
        <p:grpSpPr>
          <a:xfrm>
            <a:off x="6965820" y="2274711"/>
            <a:ext cx="5107758" cy="4435021"/>
            <a:chOff x="6965820" y="2274711"/>
            <a:chExt cx="5107758" cy="4435021"/>
          </a:xfrm>
        </p:grpSpPr>
        <p:sp>
          <p:nvSpPr>
            <p:cNvPr id="20" name="TextBox 19">
              <a:extLst>
                <a:ext uri="{FF2B5EF4-FFF2-40B4-BE49-F238E27FC236}">
                  <a16:creationId xmlns:a16="http://schemas.microsoft.com/office/drawing/2014/main" id="{5D10B7A1-AD78-B040-73ED-8AD879201223}"/>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21" name="TextBox 20">
              <a:extLst>
                <a:ext uri="{FF2B5EF4-FFF2-40B4-BE49-F238E27FC236}">
                  <a16:creationId xmlns:a16="http://schemas.microsoft.com/office/drawing/2014/main" id="{C353993D-D586-806D-F81B-4E1F8AFD1534}"/>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19" name="Straight Arrow Connector 18">
              <a:extLst>
                <a:ext uri="{FF2B5EF4-FFF2-40B4-BE49-F238E27FC236}">
                  <a16:creationId xmlns:a16="http://schemas.microsoft.com/office/drawing/2014/main" id="{51BF37B1-31BA-4282-1378-DD44F7E96482}"/>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64CE1987-5389-E2C7-2039-32777219BBF7}"/>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23" name="TextBox 22">
              <a:extLst>
                <a:ext uri="{FF2B5EF4-FFF2-40B4-BE49-F238E27FC236}">
                  <a16:creationId xmlns:a16="http://schemas.microsoft.com/office/drawing/2014/main" id="{6086D092-B2AF-5BFC-6E20-196920B7506A}"/>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6" name="TextBox 15">
              <a:extLst>
                <a:ext uri="{FF2B5EF4-FFF2-40B4-BE49-F238E27FC236}">
                  <a16:creationId xmlns:a16="http://schemas.microsoft.com/office/drawing/2014/main" id="{220B5774-62B6-B482-C340-DD0FFF4EB8E6}"/>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7" name="TextBox 16">
              <a:extLst>
                <a:ext uri="{FF2B5EF4-FFF2-40B4-BE49-F238E27FC236}">
                  <a16:creationId xmlns:a16="http://schemas.microsoft.com/office/drawing/2014/main" id="{17E0362C-834D-EBB6-3E85-DDBB6F15FB43}"/>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33" name="Straight Arrow Connector 32">
              <a:extLst>
                <a:ext uri="{FF2B5EF4-FFF2-40B4-BE49-F238E27FC236}">
                  <a16:creationId xmlns:a16="http://schemas.microsoft.com/office/drawing/2014/main" id="{134AE525-A6D9-C942-98B4-5D415C6B2B5E}"/>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660748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7EC48-A8CA-26E6-B1A0-A395AB5DC4C8}"/>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82758F89-D8D2-2E04-A0F2-A8EFCCB65724}"/>
              </a:ext>
            </a:extLst>
          </p:cNvPr>
          <p:cNvSpPr txBox="1"/>
          <p:nvPr/>
        </p:nvSpPr>
        <p:spPr>
          <a:xfrm>
            <a:off x="221308" y="1395900"/>
            <a:ext cx="11750358" cy="4832092"/>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makes all the decisions with little to no input from others)</a:t>
            </a:r>
          </a:p>
          <a:p>
            <a:pPr rtl="0" fontAlgn="ctr"/>
            <a:r>
              <a:rPr lang="en-GB" sz="2800" dirty="0">
                <a:solidFill>
                  <a:srgbClr val="0070C0"/>
                </a:solidFill>
              </a:rPr>
              <a:t>Characteristics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Centralised authority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Clear rules and expectations</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Strict supervision</a:t>
            </a:r>
          </a:p>
          <a:p>
            <a:pPr rtl="0" fontAlgn="ctr"/>
            <a:r>
              <a:rPr lang="en-GB" sz="2800" dirty="0">
                <a:solidFill>
                  <a:srgbClr val="0070C0"/>
                </a:solidFill>
              </a:rPr>
              <a:t>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Fast decision-making</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Works in crises or with inexperienced teams</a:t>
            </a:r>
          </a:p>
          <a:p>
            <a:pPr rtl="0" fontAlgn="ctr"/>
            <a:r>
              <a:rPr lang="en-GB" sz="2800" dirty="0">
                <a:solidFill>
                  <a:srgbClr val="0070C0"/>
                </a:solidFill>
              </a:rPr>
              <a:t>Disadvantages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Low morale and engagement</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Suppresses creativity</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Supresses individual growth and development</a:t>
            </a:r>
          </a:p>
        </p:txBody>
      </p:sp>
      <p:sp>
        <p:nvSpPr>
          <p:cNvPr id="10" name="Title 1">
            <a:extLst>
              <a:ext uri="{FF2B5EF4-FFF2-40B4-BE49-F238E27FC236}">
                <a16:creationId xmlns:a16="http://schemas.microsoft.com/office/drawing/2014/main" id="{206C8E77-C24B-D9D2-705D-8A3E64C69951}"/>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Autocratic</a:t>
            </a:r>
            <a:endParaRPr lang="en-US" dirty="0"/>
          </a:p>
        </p:txBody>
      </p:sp>
      <p:grpSp>
        <p:nvGrpSpPr>
          <p:cNvPr id="43" name="Group 42">
            <a:extLst>
              <a:ext uri="{FF2B5EF4-FFF2-40B4-BE49-F238E27FC236}">
                <a16:creationId xmlns:a16="http://schemas.microsoft.com/office/drawing/2014/main" id="{156B5CAE-42AC-5DD4-48F5-B8EE4338C464}"/>
              </a:ext>
            </a:extLst>
          </p:cNvPr>
          <p:cNvGrpSpPr/>
          <p:nvPr/>
        </p:nvGrpSpPr>
        <p:grpSpPr>
          <a:xfrm>
            <a:off x="6965820" y="2274711"/>
            <a:ext cx="5107758" cy="4435021"/>
            <a:chOff x="6965820" y="2274711"/>
            <a:chExt cx="5107758" cy="4435021"/>
          </a:xfrm>
        </p:grpSpPr>
        <p:sp>
          <p:nvSpPr>
            <p:cNvPr id="44" name="TextBox 43">
              <a:extLst>
                <a:ext uri="{FF2B5EF4-FFF2-40B4-BE49-F238E27FC236}">
                  <a16:creationId xmlns:a16="http://schemas.microsoft.com/office/drawing/2014/main" id="{717C9681-EA29-32AF-5F14-42E054978724}"/>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45" name="TextBox 44">
              <a:extLst>
                <a:ext uri="{FF2B5EF4-FFF2-40B4-BE49-F238E27FC236}">
                  <a16:creationId xmlns:a16="http://schemas.microsoft.com/office/drawing/2014/main" id="{075C224D-D594-5FB3-1591-9E1F6A7246AA}"/>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46" name="Straight Arrow Connector 45">
              <a:extLst>
                <a:ext uri="{FF2B5EF4-FFF2-40B4-BE49-F238E27FC236}">
                  <a16:creationId xmlns:a16="http://schemas.microsoft.com/office/drawing/2014/main" id="{4B56E99C-235F-D09E-B5D4-55C490D3C58C}"/>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408E2AAE-5155-154C-6C1A-CBEEED10AAFF}"/>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48" name="TextBox 47">
              <a:extLst>
                <a:ext uri="{FF2B5EF4-FFF2-40B4-BE49-F238E27FC236}">
                  <a16:creationId xmlns:a16="http://schemas.microsoft.com/office/drawing/2014/main" id="{144E26E9-2351-CEE8-32A2-2B9E2B0C4CF4}"/>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49" name="TextBox 48">
              <a:extLst>
                <a:ext uri="{FF2B5EF4-FFF2-40B4-BE49-F238E27FC236}">
                  <a16:creationId xmlns:a16="http://schemas.microsoft.com/office/drawing/2014/main" id="{105D4317-55A4-0614-D3FB-8A5AC1373385}"/>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50" name="TextBox 49">
              <a:extLst>
                <a:ext uri="{FF2B5EF4-FFF2-40B4-BE49-F238E27FC236}">
                  <a16:creationId xmlns:a16="http://schemas.microsoft.com/office/drawing/2014/main" id="{A5B7F823-8EC6-C1D3-4994-73C037339B8B}"/>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51" name="Straight Arrow Connector 50">
              <a:extLst>
                <a:ext uri="{FF2B5EF4-FFF2-40B4-BE49-F238E27FC236}">
                  <a16:creationId xmlns:a16="http://schemas.microsoft.com/office/drawing/2014/main" id="{14B7A8D4-FEED-CBD3-1BD2-C1DCC4F2B4CC}"/>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52" name="TextBox 51">
            <a:extLst>
              <a:ext uri="{FF2B5EF4-FFF2-40B4-BE49-F238E27FC236}">
                <a16:creationId xmlns:a16="http://schemas.microsoft.com/office/drawing/2014/main" id="{FB99E576-2272-3D46-D99E-14B19F6B27E8}"/>
              </a:ext>
            </a:extLst>
          </p:cNvPr>
          <p:cNvSpPr txBox="1"/>
          <p:nvPr/>
        </p:nvSpPr>
        <p:spPr>
          <a:xfrm>
            <a:off x="9959013" y="4740277"/>
            <a:ext cx="1824485" cy="523220"/>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sz="2800" dirty="0">
                <a:solidFill>
                  <a:schemeClr val="bg1"/>
                </a:solidFill>
                <a:latin typeface="+mj-lt"/>
                <a:ea typeface="+mj-ea"/>
                <a:cs typeface="+mj-cs"/>
              </a:rPr>
              <a:t>Autocratic</a:t>
            </a:r>
          </a:p>
        </p:txBody>
      </p:sp>
    </p:spTree>
    <p:extLst>
      <p:ext uri="{BB962C8B-B14F-4D97-AF65-F5344CB8AC3E}">
        <p14:creationId xmlns:p14="http://schemas.microsoft.com/office/powerpoint/2010/main" val="236808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7BF6C-76B8-E56E-D04C-8DFADBD0324E}"/>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A9E6791A-5E8F-6F5A-195F-2AFB12BAAAB7}"/>
              </a:ext>
            </a:extLst>
          </p:cNvPr>
          <p:cNvSpPr txBox="1"/>
          <p:nvPr/>
        </p:nvSpPr>
        <p:spPr>
          <a:xfrm>
            <a:off x="221308" y="1395900"/>
            <a:ext cx="11750358" cy="4832092"/>
          </a:xfrm>
          <a:prstGeom prst="rect">
            <a:avLst/>
          </a:prstGeom>
          <a:noFill/>
        </p:spPr>
        <p:txBody>
          <a:bodyPr wrap="square" lIns="91440" tIns="45720" rIns="91440" bIns="45720" anchor="t">
            <a:spAutoFit/>
          </a:bodyPr>
          <a:lstStyle/>
          <a:p>
            <a:pPr algn="ctr" rtl="0" fontAlgn="ctr"/>
            <a:r>
              <a:rPr lang="en-GB" sz="3200" dirty="0">
                <a:solidFill>
                  <a:schemeClr val="tx1">
                    <a:lumMod val="65000"/>
                    <a:lumOff val="35000"/>
                  </a:schemeClr>
                </a:solidFill>
              </a:rPr>
              <a:t>(Leader makes all the decisions with little to no input from others)</a:t>
            </a:r>
          </a:p>
          <a:p>
            <a:pPr rtl="0" fontAlgn="ctr"/>
            <a:r>
              <a:rPr lang="en-GB" sz="2800" dirty="0">
                <a:solidFill>
                  <a:srgbClr val="0070C0"/>
                </a:solidFill>
              </a:rPr>
              <a:t>Characteristics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Centralised authority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Clear rules and expectations</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Strict supervision</a:t>
            </a:r>
          </a:p>
          <a:p>
            <a:pPr rtl="0" fontAlgn="ctr"/>
            <a:r>
              <a:rPr lang="en-GB" sz="2800" dirty="0">
                <a:solidFill>
                  <a:srgbClr val="0070C0"/>
                </a:solidFill>
              </a:rPr>
              <a:t>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Fast decision-making</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Works in crises or with inexperienced teams</a:t>
            </a:r>
          </a:p>
          <a:p>
            <a:pPr rtl="0" fontAlgn="ctr"/>
            <a:r>
              <a:rPr lang="en-GB" sz="2800" dirty="0">
                <a:solidFill>
                  <a:srgbClr val="0070C0"/>
                </a:solidFill>
              </a:rPr>
              <a:t>Disadvantages</a:t>
            </a:r>
            <a:endParaRPr lang="en-GB" sz="2800" dirty="0"/>
          </a:p>
          <a:p>
            <a:pPr marL="742950" lvl="1" indent="-285750" rtl="0" fontAlgn="ctr">
              <a:buFont typeface="Courier New" panose="02070309020205020404" pitchFamily="49" charset="0"/>
              <a:buChar char="o"/>
            </a:pPr>
            <a:r>
              <a:rPr lang="en-GB" sz="2400" dirty="0">
                <a:solidFill>
                  <a:schemeClr val="tx1">
                    <a:lumMod val="65000"/>
                    <a:lumOff val="35000"/>
                  </a:schemeClr>
                </a:solidFill>
              </a:rPr>
              <a:t>Low morale and engagement</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Suppresses creativity</a:t>
            </a:r>
          </a:p>
          <a:p>
            <a:pPr marL="742950" lvl="1" indent="-285750" rtl="0" fontAlgn="ctr">
              <a:buFont typeface="Courier New" panose="02070309020205020404" pitchFamily="49" charset="0"/>
              <a:buChar char="o"/>
            </a:pPr>
            <a:r>
              <a:rPr lang="en-GB" sz="2400" dirty="0">
                <a:solidFill>
                  <a:schemeClr val="tx1">
                    <a:lumMod val="65000"/>
                    <a:lumOff val="35000"/>
                  </a:schemeClr>
                </a:solidFill>
              </a:rPr>
              <a:t>Supresses individual growth and development</a:t>
            </a:r>
          </a:p>
        </p:txBody>
      </p:sp>
      <p:sp>
        <p:nvSpPr>
          <p:cNvPr id="10" name="Title 1">
            <a:extLst>
              <a:ext uri="{FF2B5EF4-FFF2-40B4-BE49-F238E27FC236}">
                <a16:creationId xmlns:a16="http://schemas.microsoft.com/office/drawing/2014/main" id="{46D02509-750E-1EFA-90DA-D98A097A710A}"/>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Autocratic</a:t>
            </a:r>
            <a:endParaRPr lang="en-US" dirty="0"/>
          </a:p>
        </p:txBody>
      </p:sp>
      <p:grpSp>
        <p:nvGrpSpPr>
          <p:cNvPr id="43" name="Group 42">
            <a:extLst>
              <a:ext uri="{FF2B5EF4-FFF2-40B4-BE49-F238E27FC236}">
                <a16:creationId xmlns:a16="http://schemas.microsoft.com/office/drawing/2014/main" id="{B59BBDCA-752F-F148-7BFA-C5208B6481DC}"/>
              </a:ext>
            </a:extLst>
          </p:cNvPr>
          <p:cNvGrpSpPr/>
          <p:nvPr/>
        </p:nvGrpSpPr>
        <p:grpSpPr>
          <a:xfrm>
            <a:off x="6965820" y="2274711"/>
            <a:ext cx="5107758" cy="4435021"/>
            <a:chOff x="6965820" y="2274711"/>
            <a:chExt cx="5107758" cy="4435021"/>
          </a:xfrm>
        </p:grpSpPr>
        <p:sp>
          <p:nvSpPr>
            <p:cNvPr id="44" name="TextBox 43">
              <a:extLst>
                <a:ext uri="{FF2B5EF4-FFF2-40B4-BE49-F238E27FC236}">
                  <a16:creationId xmlns:a16="http://schemas.microsoft.com/office/drawing/2014/main" id="{66CC0964-7FA7-817F-2606-97D2DBE83BDA}"/>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45" name="TextBox 44">
              <a:extLst>
                <a:ext uri="{FF2B5EF4-FFF2-40B4-BE49-F238E27FC236}">
                  <a16:creationId xmlns:a16="http://schemas.microsoft.com/office/drawing/2014/main" id="{0C3D6282-83D8-20F5-5D65-208E36B94CCE}"/>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46" name="Straight Arrow Connector 45">
              <a:extLst>
                <a:ext uri="{FF2B5EF4-FFF2-40B4-BE49-F238E27FC236}">
                  <a16:creationId xmlns:a16="http://schemas.microsoft.com/office/drawing/2014/main" id="{F276BD05-ECC7-084F-C789-D0FA0933C8C8}"/>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C2F3E167-B079-6BF4-1C97-FDA76F012214}"/>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48" name="TextBox 47">
              <a:extLst>
                <a:ext uri="{FF2B5EF4-FFF2-40B4-BE49-F238E27FC236}">
                  <a16:creationId xmlns:a16="http://schemas.microsoft.com/office/drawing/2014/main" id="{C337E1C7-8799-FB64-2DE0-63801DA7B780}"/>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49" name="TextBox 48">
              <a:extLst>
                <a:ext uri="{FF2B5EF4-FFF2-40B4-BE49-F238E27FC236}">
                  <a16:creationId xmlns:a16="http://schemas.microsoft.com/office/drawing/2014/main" id="{C4B33730-7275-9873-45B7-639902168D1B}"/>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50" name="TextBox 49">
              <a:extLst>
                <a:ext uri="{FF2B5EF4-FFF2-40B4-BE49-F238E27FC236}">
                  <a16:creationId xmlns:a16="http://schemas.microsoft.com/office/drawing/2014/main" id="{B6DA401E-B3BE-D8B4-4BAF-19B9A4FE60A6}"/>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51" name="Straight Arrow Connector 50">
              <a:extLst>
                <a:ext uri="{FF2B5EF4-FFF2-40B4-BE49-F238E27FC236}">
                  <a16:creationId xmlns:a16="http://schemas.microsoft.com/office/drawing/2014/main" id="{5894F0A9-12B7-3A40-3A4C-EA8CF3C17A21}"/>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4" name="TextBox 3">
            <a:extLst>
              <a:ext uri="{FF2B5EF4-FFF2-40B4-BE49-F238E27FC236}">
                <a16:creationId xmlns:a16="http://schemas.microsoft.com/office/drawing/2014/main" id="{88FB5B58-80D3-C052-0C82-DFD09EF83363}"/>
              </a:ext>
            </a:extLst>
          </p:cNvPr>
          <p:cNvSpPr txBox="1"/>
          <p:nvPr/>
        </p:nvSpPr>
        <p:spPr>
          <a:xfrm>
            <a:off x="9955511" y="5347988"/>
            <a:ext cx="1824485" cy="523220"/>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sz="2800" dirty="0">
                <a:solidFill>
                  <a:schemeClr val="bg1"/>
                </a:solidFill>
                <a:latin typeface="+mj-lt"/>
                <a:ea typeface="+mj-ea"/>
                <a:cs typeface="+mj-cs"/>
              </a:rPr>
              <a:t>Autocratic</a:t>
            </a:r>
          </a:p>
        </p:txBody>
      </p:sp>
      <p:pic>
        <p:nvPicPr>
          <p:cNvPr id="5" name="Content Placeholder 10" descr="A white character with a blue question mark&#10;&#10;AI-generated content may be incorrect.">
            <a:extLst>
              <a:ext uri="{FF2B5EF4-FFF2-40B4-BE49-F238E27FC236}">
                <a16:creationId xmlns:a16="http://schemas.microsoft.com/office/drawing/2014/main" id="{08DC35FA-D5B5-5BD5-EE58-0C6DFC537D7D}"/>
              </a:ext>
            </a:extLst>
          </p:cNvPr>
          <p:cNvPicPr>
            <a:picLocks noChangeAspect="1"/>
          </p:cNvPicPr>
          <p:nvPr/>
        </p:nvPicPr>
        <p:blipFill>
          <a:blip r:embed="rId3"/>
          <a:srcRect r="-2" b="4596"/>
          <a:stretch>
            <a:fillRect/>
          </a:stretch>
        </p:blipFill>
        <p:spPr>
          <a:xfrm>
            <a:off x="10338049" y="4250580"/>
            <a:ext cx="1066412" cy="1017370"/>
          </a:xfrm>
          <a:prstGeom prst="rect">
            <a:avLst/>
          </a:prstGeom>
        </p:spPr>
      </p:pic>
    </p:spTree>
    <p:extLst>
      <p:ext uri="{BB962C8B-B14F-4D97-AF65-F5344CB8AC3E}">
        <p14:creationId xmlns:p14="http://schemas.microsoft.com/office/powerpoint/2010/main" val="75614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DEC68-0A87-86BE-2DD8-706EF69C7C3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8B80EA-5F76-8D50-75BA-2599CB201006}"/>
              </a:ext>
            </a:extLst>
          </p:cNvPr>
          <p:cNvSpPr txBox="1"/>
          <p:nvPr/>
        </p:nvSpPr>
        <p:spPr>
          <a:xfrm>
            <a:off x="387015" y="1027906"/>
            <a:ext cx="11608249" cy="5816977"/>
          </a:xfrm>
          <a:prstGeom prst="rect">
            <a:avLst/>
          </a:prstGeom>
          <a:noFill/>
        </p:spPr>
        <p:txBody>
          <a:bodyPr wrap="square" lIns="91440" tIns="45720" rIns="91440" bIns="45720" anchor="t">
            <a:spAutoFit/>
          </a:bodyPr>
          <a:lstStyle/>
          <a:p>
            <a:pPr algn="ctr" rtl="0" fontAlgn="ctr"/>
            <a:br>
              <a:rPr lang="en-GB" sz="3200" dirty="0"/>
            </a:br>
            <a:r>
              <a:rPr lang="en-GB" sz="3200" dirty="0">
                <a:solidFill>
                  <a:schemeClr val="tx1">
                    <a:lumMod val="65000"/>
                    <a:lumOff val="35000"/>
                  </a:schemeClr>
                </a:solidFill>
              </a:rPr>
              <a:t>(Leader involves team members in decision-making.</a:t>
            </a:r>
          </a:p>
          <a:p>
            <a:pPr algn="ctr" rtl="0" fontAlgn="ctr"/>
            <a:r>
              <a:rPr lang="en-GB" sz="3200" dirty="0">
                <a:solidFill>
                  <a:schemeClr val="tx1">
                    <a:lumMod val="65000"/>
                    <a:lumOff val="35000"/>
                  </a:schemeClr>
                </a:solidFill>
              </a:rPr>
              <a:t>values input &amp; collaboration)</a:t>
            </a: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Shared responsibility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Open communication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participation</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Higher morale and trust</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Fosters innovation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Generates “buy-in”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More time-consuming than “tell”</a:t>
            </a:r>
          </a:p>
          <a:p>
            <a:pPr marL="742950" lvl="1" indent="-285750" fontAlgn="ctr">
              <a:buFont typeface="Courier New" panose="02070309020205020404" pitchFamily="49" charset="0"/>
              <a:buChar char="o"/>
            </a:pPr>
            <a:r>
              <a:rPr lang="en-GB" sz="2400" dirty="0">
                <a:solidFill>
                  <a:schemeClr val="tx1">
                    <a:lumMod val="65000"/>
                    <a:lumOff val="35000"/>
                  </a:schemeClr>
                </a:solidFill>
              </a:rPr>
              <a:t>May lead to conflict if opinions differ strongly</a:t>
            </a:r>
          </a:p>
        </p:txBody>
      </p:sp>
      <p:sp>
        <p:nvSpPr>
          <p:cNvPr id="8" name="Title 1">
            <a:extLst>
              <a:ext uri="{FF2B5EF4-FFF2-40B4-BE49-F238E27FC236}">
                <a16:creationId xmlns:a16="http://schemas.microsoft.com/office/drawing/2014/main" id="{B2D114D8-258A-D6DA-E7CB-5057D52D1D5A}"/>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Democratic</a:t>
            </a:r>
            <a:endParaRPr lang="en-US" dirty="0"/>
          </a:p>
        </p:txBody>
      </p:sp>
    </p:spTree>
    <p:extLst>
      <p:ext uri="{BB962C8B-B14F-4D97-AF65-F5344CB8AC3E}">
        <p14:creationId xmlns:p14="http://schemas.microsoft.com/office/powerpoint/2010/main" val="36079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0DE89-313C-F746-E3DE-5D5D2B4AE5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E21060-9F27-58A1-A9D4-19C9F2E91A5A}"/>
              </a:ext>
            </a:extLst>
          </p:cNvPr>
          <p:cNvSpPr txBox="1"/>
          <p:nvPr/>
        </p:nvSpPr>
        <p:spPr>
          <a:xfrm>
            <a:off x="387015" y="1027906"/>
            <a:ext cx="11608249" cy="5816977"/>
          </a:xfrm>
          <a:prstGeom prst="rect">
            <a:avLst/>
          </a:prstGeom>
          <a:noFill/>
        </p:spPr>
        <p:txBody>
          <a:bodyPr wrap="square" lIns="91440" tIns="45720" rIns="91440" bIns="45720" anchor="t">
            <a:spAutoFit/>
          </a:bodyPr>
          <a:lstStyle/>
          <a:p>
            <a:pPr algn="ctr" rtl="0" fontAlgn="ctr"/>
            <a:br>
              <a:rPr lang="en-GB" sz="3200" dirty="0"/>
            </a:br>
            <a:r>
              <a:rPr lang="en-GB" sz="3200" dirty="0">
                <a:solidFill>
                  <a:schemeClr val="tx1">
                    <a:lumMod val="65000"/>
                    <a:lumOff val="35000"/>
                  </a:schemeClr>
                </a:solidFill>
              </a:rPr>
              <a:t>(Leader involves team members in decision-making.</a:t>
            </a:r>
          </a:p>
          <a:p>
            <a:pPr algn="ctr" rtl="0" fontAlgn="ctr"/>
            <a:r>
              <a:rPr lang="en-GB" sz="3200" dirty="0">
                <a:solidFill>
                  <a:schemeClr val="tx1">
                    <a:lumMod val="65000"/>
                    <a:lumOff val="35000"/>
                  </a:schemeClr>
                </a:solidFill>
              </a:rPr>
              <a:t>values input &amp; collaboration)</a:t>
            </a: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Shared responsibility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Open communication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participation</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Higher morale and trust</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Fosters innovation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Generates “buy-in”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More time-consuming than “tell”</a:t>
            </a:r>
          </a:p>
          <a:p>
            <a:pPr marL="742950" lvl="1" indent="-285750" fontAlgn="ctr">
              <a:buFont typeface="Courier New" panose="02070309020205020404" pitchFamily="49" charset="0"/>
              <a:buChar char="o"/>
            </a:pPr>
            <a:r>
              <a:rPr lang="en-GB" sz="2400" dirty="0">
                <a:solidFill>
                  <a:schemeClr val="tx1">
                    <a:lumMod val="65000"/>
                    <a:lumOff val="35000"/>
                  </a:schemeClr>
                </a:solidFill>
              </a:rPr>
              <a:t>May lead to conflict if opinions differ strongly</a:t>
            </a:r>
          </a:p>
        </p:txBody>
      </p:sp>
      <p:sp>
        <p:nvSpPr>
          <p:cNvPr id="8" name="Title 1">
            <a:extLst>
              <a:ext uri="{FF2B5EF4-FFF2-40B4-BE49-F238E27FC236}">
                <a16:creationId xmlns:a16="http://schemas.microsoft.com/office/drawing/2014/main" id="{12030BA4-683C-1CE3-089B-25279C61AABA}"/>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Democratic</a:t>
            </a:r>
            <a:endParaRPr lang="en-US" dirty="0"/>
          </a:p>
        </p:txBody>
      </p:sp>
      <p:grpSp>
        <p:nvGrpSpPr>
          <p:cNvPr id="9" name="Group 8">
            <a:extLst>
              <a:ext uri="{FF2B5EF4-FFF2-40B4-BE49-F238E27FC236}">
                <a16:creationId xmlns:a16="http://schemas.microsoft.com/office/drawing/2014/main" id="{95CA880A-320E-90EB-76DD-0FF7B3835898}"/>
              </a:ext>
            </a:extLst>
          </p:cNvPr>
          <p:cNvGrpSpPr/>
          <p:nvPr/>
        </p:nvGrpSpPr>
        <p:grpSpPr>
          <a:xfrm>
            <a:off x="7084242" y="2565657"/>
            <a:ext cx="5107758" cy="4435021"/>
            <a:chOff x="6965820" y="2274711"/>
            <a:chExt cx="5107758" cy="4435021"/>
          </a:xfrm>
        </p:grpSpPr>
        <p:sp>
          <p:nvSpPr>
            <p:cNvPr id="10" name="TextBox 9">
              <a:extLst>
                <a:ext uri="{FF2B5EF4-FFF2-40B4-BE49-F238E27FC236}">
                  <a16:creationId xmlns:a16="http://schemas.microsoft.com/office/drawing/2014/main" id="{D60C3207-61F5-BE08-9E97-7CAA3A167E78}"/>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11" name="TextBox 10">
              <a:extLst>
                <a:ext uri="{FF2B5EF4-FFF2-40B4-BE49-F238E27FC236}">
                  <a16:creationId xmlns:a16="http://schemas.microsoft.com/office/drawing/2014/main" id="{40361EE5-192C-F5E5-1CF3-F9C02CB2F157}"/>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12" name="Straight Arrow Connector 11">
              <a:extLst>
                <a:ext uri="{FF2B5EF4-FFF2-40B4-BE49-F238E27FC236}">
                  <a16:creationId xmlns:a16="http://schemas.microsoft.com/office/drawing/2014/main" id="{ECCD956A-0EF0-6158-003C-250CA2DD749F}"/>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FFACAE04-320C-9928-A1AB-63B58C37E1BD}"/>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14" name="TextBox 13">
              <a:extLst>
                <a:ext uri="{FF2B5EF4-FFF2-40B4-BE49-F238E27FC236}">
                  <a16:creationId xmlns:a16="http://schemas.microsoft.com/office/drawing/2014/main" id="{E5C516D2-7D84-8C6F-5006-F7AAB9E9A514}"/>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5" name="TextBox 14">
              <a:extLst>
                <a:ext uri="{FF2B5EF4-FFF2-40B4-BE49-F238E27FC236}">
                  <a16:creationId xmlns:a16="http://schemas.microsoft.com/office/drawing/2014/main" id="{733EFE5B-6168-9EB8-8E9F-C32B2C4C0495}"/>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6" name="TextBox 15">
              <a:extLst>
                <a:ext uri="{FF2B5EF4-FFF2-40B4-BE49-F238E27FC236}">
                  <a16:creationId xmlns:a16="http://schemas.microsoft.com/office/drawing/2014/main" id="{8E173CD1-1409-0285-8727-15593D02C446}"/>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7" name="Straight Arrow Connector 16">
              <a:extLst>
                <a:ext uri="{FF2B5EF4-FFF2-40B4-BE49-F238E27FC236}">
                  <a16:creationId xmlns:a16="http://schemas.microsoft.com/office/drawing/2014/main" id="{535A56E9-2A46-69F5-31DB-5EBDBFA135C4}"/>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214385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F9A11-E709-5869-FFF9-29D564B4C48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7983DB-EB48-8E8E-7637-3B0A48598170}"/>
              </a:ext>
            </a:extLst>
          </p:cNvPr>
          <p:cNvSpPr txBox="1"/>
          <p:nvPr/>
        </p:nvSpPr>
        <p:spPr>
          <a:xfrm>
            <a:off x="387015" y="1027906"/>
            <a:ext cx="11608249" cy="5816977"/>
          </a:xfrm>
          <a:prstGeom prst="rect">
            <a:avLst/>
          </a:prstGeom>
          <a:noFill/>
        </p:spPr>
        <p:txBody>
          <a:bodyPr wrap="square" lIns="91440" tIns="45720" rIns="91440" bIns="45720" anchor="t">
            <a:spAutoFit/>
          </a:bodyPr>
          <a:lstStyle/>
          <a:p>
            <a:pPr algn="ctr" fontAlgn="ctr"/>
            <a:br>
              <a:rPr lang="en-GB" sz="3200" dirty="0"/>
            </a:br>
            <a:r>
              <a:rPr lang="en-GB" sz="3200" dirty="0">
                <a:solidFill>
                  <a:schemeClr val="tx1">
                    <a:lumMod val="65000"/>
                    <a:lumOff val="35000"/>
                  </a:schemeClr>
                </a:solidFill>
              </a:rPr>
              <a:t>(Leader involves team members in decision-making.</a:t>
            </a:r>
          </a:p>
          <a:p>
            <a:pPr algn="ctr" rtl="0" fontAlgn="ctr"/>
            <a:r>
              <a:rPr lang="en-GB" sz="3200" dirty="0">
                <a:solidFill>
                  <a:schemeClr val="tx1">
                    <a:lumMod val="65000"/>
                    <a:lumOff val="35000"/>
                  </a:schemeClr>
                </a:solidFill>
              </a:rPr>
              <a:t>values input &amp; collaboration)</a:t>
            </a: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Shared responsibility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Open communication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participation</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Higher morale and trust</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Fosters innovation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Generates “buy-in”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More time-consuming than “tell”</a:t>
            </a:r>
          </a:p>
          <a:p>
            <a:pPr marL="742950" lvl="1" indent="-285750" fontAlgn="ctr">
              <a:buFont typeface="Courier New" panose="02070309020205020404" pitchFamily="49" charset="0"/>
              <a:buChar char="o"/>
            </a:pPr>
            <a:r>
              <a:rPr lang="en-GB" sz="2400" dirty="0">
                <a:solidFill>
                  <a:schemeClr val="tx1">
                    <a:lumMod val="65000"/>
                    <a:lumOff val="35000"/>
                  </a:schemeClr>
                </a:solidFill>
              </a:rPr>
              <a:t>May lead to conflict if opinions differ strongly</a:t>
            </a:r>
          </a:p>
        </p:txBody>
      </p:sp>
      <p:sp>
        <p:nvSpPr>
          <p:cNvPr id="8" name="Title 1">
            <a:extLst>
              <a:ext uri="{FF2B5EF4-FFF2-40B4-BE49-F238E27FC236}">
                <a16:creationId xmlns:a16="http://schemas.microsoft.com/office/drawing/2014/main" id="{4D9E2114-F744-5795-479B-93A6F1F289EA}"/>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Democratic</a:t>
            </a:r>
            <a:endParaRPr lang="en-US" dirty="0"/>
          </a:p>
        </p:txBody>
      </p:sp>
      <p:sp>
        <p:nvSpPr>
          <p:cNvPr id="19" name="TextBox 18">
            <a:extLst>
              <a:ext uri="{FF2B5EF4-FFF2-40B4-BE49-F238E27FC236}">
                <a16:creationId xmlns:a16="http://schemas.microsoft.com/office/drawing/2014/main" id="{4E0F8DA9-98BC-2CB7-991A-B63B74D3E1C5}"/>
              </a:ext>
            </a:extLst>
          </p:cNvPr>
          <p:cNvSpPr txBox="1"/>
          <p:nvPr/>
        </p:nvSpPr>
        <p:spPr>
          <a:xfrm>
            <a:off x="7884152" y="3366725"/>
            <a:ext cx="1871497" cy="523220"/>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sz="2800" dirty="0">
                <a:solidFill>
                  <a:schemeClr val="bg1"/>
                </a:solidFill>
                <a:latin typeface="+mj-lt"/>
                <a:ea typeface="+mj-ea"/>
                <a:cs typeface="+mj-cs"/>
              </a:rPr>
              <a:t>Democratic</a:t>
            </a:r>
          </a:p>
        </p:txBody>
      </p:sp>
      <p:grpSp>
        <p:nvGrpSpPr>
          <p:cNvPr id="9" name="Group 8">
            <a:extLst>
              <a:ext uri="{FF2B5EF4-FFF2-40B4-BE49-F238E27FC236}">
                <a16:creationId xmlns:a16="http://schemas.microsoft.com/office/drawing/2014/main" id="{BBEF299C-58EC-59CC-F250-EBEECF280DD6}"/>
              </a:ext>
            </a:extLst>
          </p:cNvPr>
          <p:cNvGrpSpPr/>
          <p:nvPr/>
        </p:nvGrpSpPr>
        <p:grpSpPr>
          <a:xfrm>
            <a:off x="7084242" y="2565657"/>
            <a:ext cx="5107758" cy="4435021"/>
            <a:chOff x="6965820" y="2274711"/>
            <a:chExt cx="5107758" cy="4435021"/>
          </a:xfrm>
        </p:grpSpPr>
        <p:sp>
          <p:nvSpPr>
            <p:cNvPr id="10" name="TextBox 9">
              <a:extLst>
                <a:ext uri="{FF2B5EF4-FFF2-40B4-BE49-F238E27FC236}">
                  <a16:creationId xmlns:a16="http://schemas.microsoft.com/office/drawing/2014/main" id="{D0A97F98-F02F-0134-EF23-2B8BA8CF4BB1}"/>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11" name="TextBox 10">
              <a:extLst>
                <a:ext uri="{FF2B5EF4-FFF2-40B4-BE49-F238E27FC236}">
                  <a16:creationId xmlns:a16="http://schemas.microsoft.com/office/drawing/2014/main" id="{C116C45D-A091-654A-1544-48BC927CCDAD}"/>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12" name="Straight Arrow Connector 11">
              <a:extLst>
                <a:ext uri="{FF2B5EF4-FFF2-40B4-BE49-F238E27FC236}">
                  <a16:creationId xmlns:a16="http://schemas.microsoft.com/office/drawing/2014/main" id="{EA4B68DE-0D99-D50D-90FB-9B6DCF324F4B}"/>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1C48824F-3F8E-3CB2-454C-06BCD755E470}"/>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14" name="TextBox 13">
              <a:extLst>
                <a:ext uri="{FF2B5EF4-FFF2-40B4-BE49-F238E27FC236}">
                  <a16:creationId xmlns:a16="http://schemas.microsoft.com/office/drawing/2014/main" id="{C838361B-DAF3-CC13-41EF-9CA4DA1FDA71}"/>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5" name="TextBox 14">
              <a:extLst>
                <a:ext uri="{FF2B5EF4-FFF2-40B4-BE49-F238E27FC236}">
                  <a16:creationId xmlns:a16="http://schemas.microsoft.com/office/drawing/2014/main" id="{4D1A7272-65BC-A356-C12B-D88B826B820D}"/>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6" name="TextBox 15">
              <a:extLst>
                <a:ext uri="{FF2B5EF4-FFF2-40B4-BE49-F238E27FC236}">
                  <a16:creationId xmlns:a16="http://schemas.microsoft.com/office/drawing/2014/main" id="{C677989C-A0F4-B2E9-914A-ECF18DFE1E16}"/>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7" name="Straight Arrow Connector 16">
              <a:extLst>
                <a:ext uri="{FF2B5EF4-FFF2-40B4-BE49-F238E27FC236}">
                  <a16:creationId xmlns:a16="http://schemas.microsoft.com/office/drawing/2014/main" id="{28F88180-3F47-D610-6C08-3624A777E27B}"/>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982591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5B3E-3AEB-3409-8C41-37A4FC4366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E8FDA0-5A49-9CC6-5903-0C32BE37526E}"/>
              </a:ext>
            </a:extLst>
          </p:cNvPr>
          <p:cNvSpPr txBox="1"/>
          <p:nvPr/>
        </p:nvSpPr>
        <p:spPr>
          <a:xfrm>
            <a:off x="387015" y="1027906"/>
            <a:ext cx="11608249" cy="5816977"/>
          </a:xfrm>
          <a:prstGeom prst="rect">
            <a:avLst/>
          </a:prstGeom>
          <a:noFill/>
        </p:spPr>
        <p:txBody>
          <a:bodyPr wrap="square" lIns="91440" tIns="45720" rIns="91440" bIns="45720" anchor="t">
            <a:spAutoFit/>
          </a:bodyPr>
          <a:lstStyle/>
          <a:p>
            <a:pPr algn="ctr" rtl="0" fontAlgn="ctr"/>
            <a:br>
              <a:rPr lang="en-GB" sz="3200" dirty="0"/>
            </a:br>
            <a:r>
              <a:rPr lang="en-GB" sz="3200" dirty="0">
                <a:solidFill>
                  <a:schemeClr val="tx1">
                    <a:lumMod val="65000"/>
                    <a:lumOff val="35000"/>
                  </a:schemeClr>
                </a:solidFill>
              </a:rPr>
              <a:t>(Leader involves team members in decision-making.</a:t>
            </a:r>
          </a:p>
          <a:p>
            <a:pPr algn="ctr" rtl="0" fontAlgn="ctr"/>
            <a:r>
              <a:rPr lang="en-GB" sz="3200" dirty="0">
                <a:solidFill>
                  <a:schemeClr val="tx1">
                    <a:lumMod val="65000"/>
                    <a:lumOff val="35000"/>
                  </a:schemeClr>
                </a:solidFill>
              </a:rPr>
              <a:t>values input &amp; collaboration)</a:t>
            </a: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Shared responsibility</a:t>
            </a:r>
          </a:p>
          <a:p>
            <a:pPr marL="742950" lvl="1" indent="-285750" fontAlgn="ctr">
              <a:buFont typeface="Courier New" panose="02070309020205020404" pitchFamily="49" charset="0"/>
              <a:buChar char="o"/>
            </a:pPr>
            <a:r>
              <a:rPr lang="en-GB" sz="2400" dirty="0">
                <a:solidFill>
                  <a:schemeClr val="tx1">
                    <a:lumMod val="65000"/>
                    <a:lumOff val="35000"/>
                  </a:schemeClr>
                </a:solidFill>
              </a:rPr>
              <a:t>Open communication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participation</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Higher morale and trust</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Fosters innovation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Generates “buy-in”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More time-consuming than “tell”</a:t>
            </a:r>
          </a:p>
          <a:p>
            <a:pPr marL="742950" lvl="1" indent="-285750" fontAlgn="ctr">
              <a:buFont typeface="Courier New" panose="02070309020205020404" pitchFamily="49" charset="0"/>
              <a:buChar char="o"/>
            </a:pPr>
            <a:r>
              <a:rPr lang="en-GB" sz="2400" dirty="0">
                <a:solidFill>
                  <a:schemeClr val="tx1">
                    <a:lumMod val="65000"/>
                    <a:lumOff val="35000"/>
                  </a:schemeClr>
                </a:solidFill>
              </a:rPr>
              <a:t>May lead to conflict if opinions differ strongly</a:t>
            </a:r>
          </a:p>
        </p:txBody>
      </p:sp>
      <p:sp>
        <p:nvSpPr>
          <p:cNvPr id="8" name="Title 1">
            <a:extLst>
              <a:ext uri="{FF2B5EF4-FFF2-40B4-BE49-F238E27FC236}">
                <a16:creationId xmlns:a16="http://schemas.microsoft.com/office/drawing/2014/main" id="{0431AA34-7F26-2039-B7C3-18774D16B539}"/>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Democratic</a:t>
            </a:r>
            <a:endParaRPr lang="en-US" dirty="0"/>
          </a:p>
        </p:txBody>
      </p:sp>
      <p:sp>
        <p:nvSpPr>
          <p:cNvPr id="19" name="TextBox 18">
            <a:extLst>
              <a:ext uri="{FF2B5EF4-FFF2-40B4-BE49-F238E27FC236}">
                <a16:creationId xmlns:a16="http://schemas.microsoft.com/office/drawing/2014/main" id="{70BE107C-A809-6AD7-96B4-F247D35F0836}"/>
              </a:ext>
            </a:extLst>
          </p:cNvPr>
          <p:cNvSpPr txBox="1"/>
          <p:nvPr/>
        </p:nvSpPr>
        <p:spPr>
          <a:xfrm>
            <a:off x="7884152" y="3763061"/>
            <a:ext cx="1871497" cy="523220"/>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sz="2800" dirty="0">
                <a:solidFill>
                  <a:schemeClr val="bg1"/>
                </a:solidFill>
                <a:latin typeface="+mj-lt"/>
                <a:ea typeface="+mj-ea"/>
                <a:cs typeface="+mj-cs"/>
              </a:rPr>
              <a:t>Democratic</a:t>
            </a:r>
          </a:p>
        </p:txBody>
      </p:sp>
      <p:grpSp>
        <p:nvGrpSpPr>
          <p:cNvPr id="9" name="Group 8">
            <a:extLst>
              <a:ext uri="{FF2B5EF4-FFF2-40B4-BE49-F238E27FC236}">
                <a16:creationId xmlns:a16="http://schemas.microsoft.com/office/drawing/2014/main" id="{F5C06B6A-312D-41A5-7148-C00932413597}"/>
              </a:ext>
            </a:extLst>
          </p:cNvPr>
          <p:cNvGrpSpPr/>
          <p:nvPr/>
        </p:nvGrpSpPr>
        <p:grpSpPr>
          <a:xfrm>
            <a:off x="7084242" y="2565657"/>
            <a:ext cx="5107758" cy="4435021"/>
            <a:chOff x="6965820" y="2274711"/>
            <a:chExt cx="5107758" cy="4435021"/>
          </a:xfrm>
        </p:grpSpPr>
        <p:sp>
          <p:nvSpPr>
            <p:cNvPr id="10" name="TextBox 9">
              <a:extLst>
                <a:ext uri="{FF2B5EF4-FFF2-40B4-BE49-F238E27FC236}">
                  <a16:creationId xmlns:a16="http://schemas.microsoft.com/office/drawing/2014/main" id="{388D91E8-728B-F309-600A-E3C741DAFCAD}"/>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11" name="TextBox 10">
              <a:extLst>
                <a:ext uri="{FF2B5EF4-FFF2-40B4-BE49-F238E27FC236}">
                  <a16:creationId xmlns:a16="http://schemas.microsoft.com/office/drawing/2014/main" id="{2D18BE40-781F-F181-6F80-49BCCD1B24B8}"/>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12" name="Straight Arrow Connector 11">
              <a:extLst>
                <a:ext uri="{FF2B5EF4-FFF2-40B4-BE49-F238E27FC236}">
                  <a16:creationId xmlns:a16="http://schemas.microsoft.com/office/drawing/2014/main" id="{ECFF7C87-701A-25FA-281B-BBB0A5427BC1}"/>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FC8259BB-00F6-4B5A-E25C-BE74BE134F27}"/>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14" name="TextBox 13">
              <a:extLst>
                <a:ext uri="{FF2B5EF4-FFF2-40B4-BE49-F238E27FC236}">
                  <a16:creationId xmlns:a16="http://schemas.microsoft.com/office/drawing/2014/main" id="{1062AF95-9518-40D4-BD63-622568FB305E}"/>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5" name="TextBox 14">
              <a:extLst>
                <a:ext uri="{FF2B5EF4-FFF2-40B4-BE49-F238E27FC236}">
                  <a16:creationId xmlns:a16="http://schemas.microsoft.com/office/drawing/2014/main" id="{FB9770A7-1A02-4FCA-B47A-0E3288ADBDD6}"/>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6" name="TextBox 15">
              <a:extLst>
                <a:ext uri="{FF2B5EF4-FFF2-40B4-BE49-F238E27FC236}">
                  <a16:creationId xmlns:a16="http://schemas.microsoft.com/office/drawing/2014/main" id="{7050D848-A53D-FCE6-EDBD-247AAF4BBF43}"/>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7" name="Straight Arrow Connector 16">
              <a:extLst>
                <a:ext uri="{FF2B5EF4-FFF2-40B4-BE49-F238E27FC236}">
                  <a16:creationId xmlns:a16="http://schemas.microsoft.com/office/drawing/2014/main" id="{8832EC1B-2760-AAA5-1382-4B2F8F5EB7E8}"/>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pic>
        <p:nvPicPr>
          <p:cNvPr id="3" name="Content Placeholder 10" descr="A white character with a blue question mark&#10;&#10;AI-generated content may be incorrect.">
            <a:extLst>
              <a:ext uri="{FF2B5EF4-FFF2-40B4-BE49-F238E27FC236}">
                <a16:creationId xmlns:a16="http://schemas.microsoft.com/office/drawing/2014/main" id="{297616C7-B083-EC05-5141-40EC8CADD8FA}"/>
              </a:ext>
            </a:extLst>
          </p:cNvPr>
          <p:cNvPicPr>
            <a:picLocks noChangeAspect="1"/>
          </p:cNvPicPr>
          <p:nvPr/>
        </p:nvPicPr>
        <p:blipFill>
          <a:blip r:embed="rId3"/>
          <a:srcRect r="-2" b="4596"/>
          <a:stretch>
            <a:fillRect/>
          </a:stretch>
        </p:blipFill>
        <p:spPr>
          <a:xfrm>
            <a:off x="8286694" y="2679475"/>
            <a:ext cx="1066412" cy="1017370"/>
          </a:xfrm>
          <a:prstGeom prst="rect">
            <a:avLst/>
          </a:prstGeom>
        </p:spPr>
      </p:pic>
    </p:spTree>
    <p:extLst>
      <p:ext uri="{BB962C8B-B14F-4D97-AF65-F5344CB8AC3E}">
        <p14:creationId xmlns:p14="http://schemas.microsoft.com/office/powerpoint/2010/main" val="428460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4683B-9F6D-8DEC-AF01-774DA334F4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FB9B2A-0023-7206-44BB-DBC407D7BBA1}"/>
              </a:ext>
            </a:extLst>
          </p:cNvPr>
          <p:cNvSpPr txBox="1"/>
          <p:nvPr/>
        </p:nvSpPr>
        <p:spPr>
          <a:xfrm>
            <a:off x="93691" y="1458418"/>
            <a:ext cx="12004617" cy="5324535"/>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provides little direction - allows team members to self-manage)</a:t>
            </a:r>
          </a:p>
          <a:p>
            <a:pPr fontAlgn="ctr"/>
            <a:r>
              <a:rPr lang="en-GB" sz="2800" dirty="0">
                <a:solidFill>
                  <a:srgbClr val="0070C0"/>
                </a:solidFill>
              </a:rPr>
              <a:t>Characteristics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Hands-off approach</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 autonomy for employees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Leader acts as a facilitator, not a director</a:t>
            </a:r>
          </a:p>
          <a:p>
            <a:pPr fontAlgn="ctr"/>
            <a:r>
              <a:rPr lang="en-GB" sz="2800" dirty="0">
                <a:solidFill>
                  <a:srgbClr val="0070C0"/>
                </a:solidFill>
              </a:rPr>
              <a:t>Advantages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Works well with highly skilled, 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independence and innovation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Lack of direction can cause confusion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Poor for inexperienced or unmotivated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effectLst/>
                <a:latin typeface="Calibri" panose="020F0502020204030204" pitchFamily="34" charset="0"/>
              </a:rPr>
              <a:t>Can feel like disinterested and distant leadership</a:t>
            </a:r>
            <a:endParaRPr lang="en-GB" sz="28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CF67E07E-7B36-A27C-B2F1-1D76AF080878}"/>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Laissez-Faire</a:t>
            </a:r>
            <a:endParaRPr lang="en-US" dirty="0"/>
          </a:p>
        </p:txBody>
      </p:sp>
    </p:spTree>
    <p:extLst>
      <p:ext uri="{BB962C8B-B14F-4D97-AF65-F5344CB8AC3E}">
        <p14:creationId xmlns:p14="http://schemas.microsoft.com/office/powerpoint/2010/main" val="35125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1CED-ACDA-57B6-5CB0-3E559F6C50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2C71C2-723B-397B-0E38-4826A18B65A1}"/>
              </a:ext>
            </a:extLst>
          </p:cNvPr>
          <p:cNvSpPr txBox="1"/>
          <p:nvPr/>
        </p:nvSpPr>
        <p:spPr>
          <a:xfrm>
            <a:off x="93691" y="1458418"/>
            <a:ext cx="12004617" cy="5324535"/>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provides little direction - allows team members to self-manage)</a:t>
            </a:r>
          </a:p>
          <a:p>
            <a:pPr fontAlgn="ctr"/>
            <a:r>
              <a:rPr lang="en-GB" sz="2800" dirty="0">
                <a:solidFill>
                  <a:srgbClr val="0070C0"/>
                </a:solidFill>
              </a:rPr>
              <a:t>Characteristics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Hands-off approach</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 autonomy for employees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Leader acts as a facilitator, not a director</a:t>
            </a:r>
          </a:p>
          <a:p>
            <a:pPr fontAlgn="ctr"/>
            <a:r>
              <a:rPr lang="en-GB" sz="2800" dirty="0">
                <a:solidFill>
                  <a:srgbClr val="0070C0"/>
                </a:solidFill>
              </a:rPr>
              <a:t>Advantages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Works well with highly skilled, 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independence and innovation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Lack of direction can cause confusion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Poor for inexperienced or unmotivated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effectLst/>
                <a:latin typeface="Calibri" panose="020F0502020204030204" pitchFamily="34" charset="0"/>
              </a:rPr>
              <a:t>Can feel like disinterested and distant leadership</a:t>
            </a:r>
            <a:endParaRPr lang="en-GB" sz="28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67C99D9E-8690-A0E0-E6DB-F102B6883359}"/>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Laissez-Faire</a:t>
            </a:r>
            <a:endParaRPr lang="en-US" dirty="0"/>
          </a:p>
        </p:txBody>
      </p:sp>
      <p:grpSp>
        <p:nvGrpSpPr>
          <p:cNvPr id="2" name="Group 1">
            <a:extLst>
              <a:ext uri="{FF2B5EF4-FFF2-40B4-BE49-F238E27FC236}">
                <a16:creationId xmlns:a16="http://schemas.microsoft.com/office/drawing/2014/main" id="{7CF4BC96-A75E-8CA5-73B9-326150EA21DA}"/>
              </a:ext>
            </a:extLst>
          </p:cNvPr>
          <p:cNvGrpSpPr/>
          <p:nvPr/>
        </p:nvGrpSpPr>
        <p:grpSpPr>
          <a:xfrm>
            <a:off x="7084242" y="2422979"/>
            <a:ext cx="5107758" cy="4435021"/>
            <a:chOff x="6965820" y="2274711"/>
            <a:chExt cx="5107758" cy="4435021"/>
          </a:xfrm>
        </p:grpSpPr>
        <p:sp>
          <p:nvSpPr>
            <p:cNvPr id="3" name="TextBox 2">
              <a:extLst>
                <a:ext uri="{FF2B5EF4-FFF2-40B4-BE49-F238E27FC236}">
                  <a16:creationId xmlns:a16="http://schemas.microsoft.com/office/drawing/2014/main" id="{ED497BA2-3B22-6796-503C-2E1C6B0B2159}"/>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5" name="TextBox 4">
              <a:extLst>
                <a:ext uri="{FF2B5EF4-FFF2-40B4-BE49-F238E27FC236}">
                  <a16:creationId xmlns:a16="http://schemas.microsoft.com/office/drawing/2014/main" id="{44AF5521-7581-ED54-67A5-49F13A5813B8}"/>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6" name="Straight Arrow Connector 5">
              <a:extLst>
                <a:ext uri="{FF2B5EF4-FFF2-40B4-BE49-F238E27FC236}">
                  <a16:creationId xmlns:a16="http://schemas.microsoft.com/office/drawing/2014/main" id="{687E929E-B300-55DF-BA8E-AD27F93CBC6B}"/>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BAD18DC8-9537-14EA-A100-7A98E54B8268}"/>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9" name="TextBox 8">
              <a:extLst>
                <a:ext uri="{FF2B5EF4-FFF2-40B4-BE49-F238E27FC236}">
                  <a16:creationId xmlns:a16="http://schemas.microsoft.com/office/drawing/2014/main" id="{AD2329FF-63BD-B019-C9D4-549C12752B93}"/>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0" name="TextBox 9">
              <a:extLst>
                <a:ext uri="{FF2B5EF4-FFF2-40B4-BE49-F238E27FC236}">
                  <a16:creationId xmlns:a16="http://schemas.microsoft.com/office/drawing/2014/main" id="{E36CB16F-8F0A-BA47-FE71-C73389891148}"/>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1" name="TextBox 10">
              <a:extLst>
                <a:ext uri="{FF2B5EF4-FFF2-40B4-BE49-F238E27FC236}">
                  <a16:creationId xmlns:a16="http://schemas.microsoft.com/office/drawing/2014/main" id="{FEF1A4AE-8E4B-DE1C-425D-7F36051ADC0F}"/>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2" name="Straight Arrow Connector 11">
              <a:extLst>
                <a:ext uri="{FF2B5EF4-FFF2-40B4-BE49-F238E27FC236}">
                  <a16:creationId xmlns:a16="http://schemas.microsoft.com/office/drawing/2014/main" id="{5B29A4A8-8018-C435-253B-9C18BEA0AD56}"/>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087545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BBC3D-C0B1-3188-51C7-A7C3B82EB5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C9EA0B-33E0-9A54-96C5-D24987EE8BB1}"/>
              </a:ext>
            </a:extLst>
          </p:cNvPr>
          <p:cNvSpPr txBox="1"/>
          <p:nvPr/>
        </p:nvSpPr>
        <p:spPr>
          <a:xfrm>
            <a:off x="93691" y="1458418"/>
            <a:ext cx="12004617" cy="5324535"/>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provides little direction - allows team members to self-manage)</a:t>
            </a:r>
          </a:p>
          <a:p>
            <a:pPr fontAlgn="ctr"/>
            <a:r>
              <a:rPr lang="en-GB" sz="2800" dirty="0">
                <a:solidFill>
                  <a:srgbClr val="0070C0"/>
                </a:solidFill>
              </a:rPr>
              <a:t>Characteristics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Hands-off approach</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 autonomy for employees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Leader acts as a facilitator, not a director</a:t>
            </a:r>
          </a:p>
          <a:p>
            <a:pPr fontAlgn="ctr"/>
            <a:r>
              <a:rPr lang="en-GB" sz="2800" dirty="0">
                <a:solidFill>
                  <a:srgbClr val="0070C0"/>
                </a:solidFill>
              </a:rPr>
              <a:t>Advantages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Works well with highly skilled, 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independence and innovation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Lack of direction can cause confusion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Poor for inexperienced or unmotivated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effectLst/>
                <a:latin typeface="Calibri" panose="020F0502020204030204" pitchFamily="34" charset="0"/>
              </a:rPr>
              <a:t>Can feel like disinterested and distant leadership</a:t>
            </a:r>
            <a:endParaRPr lang="en-GB" sz="28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993B8254-185D-A7A1-D0DD-8D1B21171279}"/>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Laissez-Faire</a:t>
            </a:r>
            <a:endParaRPr lang="en-US" dirty="0"/>
          </a:p>
        </p:txBody>
      </p:sp>
      <p:sp>
        <p:nvSpPr>
          <p:cNvPr id="24" name="TextBox 23">
            <a:extLst>
              <a:ext uri="{FF2B5EF4-FFF2-40B4-BE49-F238E27FC236}">
                <a16:creationId xmlns:a16="http://schemas.microsoft.com/office/drawing/2014/main" id="{58248941-6E1D-EDC6-5EDD-2A73056CA617}"/>
              </a:ext>
            </a:extLst>
          </p:cNvPr>
          <p:cNvSpPr txBox="1"/>
          <p:nvPr/>
        </p:nvSpPr>
        <p:spPr>
          <a:xfrm>
            <a:off x="7931323" y="4949618"/>
            <a:ext cx="1864251" cy="461665"/>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sz="2400" dirty="0">
                <a:solidFill>
                  <a:schemeClr val="bg1"/>
                </a:solidFill>
                <a:latin typeface="+mj-lt"/>
                <a:ea typeface="+mj-ea"/>
                <a:cs typeface="+mj-cs"/>
              </a:rPr>
              <a:t>Laissez-Faire</a:t>
            </a:r>
          </a:p>
        </p:txBody>
      </p:sp>
      <p:grpSp>
        <p:nvGrpSpPr>
          <p:cNvPr id="8" name="Group 7">
            <a:extLst>
              <a:ext uri="{FF2B5EF4-FFF2-40B4-BE49-F238E27FC236}">
                <a16:creationId xmlns:a16="http://schemas.microsoft.com/office/drawing/2014/main" id="{34BB608F-82B9-8C93-0F29-D89909F2568D}"/>
              </a:ext>
            </a:extLst>
          </p:cNvPr>
          <p:cNvGrpSpPr/>
          <p:nvPr/>
        </p:nvGrpSpPr>
        <p:grpSpPr>
          <a:xfrm>
            <a:off x="7084242" y="2422979"/>
            <a:ext cx="5107758" cy="4435021"/>
            <a:chOff x="6965820" y="2274711"/>
            <a:chExt cx="5107758" cy="4435021"/>
          </a:xfrm>
        </p:grpSpPr>
        <p:sp>
          <p:nvSpPr>
            <p:cNvPr id="9" name="TextBox 8">
              <a:extLst>
                <a:ext uri="{FF2B5EF4-FFF2-40B4-BE49-F238E27FC236}">
                  <a16:creationId xmlns:a16="http://schemas.microsoft.com/office/drawing/2014/main" id="{02E43931-C546-451B-ECAE-EBA93E15E58A}"/>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10" name="TextBox 9">
              <a:extLst>
                <a:ext uri="{FF2B5EF4-FFF2-40B4-BE49-F238E27FC236}">
                  <a16:creationId xmlns:a16="http://schemas.microsoft.com/office/drawing/2014/main" id="{45846374-C3BE-CE56-2A2D-D22FAA2636BC}"/>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11" name="Straight Arrow Connector 10">
              <a:extLst>
                <a:ext uri="{FF2B5EF4-FFF2-40B4-BE49-F238E27FC236}">
                  <a16:creationId xmlns:a16="http://schemas.microsoft.com/office/drawing/2014/main" id="{1FF1F727-3777-B983-1C5C-73BC9675F556}"/>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FFDE40BA-2503-001A-5E67-35386E7718F4}"/>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13" name="TextBox 12">
              <a:extLst>
                <a:ext uri="{FF2B5EF4-FFF2-40B4-BE49-F238E27FC236}">
                  <a16:creationId xmlns:a16="http://schemas.microsoft.com/office/drawing/2014/main" id="{7643EA3D-B1B6-93F2-53E7-899430BDB3C7}"/>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4" name="TextBox 13">
              <a:extLst>
                <a:ext uri="{FF2B5EF4-FFF2-40B4-BE49-F238E27FC236}">
                  <a16:creationId xmlns:a16="http://schemas.microsoft.com/office/drawing/2014/main" id="{C12CE03A-508C-D56E-999F-B11B4DE511C7}"/>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5" name="TextBox 14">
              <a:extLst>
                <a:ext uri="{FF2B5EF4-FFF2-40B4-BE49-F238E27FC236}">
                  <a16:creationId xmlns:a16="http://schemas.microsoft.com/office/drawing/2014/main" id="{15B61968-2E60-C1CA-19CA-2940E1BA1B90}"/>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6" name="Straight Arrow Connector 15">
              <a:extLst>
                <a:ext uri="{FF2B5EF4-FFF2-40B4-BE49-F238E27FC236}">
                  <a16:creationId xmlns:a16="http://schemas.microsoft.com/office/drawing/2014/main" id="{31BFF22E-7E54-761C-0019-FF838B268239}"/>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37252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8D34-8B44-A264-EEF9-94AE06B4D30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7B96B9A-18A7-0464-8F62-21AEC1AEFC3D}"/>
              </a:ext>
            </a:extLst>
          </p:cNvPr>
          <p:cNvSpPr txBox="1"/>
          <p:nvPr/>
        </p:nvSpPr>
        <p:spPr>
          <a:xfrm>
            <a:off x="2916195" y="3496962"/>
            <a:ext cx="184731" cy="369332"/>
          </a:xfrm>
          <a:prstGeom prst="rect">
            <a:avLst/>
          </a:prstGeom>
          <a:noFill/>
        </p:spPr>
        <p:txBody>
          <a:bodyPr wrap="none" rtlCol="0">
            <a:spAutoFit/>
          </a:bodyPr>
          <a:lstStyle/>
          <a:p>
            <a:endParaRPr lang="en-US" dirty="0"/>
          </a:p>
        </p:txBody>
      </p:sp>
      <p:sp>
        <p:nvSpPr>
          <p:cNvPr id="7" name="Title 1">
            <a:extLst>
              <a:ext uri="{FF2B5EF4-FFF2-40B4-BE49-F238E27FC236}">
                <a16:creationId xmlns:a16="http://schemas.microsoft.com/office/drawing/2014/main" id="{0A483064-D55B-6480-6D82-535BDA74D70D}"/>
              </a:ext>
            </a:extLst>
          </p:cNvPr>
          <p:cNvSpPr>
            <a:spLocks noGrp="1"/>
          </p:cNvSpPr>
          <p:nvPr>
            <p:ph type="ctrTitle"/>
          </p:nvPr>
        </p:nvSpPr>
        <p:spPr>
          <a:xfrm>
            <a:off x="210879" y="457200"/>
            <a:ext cx="11770241" cy="885499"/>
          </a:xfrm>
        </p:spPr>
        <p:txBody>
          <a:bodyPr>
            <a:noAutofit/>
          </a:bodyPr>
          <a:lstStyle/>
          <a:p>
            <a:r>
              <a:rPr lang="en-US" sz="5400" dirty="0"/>
              <a:t>Agenda &amp; Flow</a:t>
            </a:r>
          </a:p>
        </p:txBody>
      </p:sp>
      <p:sp>
        <p:nvSpPr>
          <p:cNvPr id="4" name="Shape 3">
            <a:extLst>
              <a:ext uri="{FF2B5EF4-FFF2-40B4-BE49-F238E27FC236}">
                <a16:creationId xmlns:a16="http://schemas.microsoft.com/office/drawing/2014/main" id="{BA161C7C-9864-13F4-B326-0FA876EBF558}"/>
              </a:ext>
            </a:extLst>
          </p:cNvPr>
          <p:cNvSpPr/>
          <p:nvPr/>
        </p:nvSpPr>
        <p:spPr>
          <a:xfrm rot="4756145">
            <a:off x="3644706" y="2110426"/>
            <a:ext cx="5047808" cy="4368152"/>
          </a:xfrm>
          <a:prstGeom prst="swooshArrow">
            <a:avLst>
              <a:gd name="adj1" fmla="val 16310"/>
              <a:gd name="adj2" fmla="val 31370"/>
            </a:avLst>
          </a:prstGeom>
          <a:gradFill flip="none" rotWithShape="1">
            <a:gsLst>
              <a:gs pos="0">
                <a:srgbClr val="D6AA4B"/>
              </a:gs>
              <a:gs pos="50000">
                <a:srgbClr val="D6AA4B">
                  <a:shade val="67500"/>
                  <a:satMod val="115000"/>
                </a:srgbClr>
              </a:gs>
              <a:gs pos="100000">
                <a:srgbClr val="D6AA4B">
                  <a:shade val="100000"/>
                  <a:satMod val="115000"/>
                </a:srgbClr>
              </a:gs>
            </a:gsLst>
            <a:lin ang="0" scaled="1"/>
            <a:tileRect/>
          </a:gradFill>
          <a:scene3d>
            <a:camera prst="orthographicFront"/>
            <a:lightRig rig="flat" dir="t"/>
          </a:scene3d>
          <a:sp3d prstMaterial="plastic">
            <a:bevelT w="120900" h="88900"/>
            <a:bevelB w="88900" h="31750" prst="angle"/>
          </a:sp3d>
        </p:spPr>
        <p:style>
          <a:lnRef idx="0">
            <a:schemeClr val="dk2">
              <a:shade val="80000"/>
              <a:hueOff val="0"/>
              <a:satOff val="0"/>
              <a:lumOff val="0"/>
              <a:alphaOff val="0"/>
            </a:schemeClr>
          </a:lnRef>
          <a:fillRef idx="3">
            <a:scrgbClr r="0" g="0" b="0"/>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GB" sz="1350" dirty="0"/>
          </a:p>
        </p:txBody>
      </p:sp>
      <p:sp>
        <p:nvSpPr>
          <p:cNvPr id="5" name="Freeform 4">
            <a:extLst>
              <a:ext uri="{FF2B5EF4-FFF2-40B4-BE49-F238E27FC236}">
                <a16:creationId xmlns:a16="http://schemas.microsoft.com/office/drawing/2014/main" id="{4A1815B9-94CE-3EB7-614C-8BE13268D7AD}"/>
              </a:ext>
            </a:extLst>
          </p:cNvPr>
          <p:cNvSpPr/>
          <p:nvPr/>
        </p:nvSpPr>
        <p:spPr>
          <a:xfrm>
            <a:off x="1928179" y="1482203"/>
            <a:ext cx="2088658" cy="752851"/>
          </a:xfrm>
          <a:custGeom>
            <a:avLst/>
            <a:gdLst>
              <a:gd name="connsiteX0" fmla="*/ 0 w 2294130"/>
              <a:gd name="connsiteY0" fmla="*/ 0 h 901869"/>
              <a:gd name="connsiteX1" fmla="*/ 2294130 w 2294130"/>
              <a:gd name="connsiteY1" fmla="*/ 0 h 901869"/>
              <a:gd name="connsiteX2" fmla="*/ 2294130 w 2294130"/>
              <a:gd name="connsiteY2" fmla="*/ 901869 h 901869"/>
              <a:gd name="connsiteX3" fmla="*/ 0 w 2294130"/>
              <a:gd name="connsiteY3" fmla="*/ 901869 h 901869"/>
              <a:gd name="connsiteX4" fmla="*/ 0 w 2294130"/>
              <a:gd name="connsiteY4" fmla="*/ 0 h 9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4130" h="901869">
                <a:moveTo>
                  <a:pt x="0" y="0"/>
                </a:moveTo>
                <a:lnTo>
                  <a:pt x="2294130" y="0"/>
                </a:lnTo>
                <a:lnTo>
                  <a:pt x="2294130" y="901869"/>
                </a:lnTo>
                <a:lnTo>
                  <a:pt x="0" y="90186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b" anchorCtr="0">
            <a:noAutofit/>
          </a:bodyPr>
          <a:lstStyle/>
          <a:p>
            <a:pPr algn="ctr" defTabSz="1200150">
              <a:lnSpc>
                <a:spcPct val="90000"/>
              </a:lnSpc>
              <a:spcBef>
                <a:spcPct val="0"/>
              </a:spcBef>
              <a:spcAft>
                <a:spcPct val="35000"/>
              </a:spcAft>
            </a:pPr>
            <a:r>
              <a:rPr lang="en-GB" sz="2700" dirty="0">
                <a:solidFill>
                  <a:schemeClr val="tx1">
                    <a:lumMod val="65000"/>
                    <a:lumOff val="35000"/>
                  </a:schemeClr>
                </a:solidFill>
                <a:latin typeface="Boots Sharp Bold" panose="00000800000000000000" pitchFamily="50" charset="0"/>
              </a:rPr>
              <a:t>Welcome &amp; Introduction</a:t>
            </a:r>
          </a:p>
        </p:txBody>
      </p:sp>
      <p:sp>
        <p:nvSpPr>
          <p:cNvPr id="12" name="Freeform 11">
            <a:extLst>
              <a:ext uri="{FF2B5EF4-FFF2-40B4-BE49-F238E27FC236}">
                <a16:creationId xmlns:a16="http://schemas.microsoft.com/office/drawing/2014/main" id="{3675CAA4-2B2D-EEC2-812F-E55741B686EA}"/>
              </a:ext>
            </a:extLst>
          </p:cNvPr>
          <p:cNvSpPr/>
          <p:nvPr/>
        </p:nvSpPr>
        <p:spPr>
          <a:xfrm>
            <a:off x="4845293" y="1871368"/>
            <a:ext cx="2646633" cy="752851"/>
          </a:xfrm>
          <a:custGeom>
            <a:avLst/>
            <a:gdLst>
              <a:gd name="connsiteX0" fmla="*/ 0 w 2491862"/>
              <a:gd name="connsiteY0" fmla="*/ 0 h 901869"/>
              <a:gd name="connsiteX1" fmla="*/ 2491862 w 2491862"/>
              <a:gd name="connsiteY1" fmla="*/ 0 h 901869"/>
              <a:gd name="connsiteX2" fmla="*/ 2491862 w 2491862"/>
              <a:gd name="connsiteY2" fmla="*/ 901869 h 901869"/>
              <a:gd name="connsiteX3" fmla="*/ 0 w 2491862"/>
              <a:gd name="connsiteY3" fmla="*/ 901869 h 901869"/>
              <a:gd name="connsiteX4" fmla="*/ 0 w 2491862"/>
              <a:gd name="connsiteY4" fmla="*/ 0 h 9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862" h="901869">
                <a:moveTo>
                  <a:pt x="0" y="0"/>
                </a:moveTo>
                <a:lnTo>
                  <a:pt x="2491862" y="0"/>
                </a:lnTo>
                <a:lnTo>
                  <a:pt x="2491862" y="901869"/>
                </a:lnTo>
                <a:lnTo>
                  <a:pt x="0" y="90186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defTabSz="1066800">
              <a:lnSpc>
                <a:spcPct val="90000"/>
              </a:lnSpc>
              <a:spcBef>
                <a:spcPct val="0"/>
              </a:spcBef>
              <a:spcAft>
                <a:spcPct val="35000"/>
              </a:spcAft>
            </a:pPr>
            <a:r>
              <a:rPr lang="en-GB" sz="2700" dirty="0">
                <a:solidFill>
                  <a:schemeClr val="tx1">
                    <a:lumMod val="65000"/>
                    <a:lumOff val="35000"/>
                  </a:schemeClr>
                </a:solidFill>
                <a:latin typeface="Boots Sharp Bold" panose="00000800000000000000" pitchFamily="50" charset="0"/>
              </a:rPr>
              <a:t>Why This Session?</a:t>
            </a:r>
          </a:p>
        </p:txBody>
      </p:sp>
      <p:sp>
        <p:nvSpPr>
          <p:cNvPr id="14" name="Freeform 13">
            <a:extLst>
              <a:ext uri="{FF2B5EF4-FFF2-40B4-BE49-F238E27FC236}">
                <a16:creationId xmlns:a16="http://schemas.microsoft.com/office/drawing/2014/main" id="{E5C05928-9249-BCDC-7DD6-6C6D85AF6E0F}"/>
              </a:ext>
            </a:extLst>
          </p:cNvPr>
          <p:cNvSpPr/>
          <p:nvPr/>
        </p:nvSpPr>
        <p:spPr>
          <a:xfrm>
            <a:off x="3552785" y="2951630"/>
            <a:ext cx="2710861" cy="1090663"/>
          </a:xfrm>
          <a:custGeom>
            <a:avLst/>
            <a:gdLst>
              <a:gd name="connsiteX0" fmla="*/ 0 w 3825772"/>
              <a:gd name="connsiteY0" fmla="*/ 0 h 901869"/>
              <a:gd name="connsiteX1" fmla="*/ 3825772 w 3825772"/>
              <a:gd name="connsiteY1" fmla="*/ 0 h 901869"/>
              <a:gd name="connsiteX2" fmla="*/ 3825772 w 3825772"/>
              <a:gd name="connsiteY2" fmla="*/ 901869 h 901869"/>
              <a:gd name="connsiteX3" fmla="*/ 0 w 3825772"/>
              <a:gd name="connsiteY3" fmla="*/ 901869 h 901869"/>
              <a:gd name="connsiteX4" fmla="*/ 0 w 3825772"/>
              <a:gd name="connsiteY4" fmla="*/ 0 h 9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772" h="901869">
                <a:moveTo>
                  <a:pt x="0" y="0"/>
                </a:moveTo>
                <a:lnTo>
                  <a:pt x="3825772" y="0"/>
                </a:lnTo>
                <a:lnTo>
                  <a:pt x="3825772" y="901869"/>
                </a:lnTo>
                <a:lnTo>
                  <a:pt x="0" y="90186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GB" sz="2700" dirty="0">
                <a:solidFill>
                  <a:schemeClr val="tx1">
                    <a:lumMod val="65000"/>
                    <a:lumOff val="35000"/>
                  </a:schemeClr>
                </a:solidFill>
                <a:latin typeface="Boots Sharp Bold" panose="00000800000000000000" pitchFamily="50" charset="0"/>
              </a:rPr>
              <a:t>Leading Vs Managing</a:t>
            </a:r>
          </a:p>
        </p:txBody>
      </p:sp>
      <p:sp>
        <p:nvSpPr>
          <p:cNvPr id="16" name="Freeform 15">
            <a:extLst>
              <a:ext uri="{FF2B5EF4-FFF2-40B4-BE49-F238E27FC236}">
                <a16:creationId xmlns:a16="http://schemas.microsoft.com/office/drawing/2014/main" id="{768EC696-60B1-4FA8-C34A-437DCAC8D996}"/>
              </a:ext>
            </a:extLst>
          </p:cNvPr>
          <p:cNvSpPr/>
          <p:nvPr/>
        </p:nvSpPr>
        <p:spPr>
          <a:xfrm>
            <a:off x="6686005" y="6433115"/>
            <a:ext cx="2822511" cy="519776"/>
          </a:xfrm>
          <a:custGeom>
            <a:avLst/>
            <a:gdLst>
              <a:gd name="connsiteX0" fmla="*/ 0 w 3100176"/>
              <a:gd name="connsiteY0" fmla="*/ 0 h 901869"/>
              <a:gd name="connsiteX1" fmla="*/ 3100176 w 3100176"/>
              <a:gd name="connsiteY1" fmla="*/ 0 h 901869"/>
              <a:gd name="connsiteX2" fmla="*/ 3100176 w 3100176"/>
              <a:gd name="connsiteY2" fmla="*/ 901869 h 901869"/>
              <a:gd name="connsiteX3" fmla="*/ 0 w 3100176"/>
              <a:gd name="connsiteY3" fmla="*/ 901869 h 901869"/>
              <a:gd name="connsiteX4" fmla="*/ 0 w 3100176"/>
              <a:gd name="connsiteY4" fmla="*/ 0 h 9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0176" h="901869">
                <a:moveTo>
                  <a:pt x="0" y="0"/>
                </a:moveTo>
                <a:lnTo>
                  <a:pt x="3100176" y="0"/>
                </a:lnTo>
                <a:lnTo>
                  <a:pt x="3100176" y="901869"/>
                </a:lnTo>
                <a:lnTo>
                  <a:pt x="0" y="90186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algn="ctr" defTabSz="1066800">
              <a:lnSpc>
                <a:spcPct val="90000"/>
              </a:lnSpc>
              <a:spcBef>
                <a:spcPct val="0"/>
              </a:spcBef>
              <a:spcAft>
                <a:spcPct val="35000"/>
              </a:spcAft>
            </a:pPr>
            <a:r>
              <a:rPr lang="en-GB" sz="2700" dirty="0">
                <a:solidFill>
                  <a:schemeClr val="tx1">
                    <a:lumMod val="65000"/>
                    <a:lumOff val="35000"/>
                  </a:schemeClr>
                </a:solidFill>
                <a:latin typeface="Boots Sharp Bold" panose="00000800000000000000" pitchFamily="50" charset="0"/>
              </a:rPr>
              <a:t>Close </a:t>
            </a:r>
          </a:p>
        </p:txBody>
      </p:sp>
      <p:sp>
        <p:nvSpPr>
          <p:cNvPr id="9" name="TextBox 8">
            <a:extLst>
              <a:ext uri="{FF2B5EF4-FFF2-40B4-BE49-F238E27FC236}">
                <a16:creationId xmlns:a16="http://schemas.microsoft.com/office/drawing/2014/main" id="{CCC8B2E9-BABA-F577-8B63-980BFEF27E5A}"/>
              </a:ext>
            </a:extLst>
          </p:cNvPr>
          <p:cNvSpPr txBox="1"/>
          <p:nvPr/>
        </p:nvSpPr>
        <p:spPr>
          <a:xfrm>
            <a:off x="3243836" y="4569662"/>
            <a:ext cx="3835948" cy="840230"/>
          </a:xfrm>
          <a:prstGeom prst="rect">
            <a:avLst/>
          </a:prstGeom>
          <a:noFill/>
        </p:spPr>
        <p:txBody>
          <a:bodyPr wrap="square" rtlCol="0">
            <a:spAutoFit/>
          </a:bodyPr>
          <a:lstStyle/>
          <a:p>
            <a:pPr algn="ctr" defTabSz="1066800">
              <a:lnSpc>
                <a:spcPct val="90000"/>
              </a:lnSpc>
              <a:spcBef>
                <a:spcPct val="0"/>
              </a:spcBef>
              <a:spcAft>
                <a:spcPct val="35000"/>
              </a:spcAft>
            </a:pPr>
            <a:r>
              <a:rPr lang="en-US" sz="2700" dirty="0">
                <a:solidFill>
                  <a:schemeClr val="tx1">
                    <a:lumMod val="65000"/>
                    <a:lumOff val="35000"/>
                  </a:schemeClr>
                </a:solidFill>
                <a:latin typeface="Boots Sharp Bold" panose="00000800000000000000" pitchFamily="50" charset="0"/>
              </a:rPr>
              <a:t>Situational Leadership &amp; Empowering Teams</a:t>
            </a:r>
          </a:p>
        </p:txBody>
      </p:sp>
      <p:sp>
        <p:nvSpPr>
          <p:cNvPr id="10" name="Freeform 9">
            <a:extLst>
              <a:ext uri="{FF2B5EF4-FFF2-40B4-BE49-F238E27FC236}">
                <a16:creationId xmlns:a16="http://schemas.microsoft.com/office/drawing/2014/main" id="{2ED91E37-B4A2-5D93-0E08-039BB69E39A6}"/>
              </a:ext>
            </a:extLst>
          </p:cNvPr>
          <p:cNvSpPr/>
          <p:nvPr/>
        </p:nvSpPr>
        <p:spPr>
          <a:xfrm>
            <a:off x="6994658" y="3541651"/>
            <a:ext cx="3251908" cy="752851"/>
          </a:xfrm>
          <a:custGeom>
            <a:avLst/>
            <a:gdLst>
              <a:gd name="connsiteX0" fmla="*/ 0 w 3717330"/>
              <a:gd name="connsiteY0" fmla="*/ 0 h 901869"/>
              <a:gd name="connsiteX1" fmla="*/ 3717330 w 3717330"/>
              <a:gd name="connsiteY1" fmla="*/ 0 h 901869"/>
              <a:gd name="connsiteX2" fmla="*/ 3717330 w 3717330"/>
              <a:gd name="connsiteY2" fmla="*/ 901869 h 901869"/>
              <a:gd name="connsiteX3" fmla="*/ 0 w 3717330"/>
              <a:gd name="connsiteY3" fmla="*/ 901869 h 901869"/>
              <a:gd name="connsiteX4" fmla="*/ 0 w 3717330"/>
              <a:gd name="connsiteY4" fmla="*/ 0 h 90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30" h="901869">
                <a:moveTo>
                  <a:pt x="0" y="0"/>
                </a:moveTo>
                <a:lnTo>
                  <a:pt x="3717330" y="0"/>
                </a:lnTo>
                <a:lnTo>
                  <a:pt x="3717330" y="901869"/>
                </a:lnTo>
                <a:lnTo>
                  <a:pt x="0" y="901869"/>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GB" sz="2700" dirty="0">
                <a:solidFill>
                  <a:schemeClr val="tx1">
                    <a:lumMod val="65000"/>
                    <a:lumOff val="35000"/>
                  </a:schemeClr>
                </a:solidFill>
                <a:latin typeface="Boots Sharp Bold" panose="00000800000000000000" pitchFamily="50" charset="0"/>
              </a:rPr>
              <a:t>Common Leadership Styles</a:t>
            </a:r>
          </a:p>
        </p:txBody>
      </p:sp>
    </p:spTree>
    <p:extLst>
      <p:ext uri="{BB962C8B-B14F-4D97-AF65-F5344CB8AC3E}">
        <p14:creationId xmlns:p14="http://schemas.microsoft.com/office/powerpoint/2010/main" val="252853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2C772-4C8D-9AE2-920D-A4A4B1DE77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EDE31DD-8926-24DE-928D-68A323A4A228}"/>
              </a:ext>
            </a:extLst>
          </p:cNvPr>
          <p:cNvSpPr txBox="1"/>
          <p:nvPr/>
        </p:nvSpPr>
        <p:spPr>
          <a:xfrm>
            <a:off x="93691" y="1458418"/>
            <a:ext cx="12004617" cy="5324535"/>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provides little direction - allows team members to self-manage)</a:t>
            </a:r>
          </a:p>
          <a:p>
            <a:pPr fontAlgn="ctr"/>
            <a:r>
              <a:rPr lang="en-GB" sz="2800" dirty="0">
                <a:solidFill>
                  <a:srgbClr val="0070C0"/>
                </a:solidFill>
              </a:rPr>
              <a:t>Characteristics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Hands-off approach</a:t>
            </a:r>
          </a:p>
          <a:p>
            <a:pPr marL="742950" lvl="1" indent="-285750" fontAlgn="ctr">
              <a:buFont typeface="Courier New" panose="02070309020205020404" pitchFamily="49" charset="0"/>
              <a:buChar char="o"/>
            </a:pPr>
            <a:r>
              <a:rPr lang="en-GB" sz="2400" dirty="0">
                <a:solidFill>
                  <a:schemeClr val="tx1">
                    <a:lumMod val="65000"/>
                    <a:lumOff val="35000"/>
                  </a:schemeClr>
                </a:solidFill>
              </a:rPr>
              <a:t>High autonomy for employees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Leader acts as a facilitator, not a director</a:t>
            </a:r>
          </a:p>
          <a:p>
            <a:pPr fontAlgn="ctr"/>
            <a:r>
              <a:rPr lang="en-GB" sz="2800" dirty="0">
                <a:solidFill>
                  <a:srgbClr val="0070C0"/>
                </a:solidFill>
              </a:rPr>
              <a:t>Advantages</a:t>
            </a:r>
            <a:endParaRPr lang="en-GB" sz="3200" dirty="0">
              <a:solidFill>
                <a:srgbClr val="0070C0"/>
              </a:solidFill>
            </a:endParaRPr>
          </a:p>
          <a:p>
            <a:pPr marL="742950" lvl="1" indent="-285750" fontAlgn="ctr">
              <a:buFont typeface="Courier New" panose="02070309020205020404" pitchFamily="49" charset="0"/>
              <a:buChar char="o"/>
            </a:pPr>
            <a:r>
              <a:rPr lang="en-GB" sz="2400" dirty="0">
                <a:solidFill>
                  <a:schemeClr val="tx1">
                    <a:lumMod val="65000"/>
                    <a:lumOff val="35000"/>
                  </a:schemeClr>
                </a:solidFill>
              </a:rPr>
              <a:t>Works well with highly skilled, 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rPr>
              <a:t>Encourages independence and innovation</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Lack of direction can cause confusion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Poor for inexperienced or unmotivated teams</a:t>
            </a:r>
          </a:p>
          <a:p>
            <a:pPr marL="742950" lvl="1" indent="-285750" fontAlgn="ctr">
              <a:buFont typeface="Courier New" panose="02070309020205020404" pitchFamily="49" charset="0"/>
              <a:buChar char="o"/>
            </a:pPr>
            <a:r>
              <a:rPr lang="en-GB" sz="2400" dirty="0">
                <a:solidFill>
                  <a:schemeClr val="tx1">
                    <a:lumMod val="65000"/>
                    <a:lumOff val="35000"/>
                  </a:schemeClr>
                </a:solidFill>
                <a:effectLst/>
                <a:latin typeface="Calibri" panose="020F0502020204030204" pitchFamily="34" charset="0"/>
              </a:rPr>
              <a:t>Can feel like disinterested and distant leadership</a:t>
            </a:r>
            <a:endParaRPr lang="en-GB" sz="28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0930D6F8-048D-CC3E-B259-03339FA7A006}"/>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Laissez-Faire</a:t>
            </a:r>
            <a:endParaRPr lang="en-US" dirty="0"/>
          </a:p>
        </p:txBody>
      </p:sp>
      <p:sp>
        <p:nvSpPr>
          <p:cNvPr id="24" name="TextBox 23">
            <a:extLst>
              <a:ext uri="{FF2B5EF4-FFF2-40B4-BE49-F238E27FC236}">
                <a16:creationId xmlns:a16="http://schemas.microsoft.com/office/drawing/2014/main" id="{E4A79A2F-F8DB-12B5-2784-466DA0F60FC7}"/>
              </a:ext>
            </a:extLst>
          </p:cNvPr>
          <p:cNvSpPr txBox="1"/>
          <p:nvPr/>
        </p:nvSpPr>
        <p:spPr>
          <a:xfrm>
            <a:off x="7931323" y="5473168"/>
            <a:ext cx="1864251" cy="461665"/>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sz="2400" dirty="0">
                <a:solidFill>
                  <a:schemeClr val="bg1"/>
                </a:solidFill>
                <a:latin typeface="+mj-lt"/>
                <a:ea typeface="+mj-ea"/>
                <a:cs typeface="+mj-cs"/>
              </a:rPr>
              <a:t>Laissez-Faire</a:t>
            </a:r>
          </a:p>
        </p:txBody>
      </p:sp>
      <p:grpSp>
        <p:nvGrpSpPr>
          <p:cNvPr id="8" name="Group 7">
            <a:extLst>
              <a:ext uri="{FF2B5EF4-FFF2-40B4-BE49-F238E27FC236}">
                <a16:creationId xmlns:a16="http://schemas.microsoft.com/office/drawing/2014/main" id="{98747375-6BF2-B86D-64A3-4FEB55E8EC6B}"/>
              </a:ext>
            </a:extLst>
          </p:cNvPr>
          <p:cNvGrpSpPr/>
          <p:nvPr/>
        </p:nvGrpSpPr>
        <p:grpSpPr>
          <a:xfrm>
            <a:off x="7084242" y="2422979"/>
            <a:ext cx="5107758" cy="4435021"/>
            <a:chOff x="6965820" y="2274711"/>
            <a:chExt cx="5107758" cy="4435021"/>
          </a:xfrm>
        </p:grpSpPr>
        <p:sp>
          <p:nvSpPr>
            <p:cNvPr id="9" name="TextBox 8">
              <a:extLst>
                <a:ext uri="{FF2B5EF4-FFF2-40B4-BE49-F238E27FC236}">
                  <a16:creationId xmlns:a16="http://schemas.microsoft.com/office/drawing/2014/main" id="{09B50BD7-65B0-D5AE-4E8E-E28BBAEAB055}"/>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10" name="TextBox 9">
              <a:extLst>
                <a:ext uri="{FF2B5EF4-FFF2-40B4-BE49-F238E27FC236}">
                  <a16:creationId xmlns:a16="http://schemas.microsoft.com/office/drawing/2014/main" id="{0004A789-DACA-EE6F-496C-5CDA1CD21E12}"/>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11" name="Straight Arrow Connector 10">
              <a:extLst>
                <a:ext uri="{FF2B5EF4-FFF2-40B4-BE49-F238E27FC236}">
                  <a16:creationId xmlns:a16="http://schemas.microsoft.com/office/drawing/2014/main" id="{CE59434B-ACD4-620A-6B9B-A0419A1A0A37}"/>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FB9ACC24-F68A-7956-5721-1006760CC8FA}"/>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13" name="TextBox 12">
              <a:extLst>
                <a:ext uri="{FF2B5EF4-FFF2-40B4-BE49-F238E27FC236}">
                  <a16:creationId xmlns:a16="http://schemas.microsoft.com/office/drawing/2014/main" id="{4CFAB591-9523-3D40-9887-5B87D5799C5D}"/>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4" name="TextBox 13">
              <a:extLst>
                <a:ext uri="{FF2B5EF4-FFF2-40B4-BE49-F238E27FC236}">
                  <a16:creationId xmlns:a16="http://schemas.microsoft.com/office/drawing/2014/main" id="{46AEBA8D-DF4E-25E3-599B-F630BABB5024}"/>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5" name="TextBox 14">
              <a:extLst>
                <a:ext uri="{FF2B5EF4-FFF2-40B4-BE49-F238E27FC236}">
                  <a16:creationId xmlns:a16="http://schemas.microsoft.com/office/drawing/2014/main" id="{E8BE04DE-B352-4F8C-56C4-B54C92E395C8}"/>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6" name="Straight Arrow Connector 15">
              <a:extLst>
                <a:ext uri="{FF2B5EF4-FFF2-40B4-BE49-F238E27FC236}">
                  <a16:creationId xmlns:a16="http://schemas.microsoft.com/office/drawing/2014/main" id="{70D205AE-0417-53AC-3DDA-6EC7701AE77A}"/>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pic>
        <p:nvPicPr>
          <p:cNvPr id="2" name="Content Placeholder 10" descr="A white character with a blue question mark&#10;&#10;AI-generated content may be incorrect.">
            <a:extLst>
              <a:ext uri="{FF2B5EF4-FFF2-40B4-BE49-F238E27FC236}">
                <a16:creationId xmlns:a16="http://schemas.microsoft.com/office/drawing/2014/main" id="{8F0B5740-DAE8-74F0-AAB9-4EAF9CFC0961}"/>
              </a:ext>
            </a:extLst>
          </p:cNvPr>
          <p:cNvPicPr>
            <a:picLocks noChangeAspect="1"/>
          </p:cNvPicPr>
          <p:nvPr/>
        </p:nvPicPr>
        <p:blipFill>
          <a:blip r:embed="rId3"/>
          <a:srcRect r="-2" b="4596"/>
          <a:stretch>
            <a:fillRect/>
          </a:stretch>
        </p:blipFill>
        <p:spPr>
          <a:xfrm>
            <a:off x="8317079" y="4380751"/>
            <a:ext cx="1066412" cy="1017370"/>
          </a:xfrm>
          <a:prstGeom prst="rect">
            <a:avLst/>
          </a:prstGeom>
        </p:spPr>
      </p:pic>
    </p:spTree>
    <p:extLst>
      <p:ext uri="{BB962C8B-B14F-4D97-AF65-F5344CB8AC3E}">
        <p14:creationId xmlns:p14="http://schemas.microsoft.com/office/powerpoint/2010/main" val="2618597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C91C-7803-1EF8-8A73-4C185EB8E3C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37ED47D-CF5D-AEE6-B837-5ADED5AE83EB}"/>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Transformational</a:t>
            </a:r>
            <a:endParaRPr lang="en-US" dirty="0"/>
          </a:p>
        </p:txBody>
      </p:sp>
      <p:sp>
        <p:nvSpPr>
          <p:cNvPr id="2" name="TextBox 1">
            <a:extLst>
              <a:ext uri="{FF2B5EF4-FFF2-40B4-BE49-F238E27FC236}">
                <a16:creationId xmlns:a16="http://schemas.microsoft.com/office/drawing/2014/main" id="{CBA28EAC-7DA3-7CD1-EFD0-5A1498015225}"/>
              </a:ext>
            </a:extLst>
          </p:cNvPr>
          <p:cNvSpPr txBox="1"/>
          <p:nvPr/>
        </p:nvSpPr>
        <p:spPr>
          <a:xfrm>
            <a:off x="-6973" y="1617560"/>
            <a:ext cx="12116595" cy="4955203"/>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inspires, motivates and drives followers through vision and passion)</a:t>
            </a:r>
            <a:endParaRPr lang="en-GB" sz="2800" dirty="0">
              <a:solidFill>
                <a:schemeClr val="tx1">
                  <a:lumMod val="65000"/>
                  <a:lumOff val="35000"/>
                </a:schemeClr>
              </a:solidFill>
            </a:endParaRP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Focus on vision, motivation and inspiration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emphasis on personal growth</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Communication and Charisma</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Builds loyalty and commitment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Drives innovation and organisational growth</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Can lead to burn-out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Dependent on leader’s charisma and energy</a:t>
            </a:r>
            <a:endParaRPr lang="en-GB" sz="2400" dirty="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5004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014A1-6B2C-B574-BFFD-00B0C98703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37FDC7-7647-4DD5-7737-305965342DE2}"/>
              </a:ext>
            </a:extLst>
          </p:cNvPr>
          <p:cNvSpPr txBox="1"/>
          <p:nvPr/>
        </p:nvSpPr>
        <p:spPr>
          <a:xfrm>
            <a:off x="-6973" y="1617560"/>
            <a:ext cx="12116595" cy="4955203"/>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inspires, motivates and drives followers through vision and passion)</a:t>
            </a:r>
            <a:endParaRPr lang="en-GB" sz="2800" dirty="0">
              <a:solidFill>
                <a:schemeClr val="tx1">
                  <a:lumMod val="65000"/>
                  <a:lumOff val="35000"/>
                </a:schemeClr>
              </a:solidFill>
            </a:endParaRP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Focus on vision, motivation and inspiration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emphasis on personal growth</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Communication and Charisma</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Builds loyalty and commitment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Drives innovation and organisational growth</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Can lead to burn-out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Dependent on leader’s charisma and energy</a:t>
            </a:r>
            <a:endParaRPr lang="en-GB" sz="24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201181F2-2808-60EC-CB4D-EE20068E6689}"/>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Transformational</a:t>
            </a:r>
            <a:endParaRPr lang="en-US" dirty="0"/>
          </a:p>
        </p:txBody>
      </p:sp>
      <p:grpSp>
        <p:nvGrpSpPr>
          <p:cNvPr id="2" name="Group 1">
            <a:extLst>
              <a:ext uri="{FF2B5EF4-FFF2-40B4-BE49-F238E27FC236}">
                <a16:creationId xmlns:a16="http://schemas.microsoft.com/office/drawing/2014/main" id="{8F850E72-59EC-4A30-60EA-2716F350CF78}"/>
              </a:ext>
            </a:extLst>
          </p:cNvPr>
          <p:cNvGrpSpPr/>
          <p:nvPr/>
        </p:nvGrpSpPr>
        <p:grpSpPr>
          <a:xfrm>
            <a:off x="7084242" y="2422979"/>
            <a:ext cx="5107758" cy="4435021"/>
            <a:chOff x="6965820" y="2274711"/>
            <a:chExt cx="5107758" cy="4435021"/>
          </a:xfrm>
        </p:grpSpPr>
        <p:sp>
          <p:nvSpPr>
            <p:cNvPr id="3" name="TextBox 2">
              <a:extLst>
                <a:ext uri="{FF2B5EF4-FFF2-40B4-BE49-F238E27FC236}">
                  <a16:creationId xmlns:a16="http://schemas.microsoft.com/office/drawing/2014/main" id="{81BA5E8E-5C3C-83C1-3CF2-251AD9B8ADA5}"/>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5" name="TextBox 4">
              <a:extLst>
                <a:ext uri="{FF2B5EF4-FFF2-40B4-BE49-F238E27FC236}">
                  <a16:creationId xmlns:a16="http://schemas.microsoft.com/office/drawing/2014/main" id="{DECD12C7-D499-2789-61C1-17C409D849F8}"/>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6" name="Straight Arrow Connector 5">
              <a:extLst>
                <a:ext uri="{FF2B5EF4-FFF2-40B4-BE49-F238E27FC236}">
                  <a16:creationId xmlns:a16="http://schemas.microsoft.com/office/drawing/2014/main" id="{F7727480-96B8-4B10-6E89-AE0BD27ADEBD}"/>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049ADD63-2FB0-9C5A-1875-0A7DF734E864}"/>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9" name="TextBox 8">
              <a:extLst>
                <a:ext uri="{FF2B5EF4-FFF2-40B4-BE49-F238E27FC236}">
                  <a16:creationId xmlns:a16="http://schemas.microsoft.com/office/drawing/2014/main" id="{270A1829-248D-D444-2496-761F91C8243A}"/>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0" name="TextBox 9">
              <a:extLst>
                <a:ext uri="{FF2B5EF4-FFF2-40B4-BE49-F238E27FC236}">
                  <a16:creationId xmlns:a16="http://schemas.microsoft.com/office/drawing/2014/main" id="{F2B02576-15F1-5871-7C55-0F9773A910F2}"/>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1" name="TextBox 10">
              <a:extLst>
                <a:ext uri="{FF2B5EF4-FFF2-40B4-BE49-F238E27FC236}">
                  <a16:creationId xmlns:a16="http://schemas.microsoft.com/office/drawing/2014/main" id="{C9745075-DE71-641C-FF36-251313F63D4D}"/>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2" name="Straight Arrow Connector 11">
              <a:extLst>
                <a:ext uri="{FF2B5EF4-FFF2-40B4-BE49-F238E27FC236}">
                  <a16:creationId xmlns:a16="http://schemas.microsoft.com/office/drawing/2014/main" id="{A29AB972-3F7F-48E5-BBBE-517C5BEF04B4}"/>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466117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D1DCA-B55B-5D8D-0AB0-1939CB8311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4C0280-57AA-7E1B-97B1-F130F8A2E8A5}"/>
              </a:ext>
            </a:extLst>
          </p:cNvPr>
          <p:cNvSpPr txBox="1"/>
          <p:nvPr/>
        </p:nvSpPr>
        <p:spPr>
          <a:xfrm>
            <a:off x="-6973" y="1617560"/>
            <a:ext cx="12116595" cy="4955203"/>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inspires, motivates and drives followers through vision and passion)</a:t>
            </a:r>
            <a:endParaRPr lang="en-GB" sz="2800" dirty="0">
              <a:solidFill>
                <a:schemeClr val="tx1">
                  <a:lumMod val="65000"/>
                  <a:lumOff val="35000"/>
                </a:schemeClr>
              </a:solidFill>
            </a:endParaRP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Focus on vision, motivation and inspiration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emphasis on personal growth</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Communication and Charisma</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Builds loyalty and commitment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Drives innovation and organisational growth</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Can lead to burn-out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Dependent on leader’s charisma and energy</a:t>
            </a:r>
            <a:endParaRPr lang="en-GB" sz="24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E8EF5992-26CF-25CE-7363-202D78E40099}"/>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Transformational</a:t>
            </a:r>
            <a:endParaRPr lang="en-US" dirty="0"/>
          </a:p>
        </p:txBody>
      </p:sp>
      <p:grpSp>
        <p:nvGrpSpPr>
          <p:cNvPr id="2" name="Group 1">
            <a:extLst>
              <a:ext uri="{FF2B5EF4-FFF2-40B4-BE49-F238E27FC236}">
                <a16:creationId xmlns:a16="http://schemas.microsoft.com/office/drawing/2014/main" id="{8BC69C15-78F3-A003-BF21-2A87B1660495}"/>
              </a:ext>
            </a:extLst>
          </p:cNvPr>
          <p:cNvGrpSpPr/>
          <p:nvPr/>
        </p:nvGrpSpPr>
        <p:grpSpPr>
          <a:xfrm>
            <a:off x="7084242" y="2422979"/>
            <a:ext cx="5107758" cy="4435021"/>
            <a:chOff x="6965820" y="2274711"/>
            <a:chExt cx="5107758" cy="4435021"/>
          </a:xfrm>
        </p:grpSpPr>
        <p:sp>
          <p:nvSpPr>
            <p:cNvPr id="3" name="TextBox 2">
              <a:extLst>
                <a:ext uri="{FF2B5EF4-FFF2-40B4-BE49-F238E27FC236}">
                  <a16:creationId xmlns:a16="http://schemas.microsoft.com/office/drawing/2014/main" id="{53E6F959-CD2A-3F26-A7BF-6557E0A25BED}"/>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5" name="TextBox 4">
              <a:extLst>
                <a:ext uri="{FF2B5EF4-FFF2-40B4-BE49-F238E27FC236}">
                  <a16:creationId xmlns:a16="http://schemas.microsoft.com/office/drawing/2014/main" id="{4BD0285D-B9F2-7FB1-119E-0A8CE7EF12BF}"/>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6" name="Straight Arrow Connector 5">
              <a:extLst>
                <a:ext uri="{FF2B5EF4-FFF2-40B4-BE49-F238E27FC236}">
                  <a16:creationId xmlns:a16="http://schemas.microsoft.com/office/drawing/2014/main" id="{AFCA0F17-B04E-6740-D443-654ED8F0B58D}"/>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5EF132A0-9BA1-43BC-E867-215D8D22F77F}"/>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9" name="TextBox 8">
              <a:extLst>
                <a:ext uri="{FF2B5EF4-FFF2-40B4-BE49-F238E27FC236}">
                  <a16:creationId xmlns:a16="http://schemas.microsoft.com/office/drawing/2014/main" id="{E307D97D-7990-77A4-E674-7CEA76EC1F28}"/>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0" name="TextBox 9">
              <a:extLst>
                <a:ext uri="{FF2B5EF4-FFF2-40B4-BE49-F238E27FC236}">
                  <a16:creationId xmlns:a16="http://schemas.microsoft.com/office/drawing/2014/main" id="{D658C141-0D35-3586-9CED-8E30C4C96EC4}"/>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1" name="TextBox 10">
              <a:extLst>
                <a:ext uri="{FF2B5EF4-FFF2-40B4-BE49-F238E27FC236}">
                  <a16:creationId xmlns:a16="http://schemas.microsoft.com/office/drawing/2014/main" id="{CF7C2762-196E-C07F-D7B5-6FDC6A30AF97}"/>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2" name="Straight Arrow Connector 11">
              <a:extLst>
                <a:ext uri="{FF2B5EF4-FFF2-40B4-BE49-F238E27FC236}">
                  <a16:creationId xmlns:a16="http://schemas.microsoft.com/office/drawing/2014/main" id="{D893FD8E-0C7C-FBA7-A0AF-6175AC9AB19C}"/>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3" name="TextBox 12">
            <a:extLst>
              <a:ext uri="{FF2B5EF4-FFF2-40B4-BE49-F238E27FC236}">
                <a16:creationId xmlns:a16="http://schemas.microsoft.com/office/drawing/2014/main" id="{2C10F7A8-0468-D6F9-04CF-D0568E05D816}"/>
              </a:ext>
            </a:extLst>
          </p:cNvPr>
          <p:cNvSpPr txBox="1"/>
          <p:nvPr/>
        </p:nvSpPr>
        <p:spPr>
          <a:xfrm>
            <a:off x="10025851" y="3244334"/>
            <a:ext cx="1759812" cy="369332"/>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dirty="0">
                <a:solidFill>
                  <a:schemeClr val="bg1"/>
                </a:solidFill>
                <a:latin typeface="+mj-lt"/>
                <a:ea typeface="+mj-ea"/>
                <a:cs typeface="+mj-cs"/>
              </a:rPr>
              <a:t>Transformational</a:t>
            </a:r>
          </a:p>
        </p:txBody>
      </p:sp>
    </p:spTree>
    <p:extLst>
      <p:ext uri="{BB962C8B-B14F-4D97-AF65-F5344CB8AC3E}">
        <p14:creationId xmlns:p14="http://schemas.microsoft.com/office/powerpoint/2010/main" val="526705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96F85-EE52-6205-BDEE-A96468491D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EA330D4-8F7A-4DC8-748B-AE4BC8CA717C}"/>
              </a:ext>
            </a:extLst>
          </p:cNvPr>
          <p:cNvSpPr txBox="1"/>
          <p:nvPr/>
        </p:nvSpPr>
        <p:spPr>
          <a:xfrm>
            <a:off x="-6973" y="1617560"/>
            <a:ext cx="12116595" cy="4955203"/>
          </a:xfrm>
          <a:prstGeom prst="rect">
            <a:avLst/>
          </a:prstGeom>
          <a:noFill/>
        </p:spPr>
        <p:txBody>
          <a:bodyPr wrap="square" lIns="91440" tIns="45720" rIns="91440" bIns="45720" anchor="t">
            <a:spAutoFit/>
          </a:bodyPr>
          <a:lstStyle/>
          <a:p>
            <a:pPr algn="ctr" fontAlgn="ctr"/>
            <a:r>
              <a:rPr lang="en-GB" sz="3200" dirty="0">
                <a:solidFill>
                  <a:schemeClr val="tx1">
                    <a:lumMod val="65000"/>
                    <a:lumOff val="35000"/>
                  </a:schemeClr>
                </a:solidFill>
              </a:rPr>
              <a:t>(Leader inspires, motivates and drives followers through vision and passion)</a:t>
            </a:r>
            <a:endParaRPr lang="en-GB" sz="2800" dirty="0">
              <a:solidFill>
                <a:schemeClr val="tx1">
                  <a:lumMod val="65000"/>
                  <a:lumOff val="35000"/>
                </a:schemeClr>
              </a:solidFill>
            </a:endParaRPr>
          </a:p>
          <a:p>
            <a:pPr fontAlgn="ctr"/>
            <a:r>
              <a:rPr lang="en-GB" sz="2800" dirty="0">
                <a:solidFill>
                  <a:srgbClr val="0070C0"/>
                </a:solidFill>
              </a:rPr>
              <a:t>Characteristics</a:t>
            </a:r>
          </a:p>
          <a:p>
            <a:pPr marL="742950" lvl="1" indent="-285750" fontAlgn="ctr">
              <a:buFont typeface="Courier New" panose="02070309020205020404" pitchFamily="49" charset="0"/>
              <a:buChar char="o"/>
            </a:pPr>
            <a:r>
              <a:rPr lang="en-GB" sz="2400" dirty="0">
                <a:solidFill>
                  <a:schemeClr val="tx1">
                    <a:lumMod val="65000"/>
                    <a:lumOff val="35000"/>
                  </a:schemeClr>
                </a:solidFill>
              </a:rPr>
              <a:t>Focus on vision, motivation and inspiration</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emphasis on personal growth</a:t>
            </a:r>
          </a:p>
          <a:p>
            <a:pPr marL="742950" lvl="1" indent="-285750" fontAlgn="ctr">
              <a:buFont typeface="Courier New" panose="02070309020205020404" pitchFamily="49" charset="0"/>
              <a:buChar char="o"/>
            </a:pPr>
            <a:r>
              <a:rPr lang="en-GB" sz="2400" dirty="0">
                <a:solidFill>
                  <a:schemeClr val="tx1">
                    <a:lumMod val="65000"/>
                    <a:lumOff val="35000"/>
                  </a:schemeClr>
                </a:solidFill>
              </a:rPr>
              <a:t>Strong Communication and Charisma</a:t>
            </a:r>
          </a:p>
          <a:p>
            <a:pPr fontAlgn="ctr"/>
            <a:r>
              <a:rPr lang="en-GB" sz="2800" dirty="0">
                <a:solidFill>
                  <a:srgbClr val="0070C0"/>
                </a:solidFill>
              </a:rPr>
              <a:t>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Builds loyalty and commitment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Drives innovation and organisational growth</a:t>
            </a:r>
          </a:p>
          <a:p>
            <a:pPr fontAlgn="ctr"/>
            <a:r>
              <a:rPr lang="en-GB" sz="2800" dirty="0">
                <a:solidFill>
                  <a:srgbClr val="0070C0"/>
                </a:solidFill>
              </a:rPr>
              <a:t>Disadvantages</a:t>
            </a:r>
          </a:p>
          <a:p>
            <a:pPr marL="742950" lvl="1" indent="-285750" fontAlgn="ctr">
              <a:buFont typeface="Courier New" panose="02070309020205020404" pitchFamily="49" charset="0"/>
              <a:buChar char="o"/>
            </a:pPr>
            <a:r>
              <a:rPr lang="en-GB" sz="2400" dirty="0">
                <a:solidFill>
                  <a:schemeClr val="tx1">
                    <a:lumMod val="65000"/>
                    <a:lumOff val="35000"/>
                  </a:schemeClr>
                </a:solidFill>
              </a:rPr>
              <a:t>Can lead to burn-out</a:t>
            </a:r>
          </a:p>
          <a:p>
            <a:pPr marL="742950" lvl="1" indent="-285750" fontAlgn="ctr">
              <a:buFont typeface="Courier New" panose="02070309020205020404" pitchFamily="49" charset="0"/>
              <a:buChar char="o"/>
            </a:pPr>
            <a:r>
              <a:rPr lang="en-GB" sz="2400" dirty="0">
                <a:solidFill>
                  <a:schemeClr val="tx1">
                    <a:lumMod val="65000"/>
                    <a:lumOff val="35000"/>
                  </a:schemeClr>
                </a:solidFill>
              </a:rPr>
              <a:t>Dependent on leader’s charisma and energy</a:t>
            </a:r>
            <a:endParaRPr lang="en-GB" sz="2400" dirty="0">
              <a:solidFill>
                <a:schemeClr val="tx1">
                  <a:lumMod val="65000"/>
                  <a:lumOff val="35000"/>
                </a:schemeClr>
              </a:solidFill>
              <a:effectLst/>
              <a:latin typeface="Calibri" panose="020F0502020204030204" pitchFamily="34" charset="0"/>
            </a:endParaRPr>
          </a:p>
        </p:txBody>
      </p:sp>
      <p:sp>
        <p:nvSpPr>
          <p:cNvPr id="7" name="Title 1">
            <a:extLst>
              <a:ext uri="{FF2B5EF4-FFF2-40B4-BE49-F238E27FC236}">
                <a16:creationId xmlns:a16="http://schemas.microsoft.com/office/drawing/2014/main" id="{57606922-1DB2-E193-2533-04A6A9D9E4CE}"/>
              </a:ext>
            </a:extLst>
          </p:cNvPr>
          <p:cNvSpPr>
            <a:spLocks noGrp="1"/>
          </p:cNvSpPr>
          <p:nvPr>
            <p:ph type="title"/>
          </p:nvPr>
        </p:nvSpPr>
        <p:spPr>
          <a:xfrm>
            <a:off x="838200" y="365125"/>
            <a:ext cx="10515600" cy="1325563"/>
          </a:xfrm>
        </p:spPr>
        <p:txBody>
          <a:bodyPr/>
          <a:lstStyle/>
          <a:p>
            <a:pPr algn="ctr"/>
            <a:r>
              <a:rPr lang="en-US" dirty="0"/>
              <a:t>Leadership Styles </a:t>
            </a:r>
            <a:r>
              <a:rPr lang="en-US" dirty="0">
                <a:solidFill>
                  <a:srgbClr val="0070C0"/>
                </a:solidFill>
              </a:rPr>
              <a:t>- Transformational</a:t>
            </a:r>
            <a:endParaRPr lang="en-US" dirty="0"/>
          </a:p>
        </p:txBody>
      </p:sp>
      <p:grpSp>
        <p:nvGrpSpPr>
          <p:cNvPr id="2" name="Group 1">
            <a:extLst>
              <a:ext uri="{FF2B5EF4-FFF2-40B4-BE49-F238E27FC236}">
                <a16:creationId xmlns:a16="http://schemas.microsoft.com/office/drawing/2014/main" id="{05B43B8E-F43D-08D3-A069-B408946BDEC4}"/>
              </a:ext>
            </a:extLst>
          </p:cNvPr>
          <p:cNvGrpSpPr/>
          <p:nvPr/>
        </p:nvGrpSpPr>
        <p:grpSpPr>
          <a:xfrm>
            <a:off x="7084242" y="2422979"/>
            <a:ext cx="5107758" cy="4435021"/>
            <a:chOff x="6965820" y="2274711"/>
            <a:chExt cx="5107758" cy="4435021"/>
          </a:xfrm>
        </p:grpSpPr>
        <p:sp>
          <p:nvSpPr>
            <p:cNvPr id="3" name="TextBox 2">
              <a:extLst>
                <a:ext uri="{FF2B5EF4-FFF2-40B4-BE49-F238E27FC236}">
                  <a16:creationId xmlns:a16="http://schemas.microsoft.com/office/drawing/2014/main" id="{EAD5F217-6EDA-4CA7-2D2D-BAF848799B98}"/>
                </a:ext>
              </a:extLst>
            </p:cNvPr>
            <p:cNvSpPr txBox="1"/>
            <p:nvPr/>
          </p:nvSpPr>
          <p:spPr>
            <a:xfrm rot="5400000">
              <a:off x="7474331" y="6086660"/>
              <a:ext cx="800235" cy="369332"/>
            </a:xfrm>
            <a:prstGeom prst="rect">
              <a:avLst/>
            </a:prstGeom>
            <a:noFill/>
          </p:spPr>
          <p:txBody>
            <a:bodyPr wrap="square" rtlCol="0">
              <a:spAutoFit/>
            </a:bodyPr>
            <a:lstStyle/>
            <a:p>
              <a:pPr algn="ctr"/>
              <a:r>
                <a:rPr lang="en-US" b="1" dirty="0">
                  <a:solidFill>
                    <a:srgbClr val="00B050"/>
                  </a:solidFill>
                </a:rPr>
                <a:t>Low</a:t>
              </a:r>
            </a:p>
          </p:txBody>
        </p:sp>
        <p:sp>
          <p:nvSpPr>
            <p:cNvPr id="5" name="TextBox 4">
              <a:extLst>
                <a:ext uri="{FF2B5EF4-FFF2-40B4-BE49-F238E27FC236}">
                  <a16:creationId xmlns:a16="http://schemas.microsoft.com/office/drawing/2014/main" id="{C7641519-BD24-F12B-8F4C-374D423A696D}"/>
                </a:ext>
              </a:extLst>
            </p:cNvPr>
            <p:cNvSpPr txBox="1"/>
            <p:nvPr/>
          </p:nvSpPr>
          <p:spPr>
            <a:xfrm rot="5400000">
              <a:off x="11450506" y="6086660"/>
              <a:ext cx="876812" cy="369332"/>
            </a:xfrm>
            <a:prstGeom prst="rect">
              <a:avLst/>
            </a:prstGeom>
            <a:noFill/>
          </p:spPr>
          <p:txBody>
            <a:bodyPr wrap="square" rtlCol="0">
              <a:spAutoFit/>
            </a:bodyPr>
            <a:lstStyle/>
            <a:p>
              <a:pPr algn="ctr"/>
              <a:r>
                <a:rPr lang="en-US" b="1" dirty="0">
                  <a:solidFill>
                    <a:srgbClr val="00B050"/>
                  </a:solidFill>
                </a:rPr>
                <a:t>High</a:t>
              </a:r>
            </a:p>
          </p:txBody>
        </p:sp>
        <p:cxnSp>
          <p:nvCxnSpPr>
            <p:cNvPr id="6" name="Straight Arrow Connector 5">
              <a:extLst>
                <a:ext uri="{FF2B5EF4-FFF2-40B4-BE49-F238E27FC236}">
                  <a16:creationId xmlns:a16="http://schemas.microsoft.com/office/drawing/2014/main" id="{27E7A170-60F8-8D64-90BE-C19DE1B82E21}"/>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855F4CB2-99DE-A82D-6B98-B74462B0FA2A}"/>
                </a:ext>
              </a:extLst>
            </p:cNvPr>
            <p:cNvSpPr txBox="1"/>
            <p:nvPr/>
          </p:nvSpPr>
          <p:spPr>
            <a:xfrm>
              <a:off x="6990022" y="5875819"/>
              <a:ext cx="642090" cy="369332"/>
            </a:xfrm>
            <a:prstGeom prst="rect">
              <a:avLst/>
            </a:prstGeom>
            <a:noFill/>
          </p:spPr>
          <p:txBody>
            <a:bodyPr wrap="square" rtlCol="0">
              <a:spAutoFit/>
            </a:bodyPr>
            <a:lstStyle/>
            <a:p>
              <a:pPr algn="ctr"/>
              <a:r>
                <a:rPr lang="en-US" b="1" dirty="0">
                  <a:solidFill>
                    <a:srgbClr val="FF0000"/>
                  </a:solidFill>
                </a:rPr>
                <a:t>Low</a:t>
              </a:r>
            </a:p>
          </p:txBody>
        </p:sp>
        <p:sp>
          <p:nvSpPr>
            <p:cNvPr id="9" name="TextBox 8">
              <a:extLst>
                <a:ext uri="{FF2B5EF4-FFF2-40B4-BE49-F238E27FC236}">
                  <a16:creationId xmlns:a16="http://schemas.microsoft.com/office/drawing/2014/main" id="{BAA21C95-E3FF-AD2B-5E0B-38F5F2EFE923}"/>
                </a:ext>
              </a:extLst>
            </p:cNvPr>
            <p:cNvSpPr txBox="1"/>
            <p:nvPr/>
          </p:nvSpPr>
          <p:spPr>
            <a:xfrm>
              <a:off x="6965820" y="2274711"/>
              <a:ext cx="666292" cy="369332"/>
            </a:xfrm>
            <a:prstGeom prst="rect">
              <a:avLst/>
            </a:prstGeom>
            <a:noFill/>
          </p:spPr>
          <p:txBody>
            <a:bodyPr wrap="square" rtlCol="0">
              <a:spAutoFit/>
            </a:bodyPr>
            <a:lstStyle/>
            <a:p>
              <a:pPr algn="ctr"/>
              <a:r>
                <a:rPr lang="en-US" b="1" dirty="0">
                  <a:solidFill>
                    <a:srgbClr val="FF0000"/>
                  </a:solidFill>
                </a:rPr>
                <a:t>High</a:t>
              </a:r>
            </a:p>
          </p:txBody>
        </p:sp>
        <p:sp>
          <p:nvSpPr>
            <p:cNvPr id="10" name="TextBox 9">
              <a:extLst>
                <a:ext uri="{FF2B5EF4-FFF2-40B4-BE49-F238E27FC236}">
                  <a16:creationId xmlns:a16="http://schemas.microsoft.com/office/drawing/2014/main" id="{E68F1ECB-6276-AEB1-E66C-8FE963F95028}"/>
                </a:ext>
              </a:extLst>
            </p:cNvPr>
            <p:cNvSpPr txBox="1"/>
            <p:nvPr/>
          </p:nvSpPr>
          <p:spPr>
            <a:xfrm>
              <a:off x="8111988" y="6040494"/>
              <a:ext cx="3539385" cy="461665"/>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400" dirty="0">
                  <a:solidFill>
                    <a:schemeClr val="bg1"/>
                  </a:solidFill>
                </a:rPr>
                <a:t>Directive</a:t>
              </a:r>
              <a:r>
                <a:rPr lang="en-US" sz="2000" dirty="0">
                  <a:solidFill>
                    <a:schemeClr val="bg1"/>
                  </a:solidFill>
                </a:rPr>
                <a:t> </a:t>
              </a:r>
              <a:r>
                <a:rPr lang="en-US" sz="2400" dirty="0">
                  <a:solidFill>
                    <a:schemeClr val="bg1"/>
                  </a:solidFill>
                </a:rPr>
                <a:t>Behaviour</a:t>
              </a:r>
            </a:p>
          </p:txBody>
        </p:sp>
        <p:sp>
          <p:nvSpPr>
            <p:cNvPr id="11" name="TextBox 10">
              <a:extLst>
                <a:ext uri="{FF2B5EF4-FFF2-40B4-BE49-F238E27FC236}">
                  <a16:creationId xmlns:a16="http://schemas.microsoft.com/office/drawing/2014/main" id="{6ADE39A4-F258-F1F1-6ADD-075A8D9B8A10}"/>
                </a:ext>
              </a:extLst>
            </p:cNvPr>
            <p:cNvSpPr txBox="1"/>
            <p:nvPr/>
          </p:nvSpPr>
          <p:spPr>
            <a:xfrm rot="16200000">
              <a:off x="5786177" y="4019748"/>
              <a:ext cx="3072661" cy="461665"/>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400" dirty="0">
                  <a:solidFill>
                    <a:schemeClr val="bg1"/>
                  </a:solidFill>
                </a:rPr>
                <a:t>Supportive Behaviour</a:t>
              </a:r>
            </a:p>
          </p:txBody>
        </p:sp>
        <p:cxnSp>
          <p:nvCxnSpPr>
            <p:cNvPr id="12" name="Straight Arrow Connector 11">
              <a:extLst>
                <a:ext uri="{FF2B5EF4-FFF2-40B4-BE49-F238E27FC236}">
                  <a16:creationId xmlns:a16="http://schemas.microsoft.com/office/drawing/2014/main" id="{F2C4C296-B7C4-FB32-1DEA-32A27025A3FD}"/>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3" name="TextBox 12">
            <a:extLst>
              <a:ext uri="{FF2B5EF4-FFF2-40B4-BE49-F238E27FC236}">
                <a16:creationId xmlns:a16="http://schemas.microsoft.com/office/drawing/2014/main" id="{4D91F8F1-0D19-44A0-9D64-688A3B651C04}"/>
              </a:ext>
            </a:extLst>
          </p:cNvPr>
          <p:cNvSpPr txBox="1"/>
          <p:nvPr/>
        </p:nvSpPr>
        <p:spPr>
          <a:xfrm>
            <a:off x="10009983" y="3725829"/>
            <a:ext cx="1759812" cy="369332"/>
          </a:xfrm>
          <a:prstGeom prst="rect">
            <a:avLst/>
          </a:prstGeom>
          <a:solidFill>
            <a:srgbClr val="00B0F0"/>
          </a:solidFill>
          <a:scene3d>
            <a:camera prst="orthographicFront"/>
            <a:lightRig rig="threePt" dir="t"/>
          </a:scene3d>
          <a:sp3d>
            <a:bevelT/>
          </a:sp3d>
        </p:spPr>
        <p:txBody>
          <a:bodyPr wrap="square" rtlCol="0">
            <a:spAutoFit/>
          </a:bodyPr>
          <a:lstStyle/>
          <a:p>
            <a:pPr algn="ctr"/>
            <a:r>
              <a:rPr lang="en-US" dirty="0">
                <a:solidFill>
                  <a:schemeClr val="bg1"/>
                </a:solidFill>
                <a:latin typeface="+mj-lt"/>
                <a:ea typeface="+mj-ea"/>
                <a:cs typeface="+mj-cs"/>
              </a:rPr>
              <a:t>Transformational</a:t>
            </a:r>
          </a:p>
        </p:txBody>
      </p:sp>
      <p:pic>
        <p:nvPicPr>
          <p:cNvPr id="14" name="Content Placeholder 10" descr="A white character with a blue question mark&#10;&#10;AI-generated content may be incorrect.">
            <a:extLst>
              <a:ext uri="{FF2B5EF4-FFF2-40B4-BE49-F238E27FC236}">
                <a16:creationId xmlns:a16="http://schemas.microsoft.com/office/drawing/2014/main" id="{E6B07995-BB1B-CA3C-B706-64C7E74DFAD7}"/>
              </a:ext>
            </a:extLst>
          </p:cNvPr>
          <p:cNvPicPr>
            <a:picLocks noChangeAspect="1"/>
          </p:cNvPicPr>
          <p:nvPr/>
        </p:nvPicPr>
        <p:blipFill>
          <a:blip r:embed="rId3"/>
          <a:srcRect r="-2" b="4596"/>
          <a:stretch>
            <a:fillRect/>
          </a:stretch>
        </p:blipFill>
        <p:spPr>
          <a:xfrm>
            <a:off x="10356683" y="2613067"/>
            <a:ext cx="1066412" cy="1017370"/>
          </a:xfrm>
          <a:prstGeom prst="rect">
            <a:avLst/>
          </a:prstGeom>
        </p:spPr>
      </p:pic>
    </p:spTree>
    <p:extLst>
      <p:ext uri="{BB962C8B-B14F-4D97-AF65-F5344CB8AC3E}">
        <p14:creationId xmlns:p14="http://schemas.microsoft.com/office/powerpoint/2010/main" val="2870327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A684-A3A1-4968-25B1-2368EFAE2D7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371D9F8-6CF8-5877-9F3E-0C0A32645A33}"/>
              </a:ext>
            </a:extLst>
          </p:cNvPr>
          <p:cNvSpPr>
            <a:spLocks noGrp="1"/>
          </p:cNvSpPr>
          <p:nvPr>
            <p:ph type="title"/>
          </p:nvPr>
        </p:nvSpPr>
        <p:spPr>
          <a:xfrm>
            <a:off x="838200" y="365125"/>
            <a:ext cx="10515600" cy="1325563"/>
          </a:xfrm>
        </p:spPr>
        <p:txBody>
          <a:bodyPr/>
          <a:lstStyle/>
          <a:p>
            <a:pPr algn="ctr"/>
            <a:r>
              <a:rPr lang="en-US" dirty="0"/>
              <a:t>Leadership </a:t>
            </a:r>
            <a:r>
              <a:rPr lang="en-US" dirty="0">
                <a:solidFill>
                  <a:srgbClr val="0070C0"/>
                </a:solidFill>
              </a:rPr>
              <a:t>styles</a:t>
            </a:r>
          </a:p>
        </p:txBody>
      </p:sp>
      <p:grpSp>
        <p:nvGrpSpPr>
          <p:cNvPr id="26" name="Group 25">
            <a:extLst>
              <a:ext uri="{FF2B5EF4-FFF2-40B4-BE49-F238E27FC236}">
                <a16:creationId xmlns:a16="http://schemas.microsoft.com/office/drawing/2014/main" id="{0F8F02CD-5A5F-3E9C-3AB9-2B5A7019BD24}"/>
              </a:ext>
            </a:extLst>
          </p:cNvPr>
          <p:cNvGrpSpPr/>
          <p:nvPr/>
        </p:nvGrpSpPr>
        <p:grpSpPr>
          <a:xfrm>
            <a:off x="2867790" y="1467015"/>
            <a:ext cx="6243779" cy="5025860"/>
            <a:chOff x="2867790" y="1467015"/>
            <a:chExt cx="6243779" cy="5025860"/>
          </a:xfrm>
        </p:grpSpPr>
        <p:sp>
          <p:nvSpPr>
            <p:cNvPr id="14" name="TextBox 13">
              <a:extLst>
                <a:ext uri="{FF2B5EF4-FFF2-40B4-BE49-F238E27FC236}">
                  <a16:creationId xmlns:a16="http://schemas.microsoft.com/office/drawing/2014/main" id="{9F692DE7-1A80-49ED-B5A2-9FC7D215196F}"/>
                </a:ext>
              </a:extLst>
            </p:cNvPr>
            <p:cNvSpPr txBox="1"/>
            <p:nvPr/>
          </p:nvSpPr>
          <p:spPr>
            <a:xfrm>
              <a:off x="6497698" y="2483399"/>
              <a:ext cx="2325336" cy="46166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a:solidFill>
                    <a:schemeClr val="bg1"/>
                  </a:solidFill>
                  <a:latin typeface="+mj-lt"/>
                  <a:ea typeface="+mj-ea"/>
                  <a:cs typeface="+mj-cs"/>
                </a:rPr>
                <a:t>Transformational</a:t>
              </a:r>
            </a:p>
          </p:txBody>
        </p:sp>
        <p:sp>
          <p:nvSpPr>
            <p:cNvPr id="16" name="TextBox 15">
              <a:extLst>
                <a:ext uri="{FF2B5EF4-FFF2-40B4-BE49-F238E27FC236}">
                  <a16:creationId xmlns:a16="http://schemas.microsoft.com/office/drawing/2014/main" id="{E5382452-2A6A-8E66-CFB5-F075B163C289}"/>
                </a:ext>
              </a:extLst>
            </p:cNvPr>
            <p:cNvSpPr txBox="1"/>
            <p:nvPr/>
          </p:nvSpPr>
          <p:spPr>
            <a:xfrm>
              <a:off x="3932548" y="4249271"/>
              <a:ext cx="2182338" cy="5232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solidFill>
                    <a:schemeClr val="bg1"/>
                  </a:solidFill>
                  <a:latin typeface="+mj-lt"/>
                  <a:ea typeface="+mj-ea"/>
                  <a:cs typeface="+mj-cs"/>
                </a:rPr>
                <a:t>Laissez-Faire</a:t>
              </a:r>
            </a:p>
          </p:txBody>
        </p:sp>
        <p:sp>
          <p:nvSpPr>
            <p:cNvPr id="17" name="TextBox 16">
              <a:extLst>
                <a:ext uri="{FF2B5EF4-FFF2-40B4-BE49-F238E27FC236}">
                  <a16:creationId xmlns:a16="http://schemas.microsoft.com/office/drawing/2014/main" id="{F84991D1-B64E-6742-BF52-95A696FF6465}"/>
                </a:ext>
              </a:extLst>
            </p:cNvPr>
            <p:cNvSpPr txBox="1"/>
            <p:nvPr/>
          </p:nvSpPr>
          <p:spPr>
            <a:xfrm>
              <a:off x="4062784" y="2421844"/>
              <a:ext cx="1871497" cy="5232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solidFill>
                    <a:schemeClr val="bg1"/>
                  </a:solidFill>
                  <a:latin typeface="+mj-lt"/>
                  <a:ea typeface="+mj-ea"/>
                  <a:cs typeface="+mj-cs"/>
                </a:rPr>
                <a:t>Democratic</a:t>
              </a:r>
            </a:p>
          </p:txBody>
        </p:sp>
        <p:sp>
          <p:nvSpPr>
            <p:cNvPr id="18" name="TextBox 17">
              <a:extLst>
                <a:ext uri="{FF2B5EF4-FFF2-40B4-BE49-F238E27FC236}">
                  <a16:creationId xmlns:a16="http://schemas.microsoft.com/office/drawing/2014/main" id="{0ADD1047-4F5E-8EEE-D176-896601FBAF11}"/>
                </a:ext>
              </a:extLst>
            </p:cNvPr>
            <p:cNvSpPr txBox="1"/>
            <p:nvPr/>
          </p:nvSpPr>
          <p:spPr>
            <a:xfrm>
              <a:off x="6808169" y="4239076"/>
              <a:ext cx="1724492" cy="5232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dirty="0">
                  <a:solidFill>
                    <a:schemeClr val="bg1"/>
                  </a:solidFill>
                  <a:latin typeface="+mj-lt"/>
                  <a:ea typeface="+mj-ea"/>
                  <a:cs typeface="+mj-cs"/>
                </a:rPr>
                <a:t>Autocratic</a:t>
              </a:r>
            </a:p>
          </p:txBody>
        </p:sp>
        <p:grpSp>
          <p:nvGrpSpPr>
            <p:cNvPr id="4" name="Group 3">
              <a:extLst>
                <a:ext uri="{FF2B5EF4-FFF2-40B4-BE49-F238E27FC236}">
                  <a16:creationId xmlns:a16="http://schemas.microsoft.com/office/drawing/2014/main" id="{1DFE652B-777F-EBA3-FFBB-CC994B271F6B}"/>
                </a:ext>
              </a:extLst>
            </p:cNvPr>
            <p:cNvGrpSpPr/>
            <p:nvPr/>
          </p:nvGrpSpPr>
          <p:grpSpPr>
            <a:xfrm>
              <a:off x="2867790" y="1467015"/>
              <a:ext cx="6243779" cy="5025860"/>
              <a:chOff x="6965820" y="2274711"/>
              <a:chExt cx="5086052" cy="4435021"/>
            </a:xfrm>
          </p:grpSpPr>
          <p:sp>
            <p:nvSpPr>
              <p:cNvPr id="15" name="TextBox 14">
                <a:extLst>
                  <a:ext uri="{FF2B5EF4-FFF2-40B4-BE49-F238E27FC236}">
                    <a16:creationId xmlns:a16="http://schemas.microsoft.com/office/drawing/2014/main" id="{996D1DEC-712D-FE65-73F1-5A2DCD913E3D}"/>
                  </a:ext>
                </a:extLst>
              </p:cNvPr>
              <p:cNvSpPr txBox="1"/>
              <p:nvPr/>
            </p:nvSpPr>
            <p:spPr>
              <a:xfrm rot="5400000">
                <a:off x="7474331" y="6108365"/>
                <a:ext cx="800235" cy="325921"/>
              </a:xfrm>
              <a:prstGeom prst="rect">
                <a:avLst/>
              </a:prstGeom>
              <a:noFill/>
            </p:spPr>
            <p:txBody>
              <a:bodyPr wrap="square" rtlCol="0">
                <a:spAutoFit/>
              </a:bodyPr>
              <a:lstStyle/>
              <a:p>
                <a:pPr algn="ctr"/>
                <a:r>
                  <a:rPr lang="en-US" sz="2000" b="1" dirty="0">
                    <a:solidFill>
                      <a:srgbClr val="00B050"/>
                    </a:solidFill>
                  </a:rPr>
                  <a:t>Low</a:t>
                </a:r>
              </a:p>
            </p:txBody>
          </p:sp>
          <p:sp>
            <p:nvSpPr>
              <p:cNvPr id="19" name="TextBox 18">
                <a:extLst>
                  <a:ext uri="{FF2B5EF4-FFF2-40B4-BE49-F238E27FC236}">
                    <a16:creationId xmlns:a16="http://schemas.microsoft.com/office/drawing/2014/main" id="{4C68F32B-DFE7-AF6C-11BF-0F5318DA59BA}"/>
                  </a:ext>
                </a:extLst>
              </p:cNvPr>
              <p:cNvSpPr txBox="1"/>
              <p:nvPr/>
            </p:nvSpPr>
            <p:spPr>
              <a:xfrm rot="5400000">
                <a:off x="11450506" y="6108365"/>
                <a:ext cx="876812" cy="325921"/>
              </a:xfrm>
              <a:prstGeom prst="rect">
                <a:avLst/>
              </a:prstGeom>
              <a:noFill/>
            </p:spPr>
            <p:txBody>
              <a:bodyPr wrap="square" rtlCol="0">
                <a:spAutoFit/>
              </a:bodyPr>
              <a:lstStyle/>
              <a:p>
                <a:pPr algn="ctr"/>
                <a:r>
                  <a:rPr lang="en-US" sz="2000" b="1" dirty="0">
                    <a:solidFill>
                      <a:srgbClr val="00B050"/>
                    </a:solidFill>
                  </a:rPr>
                  <a:t>High</a:t>
                </a:r>
              </a:p>
            </p:txBody>
          </p:sp>
          <p:cxnSp>
            <p:nvCxnSpPr>
              <p:cNvPr id="20" name="Straight Arrow Connector 19">
                <a:extLst>
                  <a:ext uri="{FF2B5EF4-FFF2-40B4-BE49-F238E27FC236}">
                    <a16:creationId xmlns:a16="http://schemas.microsoft.com/office/drawing/2014/main" id="{7470C4B8-6EBB-5FFD-D644-E951010C8996}"/>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E3EFFB73-8011-B0DA-7F0E-74A5A52B316A}"/>
                  </a:ext>
                </a:extLst>
              </p:cNvPr>
              <p:cNvSpPr txBox="1"/>
              <p:nvPr/>
            </p:nvSpPr>
            <p:spPr>
              <a:xfrm>
                <a:off x="6990022" y="5875819"/>
                <a:ext cx="642090" cy="353073"/>
              </a:xfrm>
              <a:prstGeom prst="rect">
                <a:avLst/>
              </a:prstGeom>
              <a:noFill/>
            </p:spPr>
            <p:txBody>
              <a:bodyPr wrap="square" rtlCol="0">
                <a:spAutoFit/>
              </a:bodyPr>
              <a:lstStyle/>
              <a:p>
                <a:pPr algn="ctr"/>
                <a:r>
                  <a:rPr lang="en-US" sz="2000" b="1" dirty="0">
                    <a:solidFill>
                      <a:srgbClr val="FF0000"/>
                    </a:solidFill>
                  </a:rPr>
                  <a:t>Low</a:t>
                </a:r>
              </a:p>
            </p:txBody>
          </p:sp>
          <p:sp>
            <p:nvSpPr>
              <p:cNvPr id="22" name="TextBox 21">
                <a:extLst>
                  <a:ext uri="{FF2B5EF4-FFF2-40B4-BE49-F238E27FC236}">
                    <a16:creationId xmlns:a16="http://schemas.microsoft.com/office/drawing/2014/main" id="{4CB32092-998F-0B97-25E3-7E319AA26C23}"/>
                  </a:ext>
                </a:extLst>
              </p:cNvPr>
              <p:cNvSpPr txBox="1"/>
              <p:nvPr/>
            </p:nvSpPr>
            <p:spPr>
              <a:xfrm>
                <a:off x="6965820" y="2274711"/>
                <a:ext cx="666292" cy="353073"/>
              </a:xfrm>
              <a:prstGeom prst="rect">
                <a:avLst/>
              </a:prstGeom>
              <a:noFill/>
            </p:spPr>
            <p:txBody>
              <a:bodyPr wrap="square" rtlCol="0">
                <a:spAutoFit/>
              </a:bodyPr>
              <a:lstStyle/>
              <a:p>
                <a:pPr algn="ctr"/>
                <a:r>
                  <a:rPr lang="en-US" sz="2000" b="1" dirty="0">
                    <a:solidFill>
                      <a:srgbClr val="FF0000"/>
                    </a:solidFill>
                  </a:rPr>
                  <a:t>High</a:t>
                </a:r>
              </a:p>
            </p:txBody>
          </p:sp>
          <p:sp>
            <p:nvSpPr>
              <p:cNvPr id="23" name="TextBox 22">
                <a:extLst>
                  <a:ext uri="{FF2B5EF4-FFF2-40B4-BE49-F238E27FC236}">
                    <a16:creationId xmlns:a16="http://schemas.microsoft.com/office/drawing/2014/main" id="{6427AFFE-B7F4-7409-B1BE-46773A0515F5}"/>
                  </a:ext>
                </a:extLst>
              </p:cNvPr>
              <p:cNvSpPr txBox="1"/>
              <p:nvPr/>
            </p:nvSpPr>
            <p:spPr>
              <a:xfrm>
                <a:off x="8001152" y="6052356"/>
                <a:ext cx="3724800" cy="461710"/>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2800" dirty="0">
                    <a:solidFill>
                      <a:schemeClr val="bg1"/>
                    </a:solidFill>
                  </a:rPr>
                  <a:t>Directive Behaviour</a:t>
                </a:r>
              </a:p>
            </p:txBody>
          </p:sp>
          <p:sp>
            <p:nvSpPr>
              <p:cNvPr id="24" name="TextBox 23">
                <a:extLst>
                  <a:ext uri="{FF2B5EF4-FFF2-40B4-BE49-F238E27FC236}">
                    <a16:creationId xmlns:a16="http://schemas.microsoft.com/office/drawing/2014/main" id="{B978449C-B904-51FD-2A5B-407E7CC94F46}"/>
                  </a:ext>
                </a:extLst>
              </p:cNvPr>
              <p:cNvSpPr txBox="1"/>
              <p:nvPr/>
            </p:nvSpPr>
            <p:spPr>
              <a:xfrm rot="16200000">
                <a:off x="5786177" y="4037479"/>
                <a:ext cx="3072661" cy="426204"/>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2800" dirty="0">
                    <a:solidFill>
                      <a:schemeClr val="bg1"/>
                    </a:solidFill>
                  </a:rPr>
                  <a:t>Supportive Behaviour</a:t>
                </a:r>
              </a:p>
            </p:txBody>
          </p:sp>
          <p:cxnSp>
            <p:nvCxnSpPr>
              <p:cNvPr id="25" name="Straight Arrow Connector 24">
                <a:extLst>
                  <a:ext uri="{FF2B5EF4-FFF2-40B4-BE49-F238E27FC236}">
                    <a16:creationId xmlns:a16="http://schemas.microsoft.com/office/drawing/2014/main" id="{109718DD-9AC2-9A7D-C734-2D42E5663DC2}"/>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Tree>
    <p:extLst>
      <p:ext uri="{BB962C8B-B14F-4D97-AF65-F5344CB8AC3E}">
        <p14:creationId xmlns:p14="http://schemas.microsoft.com/office/powerpoint/2010/main" val="11131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6502-71D3-9C38-D394-28E98CB55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B95D7-993F-2A45-B33C-4632951DF5A1}"/>
              </a:ext>
            </a:extLst>
          </p:cNvPr>
          <p:cNvSpPr>
            <a:spLocks noGrp="1"/>
          </p:cNvSpPr>
          <p:nvPr>
            <p:ph type="title"/>
          </p:nvPr>
        </p:nvSpPr>
        <p:spPr>
          <a:xfrm>
            <a:off x="224589" y="365125"/>
            <a:ext cx="11686673" cy="1325563"/>
          </a:xfrm>
        </p:spPr>
        <p:txBody>
          <a:bodyPr/>
          <a:lstStyle/>
          <a:p>
            <a:pPr algn="ctr"/>
            <a:r>
              <a:rPr lang="en-US" dirty="0"/>
              <a:t>Truly</a:t>
            </a:r>
            <a:r>
              <a:rPr lang="en-US" dirty="0">
                <a:solidFill>
                  <a:srgbClr val="0070C0"/>
                </a:solidFill>
              </a:rPr>
              <a:t> </a:t>
            </a:r>
            <a:r>
              <a:rPr lang="en-US" dirty="0"/>
              <a:t>inspirational leadership – </a:t>
            </a:r>
            <a:r>
              <a:rPr lang="en-US" dirty="0">
                <a:solidFill>
                  <a:srgbClr val="0070C0"/>
                </a:solidFill>
              </a:rPr>
              <a:t>my experiences </a:t>
            </a:r>
          </a:p>
        </p:txBody>
      </p:sp>
      <p:sp>
        <p:nvSpPr>
          <p:cNvPr id="4" name="TextBox 3">
            <a:extLst>
              <a:ext uri="{FF2B5EF4-FFF2-40B4-BE49-F238E27FC236}">
                <a16:creationId xmlns:a16="http://schemas.microsoft.com/office/drawing/2014/main" id="{860B7991-FDE5-86FB-A1CB-77A6C9EEBA03}"/>
              </a:ext>
            </a:extLst>
          </p:cNvPr>
          <p:cNvSpPr txBox="1"/>
          <p:nvPr/>
        </p:nvSpPr>
        <p:spPr>
          <a:xfrm>
            <a:off x="363954" y="1690688"/>
            <a:ext cx="11407942" cy="5416868"/>
          </a:xfrm>
          <a:prstGeom prst="rect">
            <a:avLst/>
          </a:prstGeom>
          <a:noFill/>
        </p:spPr>
        <p:txBody>
          <a:bodyPr wrap="square" lIns="91440" tIns="45720" rIns="91440" bIns="45720" anchor="t">
            <a:spAutoFit/>
          </a:bodyPr>
          <a:lstStyle/>
          <a:p>
            <a:pPr marL="457200" indent="-457200" fontAlgn="ctr">
              <a:buFont typeface="Arial" panose="020B0604020202020204" pitchFamily="34" charset="0"/>
              <a:buChar char="•"/>
            </a:pPr>
            <a:r>
              <a:rPr lang="en-GB" sz="3200" dirty="0">
                <a:solidFill>
                  <a:schemeClr val="tx1">
                    <a:lumMod val="65000"/>
                    <a:lumOff val="35000"/>
                  </a:schemeClr>
                </a:solidFill>
              </a:rPr>
              <a:t>Truly inspirational and skilled leaders do not display just one style of leadership but </a:t>
            </a:r>
            <a:r>
              <a:rPr lang="en-GB" sz="3200" b="1" dirty="0">
                <a:solidFill>
                  <a:srgbClr val="0070C0"/>
                </a:solidFill>
              </a:rPr>
              <a:t>flex</a:t>
            </a:r>
            <a:r>
              <a:rPr lang="en-GB" sz="3200" dirty="0"/>
              <a:t> </a:t>
            </a:r>
            <a:r>
              <a:rPr lang="en-GB" sz="3200" dirty="0">
                <a:solidFill>
                  <a:schemeClr val="tx1">
                    <a:lumMod val="65000"/>
                    <a:lumOff val="35000"/>
                  </a:schemeClr>
                </a:solidFill>
              </a:rPr>
              <a:t>their style according to the individual and the challenge faced</a:t>
            </a:r>
          </a:p>
          <a:p>
            <a:pPr marL="457200" indent="-457200" fontAlgn="ctr">
              <a:buFont typeface="Arial" panose="020B0604020202020204" pitchFamily="34" charset="0"/>
              <a:buChar char="•"/>
            </a:pPr>
            <a:endParaRPr lang="en-GB" sz="3200" dirty="0">
              <a:solidFill>
                <a:schemeClr val="tx1">
                  <a:lumMod val="65000"/>
                  <a:lumOff val="35000"/>
                </a:schemeClr>
              </a:solidFill>
            </a:endParaRPr>
          </a:p>
          <a:p>
            <a:pPr marL="457200" indent="-457200" fontAlgn="ctr">
              <a:buFont typeface="Arial" panose="020B0604020202020204" pitchFamily="34" charset="0"/>
              <a:buChar char="•"/>
            </a:pPr>
            <a:r>
              <a:rPr lang="en-GB" sz="3200" dirty="0">
                <a:solidFill>
                  <a:schemeClr val="tx1">
                    <a:lumMod val="65000"/>
                    <a:lumOff val="35000"/>
                  </a:schemeClr>
                </a:solidFill>
              </a:rPr>
              <a:t>They do display </a:t>
            </a:r>
            <a:r>
              <a:rPr lang="en-GB" sz="3200" b="1" dirty="0">
                <a:solidFill>
                  <a:srgbClr val="0070C0"/>
                </a:solidFill>
              </a:rPr>
              <a:t>common characteristics </a:t>
            </a:r>
            <a:r>
              <a:rPr lang="en-GB" sz="3200" dirty="0">
                <a:solidFill>
                  <a:schemeClr val="tx1">
                    <a:lumMod val="65000"/>
                    <a:lumOff val="35000"/>
                  </a:schemeClr>
                </a:solidFill>
              </a:rPr>
              <a:t>despite their different personalities, skillsets and challenges encountered</a:t>
            </a:r>
          </a:p>
          <a:p>
            <a:pPr marL="457200" indent="-457200" fontAlgn="ctr">
              <a:buFont typeface="Arial" panose="020B0604020202020204" pitchFamily="34" charset="0"/>
              <a:buChar char="•"/>
            </a:pPr>
            <a:endParaRPr lang="en-GB" sz="3200" dirty="0">
              <a:solidFill>
                <a:schemeClr val="tx1">
                  <a:lumMod val="65000"/>
                  <a:lumOff val="35000"/>
                </a:schemeClr>
              </a:solidFill>
            </a:endParaRPr>
          </a:p>
          <a:p>
            <a:pPr marL="457200" indent="-457200" fontAlgn="ctr">
              <a:buFont typeface="Arial" panose="020B0604020202020204" pitchFamily="34" charset="0"/>
              <a:buChar char="•"/>
            </a:pPr>
            <a:r>
              <a:rPr lang="en-GB" sz="3200" dirty="0">
                <a:solidFill>
                  <a:schemeClr val="tx1">
                    <a:lumMod val="65000"/>
                    <a:lumOff val="35000"/>
                  </a:schemeClr>
                </a:solidFill>
              </a:rPr>
              <a:t>They are all skilled in - </a:t>
            </a:r>
            <a:r>
              <a:rPr lang="en-GB" sz="4800" b="1" dirty="0">
                <a:solidFill>
                  <a:srgbClr val="0070C0"/>
                </a:solidFill>
              </a:rPr>
              <a:t>situational leadership</a:t>
            </a:r>
            <a:endParaRPr lang="en-GB" sz="3200" b="1" dirty="0">
              <a:solidFill>
                <a:schemeClr val="tx1">
                  <a:lumMod val="65000"/>
                  <a:lumOff val="35000"/>
                </a:schemeClr>
              </a:solidFill>
            </a:endParaRPr>
          </a:p>
          <a:p>
            <a:pPr fontAlgn="ctr"/>
            <a:endParaRPr lang="en-GB" sz="3200" dirty="0">
              <a:solidFill>
                <a:schemeClr val="tx1">
                  <a:lumMod val="65000"/>
                  <a:lumOff val="35000"/>
                </a:schemeClr>
              </a:solidFill>
            </a:endParaRPr>
          </a:p>
          <a:p>
            <a:pPr fontAlgn="ctr"/>
            <a:endParaRPr lang="en-GB" b="1" dirty="0"/>
          </a:p>
          <a:p>
            <a:pPr fontAlgn="ctr"/>
            <a:endParaRPr lang="en-GB" sz="240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0985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2B31E7-397C-F09D-FED1-197304E6A396}"/>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CD1EBB8-D63D-DA25-6FC1-BBDCEDCDB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ass with text on it&#10;&#10;AI-generated content may be incorrect.">
            <a:extLst>
              <a:ext uri="{FF2B5EF4-FFF2-40B4-BE49-F238E27FC236}">
                <a16:creationId xmlns:a16="http://schemas.microsoft.com/office/drawing/2014/main" id="{4FA99767-FFF6-5A2C-2B96-3B9B34664099}"/>
              </a:ext>
            </a:extLst>
          </p:cNvPr>
          <p:cNvPicPr>
            <a:picLocks noChangeAspect="1"/>
          </p:cNvPicPr>
          <p:nvPr/>
        </p:nvPicPr>
        <p:blipFill>
          <a:blip r:embed="rId3"/>
          <a:stretch>
            <a:fillRect/>
          </a:stretch>
        </p:blipFill>
        <p:spPr>
          <a:xfrm>
            <a:off x="1125986" y="2365285"/>
            <a:ext cx="3938756" cy="3938756"/>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B2138CC2-6C70-F066-7AA9-BBC972FC0662}"/>
              </a:ext>
            </a:extLst>
          </p:cNvPr>
          <p:cNvPicPr>
            <a:picLocks noChangeAspect="1"/>
          </p:cNvPicPr>
          <p:nvPr/>
        </p:nvPicPr>
        <p:blipFill>
          <a:blip r:embed="rId4"/>
          <a:stretch>
            <a:fillRect/>
          </a:stretch>
        </p:blipFill>
        <p:spPr>
          <a:xfrm>
            <a:off x="6182505" y="3183581"/>
            <a:ext cx="5828261" cy="2302164"/>
          </a:xfrm>
          <a:prstGeom prst="rect">
            <a:avLst/>
          </a:prstGeom>
        </p:spPr>
      </p:pic>
      <p:sp>
        <p:nvSpPr>
          <p:cNvPr id="3" name="Title 1">
            <a:extLst>
              <a:ext uri="{FF2B5EF4-FFF2-40B4-BE49-F238E27FC236}">
                <a16:creationId xmlns:a16="http://schemas.microsoft.com/office/drawing/2014/main" id="{A052548B-92A6-5F74-4760-97B1D0EC25DB}"/>
              </a:ext>
            </a:extLst>
          </p:cNvPr>
          <p:cNvSpPr>
            <a:spLocks noGrp="1"/>
          </p:cNvSpPr>
          <p:nvPr>
            <p:ph type="ctrTitle"/>
          </p:nvPr>
        </p:nvSpPr>
        <p:spPr>
          <a:xfrm>
            <a:off x="4871042" y="1121786"/>
            <a:ext cx="3616913" cy="1634773"/>
          </a:xfrm>
        </p:spPr>
        <p:txBody>
          <a:bodyPr>
            <a:normAutofit/>
          </a:bodyPr>
          <a:lstStyle/>
          <a:p>
            <a:r>
              <a:rPr lang="en-GB" sz="5400" b="1" dirty="0">
                <a:solidFill>
                  <a:srgbClr val="0070C0"/>
                </a:solidFill>
              </a:rPr>
              <a:t>Situational Leadership</a:t>
            </a:r>
            <a:endParaRPr lang="en-US" sz="5400" b="1" dirty="0">
              <a:solidFill>
                <a:srgbClr val="0070C0"/>
              </a:solidFill>
            </a:endParaRPr>
          </a:p>
        </p:txBody>
      </p:sp>
    </p:spTree>
    <p:extLst>
      <p:ext uri="{BB962C8B-B14F-4D97-AF65-F5344CB8AC3E}">
        <p14:creationId xmlns:p14="http://schemas.microsoft.com/office/powerpoint/2010/main" val="848460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F1F775-9D89-2213-DE46-B26C42761322}"/>
              </a:ext>
            </a:extLst>
          </p:cNvPr>
          <p:cNvSpPr>
            <a:spLocks noGrp="1"/>
          </p:cNvSpPr>
          <p:nvPr>
            <p:ph type="ctrTitle"/>
          </p:nvPr>
        </p:nvSpPr>
        <p:spPr>
          <a:xfrm>
            <a:off x="160713" y="282664"/>
            <a:ext cx="11870574" cy="1102519"/>
          </a:xfrm>
        </p:spPr>
        <p:txBody>
          <a:bodyPr>
            <a:noAutofit/>
          </a:bodyPr>
          <a:lstStyle/>
          <a:p>
            <a:r>
              <a:rPr lang="en-US" sz="5867" dirty="0"/>
              <a:t>Situational Leadership – </a:t>
            </a:r>
            <a:r>
              <a:rPr lang="en-US" sz="5867" dirty="0">
                <a:solidFill>
                  <a:schemeClr val="bg1"/>
                </a:solidFill>
              </a:rPr>
              <a:t>Who and How</a:t>
            </a:r>
            <a:endParaRPr lang="en-US" sz="5867" b="1" dirty="0">
              <a:solidFill>
                <a:schemeClr val="bg1"/>
              </a:solidFill>
            </a:endParaRPr>
          </a:p>
        </p:txBody>
      </p:sp>
      <p:pic>
        <p:nvPicPr>
          <p:cNvPr id="7" name="Picture 6" descr="A compass with text on it&#10;&#10;AI-generated content may be incorrect.">
            <a:extLst>
              <a:ext uri="{FF2B5EF4-FFF2-40B4-BE49-F238E27FC236}">
                <a16:creationId xmlns:a16="http://schemas.microsoft.com/office/drawing/2014/main" id="{9B350F8C-1CE8-5713-513D-803A8B9F9382}"/>
              </a:ext>
            </a:extLst>
          </p:cNvPr>
          <p:cNvPicPr>
            <a:picLocks noChangeAspect="1"/>
          </p:cNvPicPr>
          <p:nvPr/>
        </p:nvPicPr>
        <p:blipFill>
          <a:blip r:embed="rId3"/>
          <a:stretch>
            <a:fillRect/>
          </a:stretch>
        </p:blipFill>
        <p:spPr>
          <a:xfrm>
            <a:off x="4113775" y="2835096"/>
            <a:ext cx="3964449" cy="3964449"/>
          </a:xfrm>
          <a:prstGeom prst="rect">
            <a:avLst/>
          </a:prstGeom>
        </p:spPr>
      </p:pic>
    </p:spTree>
    <p:extLst>
      <p:ext uri="{BB962C8B-B14F-4D97-AF65-F5344CB8AC3E}">
        <p14:creationId xmlns:p14="http://schemas.microsoft.com/office/powerpoint/2010/main" val="2352157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30246-222A-AB44-D23D-9F910EBF5D8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E547C0-37C8-B652-ACE8-44CB432EC2A3}"/>
              </a:ext>
            </a:extLst>
          </p:cNvPr>
          <p:cNvSpPr>
            <a:spLocks noGrp="1"/>
          </p:cNvSpPr>
          <p:nvPr>
            <p:ph type="subTitle" idx="1"/>
          </p:nvPr>
        </p:nvSpPr>
        <p:spPr>
          <a:xfrm>
            <a:off x="1020726" y="1539885"/>
            <a:ext cx="10282865" cy="1303303"/>
          </a:xfrm>
        </p:spPr>
        <p:txBody>
          <a:bodyPr vert="horz" lIns="91440" tIns="45720" rIns="91440" bIns="45720" rtlCol="0" anchor="t">
            <a:normAutofit fontScale="55000" lnSpcReduction="20000"/>
          </a:bodyPr>
          <a:lstStyle/>
          <a:p>
            <a:r>
              <a:rPr lang="en-US" sz="5050" dirty="0">
                <a:solidFill>
                  <a:schemeClr val="tx1">
                    <a:lumMod val="65000"/>
                    <a:lumOff val="35000"/>
                  </a:schemeClr>
                </a:solidFill>
              </a:rPr>
              <a:t>Considers different </a:t>
            </a:r>
            <a:r>
              <a:rPr lang="en-US" sz="6400" b="1" dirty="0">
                <a:solidFill>
                  <a:srgbClr val="0070C0"/>
                </a:solidFill>
              </a:rPr>
              <a:t>SKILLSETS</a:t>
            </a:r>
            <a:r>
              <a:rPr lang="en-US" sz="5050" dirty="0"/>
              <a:t> </a:t>
            </a:r>
            <a:r>
              <a:rPr lang="en-US" sz="5050" dirty="0">
                <a:solidFill>
                  <a:schemeClr val="tx1">
                    <a:lumMod val="65000"/>
                    <a:lumOff val="35000"/>
                  </a:schemeClr>
                </a:solidFill>
              </a:rPr>
              <a:t>and</a:t>
            </a:r>
            <a:r>
              <a:rPr lang="en-US" sz="5050" dirty="0"/>
              <a:t> </a:t>
            </a:r>
            <a:r>
              <a:rPr lang="en-US" sz="5050" b="1" dirty="0">
                <a:solidFill>
                  <a:srgbClr val="0070C0"/>
                </a:solidFill>
              </a:rPr>
              <a:t>MINDSETS</a:t>
            </a:r>
            <a:r>
              <a:rPr lang="en-US" sz="5050" dirty="0"/>
              <a:t> </a:t>
            </a:r>
            <a:r>
              <a:rPr lang="en-US" sz="5050" dirty="0">
                <a:solidFill>
                  <a:schemeClr val="tx1">
                    <a:lumMod val="65000"/>
                    <a:lumOff val="35000"/>
                  </a:schemeClr>
                </a:solidFill>
              </a:rPr>
              <a:t>when leading and empowering people effectively</a:t>
            </a:r>
          </a:p>
          <a:p>
            <a:r>
              <a:rPr lang="en-US" sz="5067" dirty="0">
                <a:solidFill>
                  <a:schemeClr val="tx1">
                    <a:lumMod val="65000"/>
                    <a:lumOff val="35000"/>
                  </a:schemeClr>
                </a:solidFill>
              </a:rPr>
              <a:t>Note -These </a:t>
            </a:r>
            <a:r>
              <a:rPr lang="en-US" sz="5067" b="1" dirty="0">
                <a:solidFill>
                  <a:srgbClr val="0070C0"/>
                </a:solidFill>
              </a:rPr>
              <a:t>VARY</a:t>
            </a:r>
            <a:r>
              <a:rPr lang="en-US" sz="5067" b="1" dirty="0"/>
              <a:t> </a:t>
            </a:r>
            <a:r>
              <a:rPr lang="en-US" sz="5067" dirty="0">
                <a:solidFill>
                  <a:schemeClr val="tx1">
                    <a:lumMod val="65000"/>
                    <a:lumOff val="35000"/>
                  </a:schemeClr>
                </a:solidFill>
              </a:rPr>
              <a:t>dependent on the </a:t>
            </a:r>
            <a:r>
              <a:rPr lang="en-US" sz="5067" b="1" dirty="0">
                <a:solidFill>
                  <a:srgbClr val="0070C0"/>
                </a:solidFill>
              </a:rPr>
              <a:t>TASK</a:t>
            </a:r>
            <a:r>
              <a:rPr lang="en-US" sz="5067" dirty="0"/>
              <a:t>.</a:t>
            </a:r>
          </a:p>
          <a:p>
            <a:endParaRPr lang="en-US" dirty="0"/>
          </a:p>
        </p:txBody>
      </p:sp>
      <p:sp>
        <p:nvSpPr>
          <p:cNvPr id="7" name="Title 1">
            <a:extLst>
              <a:ext uri="{FF2B5EF4-FFF2-40B4-BE49-F238E27FC236}">
                <a16:creationId xmlns:a16="http://schemas.microsoft.com/office/drawing/2014/main" id="{B8325F71-9B3A-1653-2F5E-4B07DF562B06}"/>
              </a:ext>
            </a:extLst>
          </p:cNvPr>
          <p:cNvSpPr>
            <a:spLocks noGrp="1"/>
          </p:cNvSpPr>
          <p:nvPr>
            <p:ph type="ctrTitle"/>
          </p:nvPr>
        </p:nvSpPr>
        <p:spPr>
          <a:xfrm>
            <a:off x="160713" y="282664"/>
            <a:ext cx="11870574" cy="1102519"/>
          </a:xfrm>
        </p:spPr>
        <p:txBody>
          <a:bodyPr>
            <a:noAutofit/>
          </a:bodyPr>
          <a:lstStyle/>
          <a:p>
            <a:r>
              <a:rPr lang="en-US" sz="5850" dirty="0"/>
              <a:t>Situational leadership – </a:t>
            </a:r>
            <a:r>
              <a:rPr lang="en-US" sz="5850" dirty="0">
                <a:solidFill>
                  <a:srgbClr val="0070C0"/>
                </a:solidFill>
              </a:rPr>
              <a:t>who</a:t>
            </a:r>
            <a:r>
              <a:rPr lang="en-US" sz="5850" dirty="0"/>
              <a:t> and </a:t>
            </a:r>
            <a:r>
              <a:rPr lang="en-US" sz="5850" dirty="0">
                <a:solidFill>
                  <a:srgbClr val="0070C0"/>
                </a:solidFill>
              </a:rPr>
              <a:t>how</a:t>
            </a:r>
            <a:endParaRPr lang="en-US" sz="5850" b="1" dirty="0">
              <a:solidFill>
                <a:srgbClr val="0070C0"/>
              </a:solidFill>
            </a:endParaRPr>
          </a:p>
        </p:txBody>
      </p:sp>
      <p:pic>
        <p:nvPicPr>
          <p:cNvPr id="6" name="Picture 5" descr="A compass with text on it&#10;&#10;AI-generated content may be incorrect.">
            <a:extLst>
              <a:ext uri="{FF2B5EF4-FFF2-40B4-BE49-F238E27FC236}">
                <a16:creationId xmlns:a16="http://schemas.microsoft.com/office/drawing/2014/main" id="{3375289D-9554-05FE-D212-88EC84FA7C44}"/>
              </a:ext>
            </a:extLst>
          </p:cNvPr>
          <p:cNvPicPr>
            <a:picLocks noChangeAspect="1"/>
          </p:cNvPicPr>
          <p:nvPr/>
        </p:nvPicPr>
        <p:blipFill>
          <a:blip r:embed="rId3"/>
          <a:stretch>
            <a:fillRect/>
          </a:stretch>
        </p:blipFill>
        <p:spPr>
          <a:xfrm>
            <a:off x="4113775" y="2835096"/>
            <a:ext cx="3964449" cy="3964449"/>
          </a:xfrm>
          <a:prstGeom prst="rect">
            <a:avLst/>
          </a:prstGeom>
        </p:spPr>
      </p:pic>
    </p:spTree>
    <p:extLst>
      <p:ext uri="{BB962C8B-B14F-4D97-AF65-F5344CB8AC3E}">
        <p14:creationId xmlns:p14="http://schemas.microsoft.com/office/powerpoint/2010/main" val="10140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90FB-EFB8-FCED-B682-6C09FBDA5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2746C-C408-CD15-C039-CBA72B98BCB3}"/>
              </a:ext>
            </a:extLst>
          </p:cNvPr>
          <p:cNvSpPr>
            <a:spLocks noGrp="1"/>
          </p:cNvSpPr>
          <p:nvPr>
            <p:ph type="ctrTitle"/>
          </p:nvPr>
        </p:nvSpPr>
        <p:spPr>
          <a:xfrm>
            <a:off x="2209800" y="202019"/>
            <a:ext cx="7772400" cy="809481"/>
          </a:xfrm>
          <a:ln>
            <a:solidFill>
              <a:srgbClr val="4472C4"/>
            </a:solidFill>
          </a:ln>
        </p:spPr>
        <p:txBody>
          <a:bodyPr>
            <a:noAutofit/>
          </a:bodyPr>
          <a:lstStyle/>
          <a:p>
            <a:r>
              <a:rPr lang="en-US" sz="5400" dirty="0"/>
              <a:t>Introduction to </a:t>
            </a:r>
            <a:r>
              <a:rPr lang="en-US" sz="5400" dirty="0">
                <a:solidFill>
                  <a:schemeClr val="tx2">
                    <a:lumMod val="76000"/>
                    <a:lumOff val="24000"/>
                  </a:schemeClr>
                </a:solidFill>
              </a:rPr>
              <a:t>me</a:t>
            </a:r>
            <a:endParaRPr lang="en-US" sz="5400">
              <a:solidFill>
                <a:schemeClr val="tx2">
                  <a:lumMod val="76000"/>
                  <a:lumOff val="24000"/>
                </a:schemeClr>
              </a:solidFill>
            </a:endParaRPr>
          </a:p>
        </p:txBody>
      </p:sp>
      <p:pic>
        <p:nvPicPr>
          <p:cNvPr id="7" name="Picture 6" descr="A child wearing a school uniform&#10;&#10;Description automatically generated">
            <a:extLst>
              <a:ext uri="{FF2B5EF4-FFF2-40B4-BE49-F238E27FC236}">
                <a16:creationId xmlns:a16="http://schemas.microsoft.com/office/drawing/2014/main" id="{FC3B1FF5-C014-B40D-7FA0-4444A81211A4}"/>
              </a:ext>
            </a:extLst>
          </p:cNvPr>
          <p:cNvPicPr>
            <a:picLocks noChangeAspect="1"/>
          </p:cNvPicPr>
          <p:nvPr/>
        </p:nvPicPr>
        <p:blipFill>
          <a:blip r:embed="rId3"/>
          <a:stretch>
            <a:fillRect/>
          </a:stretch>
        </p:blipFill>
        <p:spPr>
          <a:xfrm>
            <a:off x="1658651" y="1127265"/>
            <a:ext cx="2297199" cy="5619897"/>
          </a:xfrm>
          <a:prstGeom prst="rect">
            <a:avLst/>
          </a:prstGeom>
        </p:spPr>
      </p:pic>
      <p:pic>
        <p:nvPicPr>
          <p:cNvPr id="5" name="Picture 4" descr="A large white building with columns and a road leading to it&#10;&#10;Description automatically generated">
            <a:extLst>
              <a:ext uri="{FF2B5EF4-FFF2-40B4-BE49-F238E27FC236}">
                <a16:creationId xmlns:a16="http://schemas.microsoft.com/office/drawing/2014/main" id="{D8055ADE-5216-5057-FA45-F9A2876A9D01}"/>
              </a:ext>
            </a:extLst>
          </p:cNvPr>
          <p:cNvPicPr>
            <a:picLocks noChangeAspect="1"/>
          </p:cNvPicPr>
          <p:nvPr/>
        </p:nvPicPr>
        <p:blipFill>
          <a:blip r:embed="rId4"/>
          <a:stretch>
            <a:fillRect/>
          </a:stretch>
        </p:blipFill>
        <p:spPr>
          <a:xfrm>
            <a:off x="3955850" y="1127264"/>
            <a:ext cx="4379773" cy="2809945"/>
          </a:xfrm>
          <a:prstGeom prst="rect">
            <a:avLst/>
          </a:prstGeom>
        </p:spPr>
      </p:pic>
    </p:spTree>
    <p:extLst>
      <p:ext uri="{BB962C8B-B14F-4D97-AF65-F5344CB8AC3E}">
        <p14:creationId xmlns:p14="http://schemas.microsoft.com/office/powerpoint/2010/main" val="36314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C563-A30B-8276-4052-A2FB2EA7C9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59799C9-14B9-46CB-12A1-D44812BB2BEC}"/>
              </a:ext>
            </a:extLst>
          </p:cNvPr>
          <p:cNvSpPr>
            <a:spLocks noGrp="1"/>
          </p:cNvSpPr>
          <p:nvPr>
            <p:ph type="ctrTitle"/>
          </p:nvPr>
        </p:nvSpPr>
        <p:spPr>
          <a:xfrm>
            <a:off x="160713" y="282664"/>
            <a:ext cx="11870574" cy="1102519"/>
          </a:xfrm>
        </p:spPr>
        <p:txBody>
          <a:bodyPr>
            <a:noAutofit/>
          </a:bodyPr>
          <a:lstStyle/>
          <a:p>
            <a:r>
              <a:rPr lang="en-US" sz="5850" dirty="0"/>
              <a:t>Situational leadership – </a:t>
            </a:r>
            <a:r>
              <a:rPr lang="en-US" sz="5850" dirty="0">
                <a:solidFill>
                  <a:schemeClr val="tx2">
                    <a:lumMod val="49000"/>
                    <a:lumOff val="51000"/>
                  </a:schemeClr>
                </a:solidFill>
              </a:rPr>
              <a:t>who </a:t>
            </a:r>
            <a:r>
              <a:rPr lang="en-US" sz="5850" dirty="0"/>
              <a:t>and</a:t>
            </a:r>
            <a:r>
              <a:rPr lang="en-US" sz="5850" dirty="0">
                <a:solidFill>
                  <a:schemeClr val="tx2">
                    <a:lumMod val="49000"/>
                    <a:lumOff val="51000"/>
                  </a:schemeClr>
                </a:solidFill>
              </a:rPr>
              <a:t> how</a:t>
            </a:r>
            <a:endParaRPr lang="en-US" sz="5850" b="1" dirty="0">
              <a:solidFill>
                <a:schemeClr val="tx2">
                  <a:lumMod val="49000"/>
                  <a:lumOff val="51000"/>
                </a:schemeClr>
              </a:solidFill>
            </a:endParaRPr>
          </a:p>
        </p:txBody>
      </p:sp>
      <p:pic>
        <p:nvPicPr>
          <p:cNvPr id="2" name="Picture 1">
            <a:extLst>
              <a:ext uri="{FF2B5EF4-FFF2-40B4-BE49-F238E27FC236}">
                <a16:creationId xmlns:a16="http://schemas.microsoft.com/office/drawing/2014/main" id="{B994F88D-B960-7E5E-09A6-F5878E6050B7}"/>
              </a:ext>
            </a:extLst>
          </p:cNvPr>
          <p:cNvPicPr>
            <a:picLocks noChangeAspect="1"/>
          </p:cNvPicPr>
          <p:nvPr/>
        </p:nvPicPr>
        <p:blipFill>
          <a:blip r:embed="rId3"/>
          <a:stretch>
            <a:fillRect/>
          </a:stretch>
        </p:blipFill>
        <p:spPr>
          <a:xfrm>
            <a:off x="3079627" y="2843188"/>
            <a:ext cx="6032744" cy="3619647"/>
          </a:xfrm>
          <a:prstGeom prst="rect">
            <a:avLst/>
          </a:prstGeom>
        </p:spPr>
      </p:pic>
      <p:sp>
        <p:nvSpPr>
          <p:cNvPr id="7" name="Subtitle 2">
            <a:extLst>
              <a:ext uri="{FF2B5EF4-FFF2-40B4-BE49-F238E27FC236}">
                <a16:creationId xmlns:a16="http://schemas.microsoft.com/office/drawing/2014/main" id="{274A85E3-42A8-67EA-DEA3-FEECC9944957}"/>
              </a:ext>
            </a:extLst>
          </p:cNvPr>
          <p:cNvSpPr>
            <a:spLocks noGrp="1"/>
          </p:cNvSpPr>
          <p:nvPr>
            <p:ph type="subTitle" idx="1"/>
          </p:nvPr>
        </p:nvSpPr>
        <p:spPr>
          <a:xfrm>
            <a:off x="954567" y="1539885"/>
            <a:ext cx="10282865" cy="1303303"/>
          </a:xfrm>
        </p:spPr>
        <p:txBody>
          <a:bodyPr vert="horz" lIns="91440" tIns="45720" rIns="91440" bIns="45720" rtlCol="0" anchor="t">
            <a:normAutofit fontScale="62500" lnSpcReduction="20000"/>
          </a:bodyPr>
          <a:lstStyle/>
          <a:p>
            <a:r>
              <a:rPr lang="en-US" sz="5050" dirty="0"/>
              <a:t>Consider different </a:t>
            </a:r>
            <a:r>
              <a:rPr lang="en-US" sz="5100" b="1" dirty="0">
                <a:solidFill>
                  <a:schemeClr val="tx2">
                    <a:lumMod val="49000"/>
                    <a:lumOff val="51000"/>
                  </a:schemeClr>
                </a:solidFill>
              </a:rPr>
              <a:t>SKILLSETS</a:t>
            </a:r>
            <a:r>
              <a:rPr lang="en-US" sz="5050" dirty="0"/>
              <a:t> and </a:t>
            </a:r>
            <a:r>
              <a:rPr lang="en-US" sz="2800" b="1" dirty="0">
                <a:solidFill>
                  <a:schemeClr val="tx2">
                    <a:lumMod val="49000"/>
                    <a:lumOff val="51000"/>
                  </a:schemeClr>
                </a:solidFill>
              </a:rPr>
              <a:t>MINDSETS</a:t>
            </a:r>
            <a:r>
              <a:rPr lang="en-US" sz="5050" dirty="0"/>
              <a:t> when leading and empowering people effectively</a:t>
            </a:r>
            <a:endParaRPr lang="en-US"/>
          </a:p>
          <a:p>
            <a:r>
              <a:rPr lang="en-US" sz="5050" dirty="0"/>
              <a:t>Note -these will </a:t>
            </a:r>
            <a:r>
              <a:rPr lang="en-US" sz="5050" b="1" dirty="0">
                <a:solidFill>
                  <a:srgbClr val="0070C0"/>
                </a:solidFill>
              </a:rPr>
              <a:t>VARY</a:t>
            </a:r>
            <a:r>
              <a:rPr lang="en-US" sz="5050" b="1" dirty="0"/>
              <a:t> </a:t>
            </a:r>
            <a:r>
              <a:rPr lang="en-US" sz="5050" dirty="0"/>
              <a:t>depending on the </a:t>
            </a:r>
            <a:r>
              <a:rPr lang="en-US" sz="5050" b="1" dirty="0">
                <a:solidFill>
                  <a:srgbClr val="0070C0"/>
                </a:solidFill>
              </a:rPr>
              <a:t>TASK</a:t>
            </a:r>
            <a:r>
              <a:rPr lang="en-US" sz="5050" dirty="0"/>
              <a:t>.</a:t>
            </a:r>
          </a:p>
          <a:p>
            <a:endParaRPr lang="en-US" dirty="0"/>
          </a:p>
        </p:txBody>
      </p:sp>
    </p:spTree>
    <p:extLst>
      <p:ext uri="{BB962C8B-B14F-4D97-AF65-F5344CB8AC3E}">
        <p14:creationId xmlns:p14="http://schemas.microsoft.com/office/powerpoint/2010/main" val="36234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159C-81C5-3A19-BC9B-A3F615139708}"/>
            </a:ext>
          </a:extLst>
        </p:cNvPr>
        <p:cNvGrpSpPr/>
        <p:nvPr/>
      </p:nvGrpSpPr>
      <p:grpSpPr>
        <a:xfrm>
          <a:off x="0" y="0"/>
          <a:ext cx="0" cy="0"/>
          <a:chOff x="0" y="0"/>
          <a:chExt cx="0" cy="0"/>
        </a:xfrm>
      </p:grpSpPr>
      <p:pic>
        <p:nvPicPr>
          <p:cNvPr id="5" name="Picture 4" descr="A roller coaster in a park&#10;&#10;AI-generated content may be incorrect.">
            <a:extLst>
              <a:ext uri="{FF2B5EF4-FFF2-40B4-BE49-F238E27FC236}">
                <a16:creationId xmlns:a16="http://schemas.microsoft.com/office/drawing/2014/main" id="{60DC5C49-68BC-6911-55BC-F383AE4F2BD4}"/>
              </a:ext>
            </a:extLst>
          </p:cNvPr>
          <p:cNvPicPr>
            <a:picLocks noChangeAspect="1"/>
          </p:cNvPicPr>
          <p:nvPr/>
        </p:nvPicPr>
        <p:blipFill>
          <a:blip r:embed="rId3"/>
          <a:stretch>
            <a:fillRect/>
          </a:stretch>
        </p:blipFill>
        <p:spPr>
          <a:xfrm>
            <a:off x="6162602" y="2939200"/>
            <a:ext cx="5140989" cy="3429000"/>
          </a:xfrm>
          <a:prstGeom prst="rect">
            <a:avLst/>
          </a:prstGeom>
        </p:spPr>
      </p:pic>
      <p:pic>
        <p:nvPicPr>
          <p:cNvPr id="6" name="Picture 5" descr="A person falling off a rope&#10;&#10;AI-generated content may be incorrect.">
            <a:extLst>
              <a:ext uri="{FF2B5EF4-FFF2-40B4-BE49-F238E27FC236}">
                <a16:creationId xmlns:a16="http://schemas.microsoft.com/office/drawing/2014/main" id="{5EF45704-A1FB-94EF-65A5-2FC39AF7DBC6}"/>
              </a:ext>
            </a:extLst>
          </p:cNvPr>
          <p:cNvPicPr>
            <a:picLocks noChangeAspect="1"/>
          </p:cNvPicPr>
          <p:nvPr/>
        </p:nvPicPr>
        <p:blipFill>
          <a:blip r:embed="rId4"/>
          <a:stretch>
            <a:fillRect/>
          </a:stretch>
        </p:blipFill>
        <p:spPr>
          <a:xfrm>
            <a:off x="888410" y="2939200"/>
            <a:ext cx="5140991" cy="3429000"/>
          </a:xfrm>
          <a:prstGeom prst="rect">
            <a:avLst/>
          </a:prstGeom>
        </p:spPr>
      </p:pic>
      <p:sp>
        <p:nvSpPr>
          <p:cNvPr id="8" name="Title 1">
            <a:extLst>
              <a:ext uri="{FF2B5EF4-FFF2-40B4-BE49-F238E27FC236}">
                <a16:creationId xmlns:a16="http://schemas.microsoft.com/office/drawing/2014/main" id="{91C35F7B-AECC-EB7D-231A-A6CC6995CB16}"/>
              </a:ext>
            </a:extLst>
          </p:cNvPr>
          <p:cNvSpPr>
            <a:spLocks noGrp="1"/>
          </p:cNvSpPr>
          <p:nvPr>
            <p:ph type="ctrTitle"/>
          </p:nvPr>
        </p:nvSpPr>
        <p:spPr>
          <a:xfrm>
            <a:off x="160713" y="282664"/>
            <a:ext cx="11870574" cy="1102519"/>
          </a:xfrm>
        </p:spPr>
        <p:txBody>
          <a:bodyPr>
            <a:noAutofit/>
          </a:bodyPr>
          <a:lstStyle/>
          <a:p>
            <a:r>
              <a:rPr lang="en-US" sz="5850" dirty="0"/>
              <a:t>Situational leadership – </a:t>
            </a:r>
            <a:r>
              <a:rPr lang="en-US" sz="5850" dirty="0">
                <a:solidFill>
                  <a:schemeClr val="tx2">
                    <a:lumMod val="49000"/>
                    <a:lumOff val="51000"/>
                  </a:schemeClr>
                </a:solidFill>
              </a:rPr>
              <a:t>who </a:t>
            </a:r>
            <a:r>
              <a:rPr lang="en-US" sz="5850" dirty="0"/>
              <a:t>and</a:t>
            </a:r>
            <a:r>
              <a:rPr lang="en-US" sz="5850" dirty="0">
                <a:solidFill>
                  <a:schemeClr val="tx2">
                    <a:lumMod val="49000"/>
                    <a:lumOff val="51000"/>
                  </a:schemeClr>
                </a:solidFill>
              </a:rPr>
              <a:t> how</a:t>
            </a:r>
            <a:endParaRPr lang="en-US" sz="5850" b="1" dirty="0">
              <a:solidFill>
                <a:schemeClr val="tx2">
                  <a:lumMod val="49000"/>
                  <a:lumOff val="51000"/>
                </a:schemeClr>
              </a:solidFill>
            </a:endParaRPr>
          </a:p>
        </p:txBody>
      </p:sp>
      <p:sp>
        <p:nvSpPr>
          <p:cNvPr id="7" name="Subtitle 2">
            <a:extLst>
              <a:ext uri="{FF2B5EF4-FFF2-40B4-BE49-F238E27FC236}">
                <a16:creationId xmlns:a16="http://schemas.microsoft.com/office/drawing/2014/main" id="{0B7DA741-567C-69D2-A02E-0C1D21E93E46}"/>
              </a:ext>
            </a:extLst>
          </p:cNvPr>
          <p:cNvSpPr txBox="1">
            <a:spLocks/>
          </p:cNvSpPr>
          <p:nvPr/>
        </p:nvSpPr>
        <p:spPr>
          <a:xfrm>
            <a:off x="1020726" y="1531793"/>
            <a:ext cx="10282865" cy="1303303"/>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50" dirty="0">
                <a:solidFill>
                  <a:schemeClr val="tx1">
                    <a:lumMod val="65000"/>
                    <a:lumOff val="35000"/>
                  </a:schemeClr>
                </a:solidFill>
              </a:rPr>
              <a:t>Considers different </a:t>
            </a:r>
            <a:r>
              <a:rPr lang="en-US" sz="3800" b="1" dirty="0">
                <a:solidFill>
                  <a:schemeClr val="tx2">
                    <a:lumMod val="49000"/>
                    <a:lumOff val="51000"/>
                  </a:schemeClr>
                </a:solidFill>
              </a:rPr>
              <a:t>SKILLSETS</a:t>
            </a:r>
            <a:r>
              <a:rPr lang="en-US" sz="5050" dirty="0"/>
              <a:t> </a:t>
            </a:r>
            <a:r>
              <a:rPr lang="en-US" sz="5050" dirty="0">
                <a:solidFill>
                  <a:schemeClr val="tx1">
                    <a:lumMod val="65000"/>
                    <a:lumOff val="35000"/>
                  </a:schemeClr>
                </a:solidFill>
              </a:rPr>
              <a:t>and</a:t>
            </a:r>
            <a:r>
              <a:rPr lang="en-US" sz="5050" dirty="0"/>
              <a:t> </a:t>
            </a:r>
            <a:r>
              <a:rPr lang="en-US" sz="6700" b="1" dirty="0">
                <a:solidFill>
                  <a:srgbClr val="0070C0"/>
                </a:solidFill>
              </a:rPr>
              <a:t>MINDSETS</a:t>
            </a:r>
            <a:r>
              <a:rPr lang="en-US" sz="5050" dirty="0"/>
              <a:t> </a:t>
            </a:r>
            <a:r>
              <a:rPr lang="en-US" sz="5050" dirty="0">
                <a:solidFill>
                  <a:schemeClr val="tx1">
                    <a:lumMod val="65000"/>
                    <a:lumOff val="35000"/>
                  </a:schemeClr>
                </a:solidFill>
              </a:rPr>
              <a:t>when leading and empowering people effectively</a:t>
            </a:r>
          </a:p>
          <a:p>
            <a:r>
              <a:rPr lang="en-US" sz="5067" dirty="0">
                <a:solidFill>
                  <a:schemeClr val="tx1">
                    <a:lumMod val="65000"/>
                    <a:lumOff val="35000"/>
                  </a:schemeClr>
                </a:solidFill>
              </a:rPr>
              <a:t>Note -These </a:t>
            </a:r>
            <a:r>
              <a:rPr lang="en-US" sz="5067" b="1" dirty="0">
                <a:solidFill>
                  <a:srgbClr val="0070C0"/>
                </a:solidFill>
              </a:rPr>
              <a:t>VARY</a:t>
            </a:r>
            <a:r>
              <a:rPr lang="en-US" sz="5067" b="1" dirty="0"/>
              <a:t> </a:t>
            </a:r>
            <a:r>
              <a:rPr lang="en-US" sz="5067" dirty="0">
                <a:solidFill>
                  <a:schemeClr val="tx1">
                    <a:lumMod val="65000"/>
                    <a:lumOff val="35000"/>
                  </a:schemeClr>
                </a:solidFill>
              </a:rPr>
              <a:t>dependent on the </a:t>
            </a:r>
            <a:r>
              <a:rPr lang="en-US" sz="5067" b="1" dirty="0">
                <a:solidFill>
                  <a:srgbClr val="0070C0"/>
                </a:solidFill>
              </a:rPr>
              <a:t>TASK</a:t>
            </a:r>
            <a:r>
              <a:rPr lang="en-US" sz="5067" dirty="0"/>
              <a:t>.</a:t>
            </a:r>
          </a:p>
          <a:p>
            <a:endParaRPr lang="en-US" dirty="0"/>
          </a:p>
        </p:txBody>
      </p:sp>
    </p:spTree>
    <p:extLst>
      <p:ext uri="{BB962C8B-B14F-4D97-AF65-F5344CB8AC3E}">
        <p14:creationId xmlns:p14="http://schemas.microsoft.com/office/powerpoint/2010/main" val="269529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F1AA-7810-712C-EA5C-8863A72DE5E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2E1AB0-FAEA-84B0-DC3D-A04F3509D5DA}"/>
              </a:ext>
            </a:extLst>
          </p:cNvPr>
          <p:cNvSpPr>
            <a:spLocks noGrp="1"/>
          </p:cNvSpPr>
          <p:nvPr>
            <p:ph type="subTitle" idx="1"/>
          </p:nvPr>
        </p:nvSpPr>
        <p:spPr>
          <a:xfrm>
            <a:off x="1020726" y="1531793"/>
            <a:ext cx="10282865" cy="1303303"/>
          </a:xfrm>
        </p:spPr>
        <p:txBody>
          <a:bodyPr>
            <a:normAutofit/>
          </a:bodyPr>
          <a:lstStyle/>
          <a:p>
            <a:r>
              <a:rPr lang="en-US" sz="3000" dirty="0"/>
              <a:t>Some </a:t>
            </a:r>
            <a:r>
              <a:rPr lang="en-US" sz="3000" b="1" dirty="0">
                <a:solidFill>
                  <a:srgbClr val="0070C0"/>
                </a:solidFill>
              </a:rPr>
              <a:t>Character Types </a:t>
            </a:r>
            <a:r>
              <a:rPr lang="en-US" sz="3000" dirty="0"/>
              <a:t>to help you decide - all who have different </a:t>
            </a:r>
            <a:r>
              <a:rPr lang="en-US" sz="4000" b="1" dirty="0">
                <a:solidFill>
                  <a:srgbClr val="0070C0"/>
                </a:solidFill>
              </a:rPr>
              <a:t>SKILLSETS</a:t>
            </a:r>
            <a:r>
              <a:rPr lang="en-US" sz="3000" dirty="0"/>
              <a:t> and </a:t>
            </a:r>
            <a:r>
              <a:rPr lang="en-US" sz="4000" b="1" dirty="0">
                <a:solidFill>
                  <a:srgbClr val="0070C0"/>
                </a:solidFill>
              </a:rPr>
              <a:t>MINDSETS</a:t>
            </a:r>
            <a:endParaRPr lang="en-US" sz="4000" dirty="0"/>
          </a:p>
          <a:p>
            <a:endParaRPr lang="en-US" dirty="0"/>
          </a:p>
        </p:txBody>
      </p:sp>
      <p:grpSp>
        <p:nvGrpSpPr>
          <p:cNvPr id="11" name="Group 10">
            <a:extLst>
              <a:ext uri="{FF2B5EF4-FFF2-40B4-BE49-F238E27FC236}">
                <a16:creationId xmlns:a16="http://schemas.microsoft.com/office/drawing/2014/main" id="{AA2F2F0A-C70E-70B6-9C00-28CA4D19C32D}"/>
              </a:ext>
            </a:extLst>
          </p:cNvPr>
          <p:cNvGrpSpPr/>
          <p:nvPr/>
        </p:nvGrpSpPr>
        <p:grpSpPr>
          <a:xfrm>
            <a:off x="6180322" y="2940142"/>
            <a:ext cx="2048332" cy="3030815"/>
            <a:chOff x="4635241" y="2205106"/>
            <a:chExt cx="1536249" cy="2273111"/>
          </a:xfrm>
        </p:grpSpPr>
        <p:sp>
          <p:nvSpPr>
            <p:cNvPr id="8" name="TextBox 7">
              <a:extLst>
                <a:ext uri="{FF2B5EF4-FFF2-40B4-BE49-F238E27FC236}">
                  <a16:creationId xmlns:a16="http://schemas.microsoft.com/office/drawing/2014/main" id="{CD600C65-D83B-38C9-6AE8-83724F1B9C0D}"/>
                </a:ext>
              </a:extLst>
            </p:cNvPr>
            <p:cNvSpPr txBox="1"/>
            <p:nvPr/>
          </p:nvSpPr>
          <p:spPr>
            <a:xfrm>
              <a:off x="4664676" y="3993469"/>
              <a:ext cx="1477380" cy="484748"/>
            </a:xfrm>
            <a:prstGeom prst="rect">
              <a:avLst/>
            </a:prstGeom>
            <a:noFill/>
          </p:spPr>
          <p:txBody>
            <a:bodyPr wrap="square" rtlCol="0">
              <a:spAutoFit/>
            </a:bodyPr>
            <a:lstStyle/>
            <a:p>
              <a:pPr algn="ctr"/>
              <a:r>
                <a:rPr lang="en-US" b="1" dirty="0"/>
                <a:t>Grumpy &amp; Uncommitted</a:t>
              </a:r>
            </a:p>
          </p:txBody>
        </p:sp>
        <p:pic>
          <p:nvPicPr>
            <p:cNvPr id="13" name="Picture 12" descr="A person with a beard&#10;&#10;Description automatically generated with medium confidence">
              <a:extLst>
                <a:ext uri="{FF2B5EF4-FFF2-40B4-BE49-F238E27FC236}">
                  <a16:creationId xmlns:a16="http://schemas.microsoft.com/office/drawing/2014/main" id="{74FB641D-0A6E-2B25-20C7-D800C0F7F13E}"/>
                </a:ext>
              </a:extLst>
            </p:cNvPr>
            <p:cNvPicPr>
              <a:picLocks noChangeAspect="1"/>
            </p:cNvPicPr>
            <p:nvPr/>
          </p:nvPicPr>
          <p:blipFill>
            <a:blip r:embed="rId3"/>
            <a:stretch>
              <a:fillRect/>
            </a:stretch>
          </p:blipFill>
          <p:spPr>
            <a:xfrm>
              <a:off x="4635241" y="2205106"/>
              <a:ext cx="1536249" cy="1803129"/>
            </a:xfrm>
            <a:prstGeom prst="rect">
              <a:avLst/>
            </a:prstGeom>
          </p:spPr>
        </p:pic>
      </p:grpSp>
      <p:grpSp>
        <p:nvGrpSpPr>
          <p:cNvPr id="6" name="Group 5">
            <a:extLst>
              <a:ext uri="{FF2B5EF4-FFF2-40B4-BE49-F238E27FC236}">
                <a16:creationId xmlns:a16="http://schemas.microsoft.com/office/drawing/2014/main" id="{BE6C6478-061F-8A5C-ADA3-7918941B9262}"/>
              </a:ext>
            </a:extLst>
          </p:cNvPr>
          <p:cNvGrpSpPr/>
          <p:nvPr/>
        </p:nvGrpSpPr>
        <p:grpSpPr>
          <a:xfrm>
            <a:off x="1979892" y="2955437"/>
            <a:ext cx="2215793" cy="2881832"/>
            <a:chOff x="1484918" y="2216577"/>
            <a:chExt cx="1661845" cy="2161374"/>
          </a:xfrm>
        </p:grpSpPr>
        <p:pic>
          <p:nvPicPr>
            <p:cNvPr id="5" name="Picture 4" descr="A dog holding a stick in its mouth&#10;&#10;Description automatically generated">
              <a:extLst>
                <a:ext uri="{FF2B5EF4-FFF2-40B4-BE49-F238E27FC236}">
                  <a16:creationId xmlns:a16="http://schemas.microsoft.com/office/drawing/2014/main" id="{9ACE9425-F305-7AA5-D417-E81443075A12}"/>
                </a:ext>
              </a:extLst>
            </p:cNvPr>
            <p:cNvPicPr>
              <a:picLocks noChangeAspect="1"/>
            </p:cNvPicPr>
            <p:nvPr/>
          </p:nvPicPr>
          <p:blipFill>
            <a:blip r:embed="rId4"/>
            <a:stretch>
              <a:fillRect/>
            </a:stretch>
          </p:blipFill>
          <p:spPr>
            <a:xfrm>
              <a:off x="1656501" y="2216577"/>
              <a:ext cx="1318680" cy="1798940"/>
            </a:xfrm>
            <a:prstGeom prst="rect">
              <a:avLst/>
            </a:prstGeom>
          </p:spPr>
        </p:pic>
        <p:sp>
          <p:nvSpPr>
            <p:cNvPr id="4" name="TextBox 3">
              <a:extLst>
                <a:ext uri="{FF2B5EF4-FFF2-40B4-BE49-F238E27FC236}">
                  <a16:creationId xmlns:a16="http://schemas.microsoft.com/office/drawing/2014/main" id="{BE3C437E-52A8-0E66-07A3-C0FADE1A45A8}"/>
                </a:ext>
              </a:extLst>
            </p:cNvPr>
            <p:cNvSpPr txBox="1"/>
            <p:nvPr/>
          </p:nvSpPr>
          <p:spPr>
            <a:xfrm>
              <a:off x="1484918" y="4100952"/>
              <a:ext cx="1661845" cy="276999"/>
            </a:xfrm>
            <a:prstGeom prst="rect">
              <a:avLst/>
            </a:prstGeom>
            <a:noFill/>
          </p:spPr>
          <p:txBody>
            <a:bodyPr wrap="square" rtlCol="0">
              <a:spAutoFit/>
            </a:bodyPr>
            <a:lstStyle/>
            <a:p>
              <a:pPr algn="ctr"/>
              <a:r>
                <a:rPr lang="en-US" b="1" dirty="0"/>
                <a:t>Eager Puppy</a:t>
              </a:r>
            </a:p>
          </p:txBody>
        </p:sp>
      </p:grpSp>
      <p:grpSp>
        <p:nvGrpSpPr>
          <p:cNvPr id="10" name="Group 9">
            <a:extLst>
              <a:ext uri="{FF2B5EF4-FFF2-40B4-BE49-F238E27FC236}">
                <a16:creationId xmlns:a16="http://schemas.microsoft.com/office/drawing/2014/main" id="{8EB8B3DA-375A-72CD-9971-1CC88E7AFC08}"/>
              </a:ext>
            </a:extLst>
          </p:cNvPr>
          <p:cNvGrpSpPr/>
          <p:nvPr/>
        </p:nvGrpSpPr>
        <p:grpSpPr>
          <a:xfrm>
            <a:off x="4117772" y="2954519"/>
            <a:ext cx="1924128" cy="2894290"/>
            <a:chOff x="3088329" y="2215889"/>
            <a:chExt cx="1443096" cy="2170718"/>
          </a:xfrm>
        </p:grpSpPr>
        <p:sp>
          <p:nvSpPr>
            <p:cNvPr id="7" name="TextBox 6">
              <a:extLst>
                <a:ext uri="{FF2B5EF4-FFF2-40B4-BE49-F238E27FC236}">
                  <a16:creationId xmlns:a16="http://schemas.microsoft.com/office/drawing/2014/main" id="{BAA8FEB7-8220-7DF1-697D-EA2CC8E31F62}"/>
                </a:ext>
              </a:extLst>
            </p:cNvPr>
            <p:cNvSpPr txBox="1"/>
            <p:nvPr/>
          </p:nvSpPr>
          <p:spPr>
            <a:xfrm>
              <a:off x="3088329" y="4109608"/>
              <a:ext cx="1419987" cy="276999"/>
            </a:xfrm>
            <a:prstGeom prst="rect">
              <a:avLst/>
            </a:prstGeom>
            <a:noFill/>
          </p:spPr>
          <p:txBody>
            <a:bodyPr wrap="square" rtlCol="0">
              <a:spAutoFit/>
            </a:bodyPr>
            <a:lstStyle/>
            <a:p>
              <a:pPr algn="ctr"/>
              <a:r>
                <a:rPr lang="en-US" b="1" dirty="0"/>
                <a:t>Cowardly Lion</a:t>
              </a:r>
            </a:p>
          </p:txBody>
        </p:sp>
        <p:pic>
          <p:nvPicPr>
            <p:cNvPr id="15" name="Picture 14" descr="A cartoon of a lion&#10;&#10;AI-generated content may be incorrect.">
              <a:extLst>
                <a:ext uri="{FF2B5EF4-FFF2-40B4-BE49-F238E27FC236}">
                  <a16:creationId xmlns:a16="http://schemas.microsoft.com/office/drawing/2014/main" id="{6846B3BB-68AA-A5D1-C3ED-120001DE94C5}"/>
                </a:ext>
              </a:extLst>
            </p:cNvPr>
            <p:cNvPicPr>
              <a:picLocks noChangeAspect="1"/>
            </p:cNvPicPr>
            <p:nvPr/>
          </p:nvPicPr>
          <p:blipFill>
            <a:blip r:embed="rId5"/>
            <a:stretch>
              <a:fillRect/>
            </a:stretch>
          </p:blipFill>
          <p:spPr>
            <a:xfrm>
              <a:off x="3108928" y="2215889"/>
              <a:ext cx="1422497" cy="1790971"/>
            </a:xfrm>
            <a:prstGeom prst="rect">
              <a:avLst/>
            </a:prstGeom>
          </p:spPr>
        </p:pic>
      </p:grpSp>
      <p:grpSp>
        <p:nvGrpSpPr>
          <p:cNvPr id="12" name="Group 11">
            <a:extLst>
              <a:ext uri="{FF2B5EF4-FFF2-40B4-BE49-F238E27FC236}">
                <a16:creationId xmlns:a16="http://schemas.microsoft.com/office/drawing/2014/main" id="{07ABF411-A5B4-EEB3-2AE7-8D2C3ADE9C92}"/>
              </a:ext>
            </a:extLst>
          </p:cNvPr>
          <p:cNvGrpSpPr/>
          <p:nvPr/>
        </p:nvGrpSpPr>
        <p:grpSpPr>
          <a:xfrm>
            <a:off x="7866300" y="2986984"/>
            <a:ext cx="3120800" cy="2861825"/>
            <a:chOff x="5899725" y="2240238"/>
            <a:chExt cx="2340600" cy="2146369"/>
          </a:xfrm>
        </p:grpSpPr>
        <p:sp>
          <p:nvSpPr>
            <p:cNvPr id="9" name="TextBox 8">
              <a:extLst>
                <a:ext uri="{FF2B5EF4-FFF2-40B4-BE49-F238E27FC236}">
                  <a16:creationId xmlns:a16="http://schemas.microsoft.com/office/drawing/2014/main" id="{66C310EC-0B3F-F9BA-CD10-64F2CA430576}"/>
                </a:ext>
              </a:extLst>
            </p:cNvPr>
            <p:cNvSpPr txBox="1"/>
            <p:nvPr/>
          </p:nvSpPr>
          <p:spPr>
            <a:xfrm>
              <a:off x="5899725" y="4109608"/>
              <a:ext cx="2340600" cy="276999"/>
            </a:xfrm>
            <a:prstGeom prst="rect">
              <a:avLst/>
            </a:prstGeom>
            <a:noFill/>
          </p:spPr>
          <p:txBody>
            <a:bodyPr wrap="square" rtlCol="0">
              <a:spAutoFit/>
            </a:bodyPr>
            <a:lstStyle/>
            <a:p>
              <a:pPr algn="ctr"/>
              <a:r>
                <a:rPr lang="en-US" b="1" dirty="0"/>
                <a:t>World Champion</a:t>
              </a:r>
            </a:p>
          </p:txBody>
        </p:sp>
        <p:pic>
          <p:nvPicPr>
            <p:cNvPr id="20" name="Picture 19" descr="A cartoon of a child holding a medal&#10;&#10;AI-generated content may be incorrect.">
              <a:extLst>
                <a:ext uri="{FF2B5EF4-FFF2-40B4-BE49-F238E27FC236}">
                  <a16:creationId xmlns:a16="http://schemas.microsoft.com/office/drawing/2014/main" id="{42497B57-3186-9EED-3CA5-97E529571626}"/>
                </a:ext>
              </a:extLst>
            </p:cNvPr>
            <p:cNvPicPr>
              <a:picLocks noChangeAspect="1"/>
            </p:cNvPicPr>
            <p:nvPr/>
          </p:nvPicPr>
          <p:blipFill>
            <a:blip r:embed="rId6"/>
            <a:stretch>
              <a:fillRect/>
            </a:stretch>
          </p:blipFill>
          <p:spPr>
            <a:xfrm>
              <a:off x="6383670" y="2240238"/>
              <a:ext cx="1372712" cy="1766623"/>
            </a:xfrm>
            <a:prstGeom prst="rect">
              <a:avLst/>
            </a:prstGeom>
          </p:spPr>
        </p:pic>
      </p:grpSp>
      <p:sp>
        <p:nvSpPr>
          <p:cNvPr id="17" name="Title 1">
            <a:extLst>
              <a:ext uri="{FF2B5EF4-FFF2-40B4-BE49-F238E27FC236}">
                <a16:creationId xmlns:a16="http://schemas.microsoft.com/office/drawing/2014/main" id="{F6DF62D8-ADC7-51F8-C92E-BB32388B1B76}"/>
              </a:ext>
            </a:extLst>
          </p:cNvPr>
          <p:cNvSpPr>
            <a:spLocks noGrp="1"/>
          </p:cNvSpPr>
          <p:nvPr>
            <p:ph type="ctrTitle"/>
          </p:nvPr>
        </p:nvSpPr>
        <p:spPr>
          <a:xfrm>
            <a:off x="160713" y="282664"/>
            <a:ext cx="11870574" cy="1102519"/>
          </a:xfrm>
        </p:spPr>
        <p:txBody>
          <a:bodyPr>
            <a:noAutofit/>
          </a:bodyPr>
          <a:lstStyle/>
          <a:p>
            <a:r>
              <a:rPr lang="en-US" sz="5850" dirty="0"/>
              <a:t>Situational leadership – </a:t>
            </a:r>
            <a:r>
              <a:rPr lang="en-US" sz="5850" dirty="0">
                <a:solidFill>
                  <a:schemeClr val="tx2">
                    <a:lumMod val="49000"/>
                    <a:lumOff val="51000"/>
                  </a:schemeClr>
                </a:solidFill>
              </a:rPr>
              <a:t>who </a:t>
            </a:r>
            <a:r>
              <a:rPr lang="en-US" sz="5850" dirty="0"/>
              <a:t>and</a:t>
            </a:r>
            <a:r>
              <a:rPr lang="en-US" sz="5850" dirty="0">
                <a:solidFill>
                  <a:schemeClr val="tx2">
                    <a:lumMod val="49000"/>
                    <a:lumOff val="51000"/>
                  </a:schemeClr>
                </a:solidFill>
              </a:rPr>
              <a:t> how</a:t>
            </a:r>
            <a:endParaRPr lang="en-US" sz="5850" b="1" dirty="0">
              <a:solidFill>
                <a:schemeClr val="tx2">
                  <a:lumMod val="49000"/>
                  <a:lumOff val="51000"/>
                </a:schemeClr>
              </a:solidFill>
            </a:endParaRPr>
          </a:p>
        </p:txBody>
      </p:sp>
    </p:spTree>
    <p:extLst>
      <p:ext uri="{BB962C8B-B14F-4D97-AF65-F5344CB8AC3E}">
        <p14:creationId xmlns:p14="http://schemas.microsoft.com/office/powerpoint/2010/main" val="153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20BE-A67A-257E-D4C5-C0D8A2E84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2E5EF90-8BAA-FD84-AB90-EDD500080CAE}"/>
              </a:ext>
            </a:extLst>
          </p:cNvPr>
          <p:cNvSpPr>
            <a:spLocks noGrp="1"/>
          </p:cNvSpPr>
          <p:nvPr>
            <p:ph type="subTitle" idx="1"/>
          </p:nvPr>
        </p:nvSpPr>
        <p:spPr>
          <a:xfrm>
            <a:off x="1020726" y="1531793"/>
            <a:ext cx="10282865" cy="1303303"/>
          </a:xfrm>
        </p:spPr>
        <p:txBody>
          <a:bodyPr>
            <a:normAutofit/>
          </a:bodyPr>
          <a:lstStyle/>
          <a:p>
            <a:pPr>
              <a:lnSpc>
                <a:spcPct val="100000"/>
              </a:lnSpc>
            </a:pPr>
            <a:r>
              <a:rPr lang="en-US" sz="3200" dirty="0"/>
              <a:t>Consider different </a:t>
            </a:r>
            <a:r>
              <a:rPr lang="en-US" sz="4000" b="1" dirty="0">
                <a:solidFill>
                  <a:srgbClr val="0070C0"/>
                </a:solidFill>
              </a:rPr>
              <a:t>SKILLSETS</a:t>
            </a:r>
            <a:r>
              <a:rPr lang="en-US" sz="3200" dirty="0"/>
              <a:t> and </a:t>
            </a:r>
            <a:r>
              <a:rPr lang="en-US" sz="4000" b="1" dirty="0">
                <a:solidFill>
                  <a:srgbClr val="0070C0"/>
                </a:solidFill>
              </a:rPr>
              <a:t>MINDSETS</a:t>
            </a:r>
            <a:r>
              <a:rPr lang="en-US" sz="3200" dirty="0"/>
              <a:t> when leading and empowering people effectively</a:t>
            </a:r>
          </a:p>
          <a:p>
            <a:endParaRPr lang="en-US" dirty="0"/>
          </a:p>
        </p:txBody>
      </p:sp>
      <p:sp>
        <p:nvSpPr>
          <p:cNvPr id="16" name="TextBox 15">
            <a:extLst>
              <a:ext uri="{FF2B5EF4-FFF2-40B4-BE49-F238E27FC236}">
                <a16:creationId xmlns:a16="http://schemas.microsoft.com/office/drawing/2014/main" id="{1F28D961-B649-3408-C42D-47DCE84F408B}"/>
              </a:ext>
            </a:extLst>
          </p:cNvPr>
          <p:cNvSpPr txBox="1"/>
          <p:nvPr/>
        </p:nvSpPr>
        <p:spPr>
          <a:xfrm>
            <a:off x="4586844" y="2826127"/>
            <a:ext cx="3638249" cy="4031873"/>
          </a:xfrm>
          <a:prstGeom prst="rect">
            <a:avLst/>
          </a:prstGeom>
          <a:noFill/>
        </p:spPr>
        <p:txBody>
          <a:bodyPr wrap="square">
            <a:spAutoFit/>
          </a:bodyPr>
          <a:lstStyle/>
          <a:p>
            <a:pPr marL="457189" indent="-457189">
              <a:buFont typeface="Arial" panose="020B0604020202020204" pitchFamily="34" charset="0"/>
              <a:buChar char="•"/>
            </a:pPr>
            <a:r>
              <a:rPr lang="en-GB" altLang="en-US" sz="3200" dirty="0">
                <a:solidFill>
                  <a:schemeClr val="tx1">
                    <a:lumMod val="50000"/>
                    <a:lumOff val="50000"/>
                  </a:schemeClr>
                </a:solidFill>
              </a:rPr>
              <a:t>Let’s Go!</a:t>
            </a:r>
          </a:p>
          <a:p>
            <a:pPr marL="457189" indent="-457189">
              <a:buFont typeface="Arial" panose="020B0604020202020204" pitchFamily="34" charset="0"/>
              <a:buChar char="•"/>
            </a:pPr>
            <a:r>
              <a:rPr lang="en-GB" altLang="en-US" sz="3200" dirty="0">
                <a:solidFill>
                  <a:schemeClr val="tx1">
                    <a:lumMod val="50000"/>
                    <a:lumOff val="50000"/>
                  </a:schemeClr>
                </a:solidFill>
              </a:rPr>
              <a:t>Can I try!</a:t>
            </a:r>
          </a:p>
          <a:p>
            <a:pPr marL="457189" indent="-457189">
              <a:buFont typeface="Arial" panose="020B0604020202020204" pitchFamily="34" charset="0"/>
              <a:buChar char="•"/>
            </a:pPr>
            <a:r>
              <a:rPr lang="en-GB" altLang="en-US" sz="3200" dirty="0">
                <a:solidFill>
                  <a:schemeClr val="tx1">
                    <a:lumMod val="50000"/>
                    <a:lumOff val="50000"/>
                  </a:schemeClr>
                </a:solidFill>
              </a:rPr>
              <a:t>Let me at it!</a:t>
            </a:r>
          </a:p>
          <a:p>
            <a:pPr marL="457189" indent="-457189">
              <a:buFont typeface="Arial" panose="020B0604020202020204" pitchFamily="34" charset="0"/>
              <a:buChar char="•"/>
            </a:pPr>
            <a:r>
              <a:rPr lang="en-GB" altLang="en-US" sz="3200" dirty="0">
                <a:solidFill>
                  <a:schemeClr val="tx1">
                    <a:lumMod val="50000"/>
                    <a:lumOff val="50000"/>
                  </a:schemeClr>
                </a:solidFill>
              </a:rPr>
              <a:t>What’s this?</a:t>
            </a:r>
          </a:p>
          <a:p>
            <a:pPr marL="457189" indent="-457189">
              <a:buFont typeface="Arial" panose="020B0604020202020204" pitchFamily="34" charset="0"/>
              <a:buChar char="•"/>
            </a:pPr>
            <a:r>
              <a:rPr lang="en-GB" altLang="en-US" sz="3200" dirty="0">
                <a:solidFill>
                  <a:schemeClr val="tx1">
                    <a:lumMod val="50000"/>
                    <a:lumOff val="50000"/>
                  </a:schemeClr>
                </a:solidFill>
              </a:rPr>
              <a:t>What’s that?</a:t>
            </a:r>
          </a:p>
          <a:p>
            <a:pPr marL="457189" indent="-457189">
              <a:buFont typeface="Arial" panose="020B0604020202020204" pitchFamily="34" charset="0"/>
              <a:buChar char="•"/>
            </a:pPr>
            <a:r>
              <a:rPr lang="en-GB" altLang="en-US" sz="3200" dirty="0">
                <a:solidFill>
                  <a:schemeClr val="tx1">
                    <a:lumMod val="50000"/>
                    <a:lumOff val="50000"/>
                  </a:schemeClr>
                </a:solidFill>
              </a:rPr>
              <a:t>Squirrel!!</a:t>
            </a:r>
          </a:p>
          <a:p>
            <a:pPr marL="457189" indent="-457189">
              <a:buFont typeface="Arial" panose="020B0604020202020204" pitchFamily="34" charset="0"/>
              <a:buChar char="•"/>
            </a:pPr>
            <a:endParaRPr lang="en-GB" altLang="en-US" sz="3200" dirty="0">
              <a:solidFill>
                <a:schemeClr val="tx1">
                  <a:lumMod val="50000"/>
                  <a:lumOff val="50000"/>
                </a:schemeClr>
              </a:solidFill>
            </a:endParaRPr>
          </a:p>
          <a:p>
            <a:pPr marL="457189" indent="-457189">
              <a:buFont typeface="Arial" panose="020B0604020202020204" pitchFamily="34" charset="0"/>
              <a:buChar char="•"/>
            </a:pPr>
            <a:endParaRPr lang="en-US" sz="3200" dirty="0">
              <a:solidFill>
                <a:schemeClr val="tx1">
                  <a:lumMod val="50000"/>
                  <a:lumOff val="50000"/>
                </a:schemeClr>
              </a:solidFill>
            </a:endParaRPr>
          </a:p>
        </p:txBody>
      </p:sp>
      <p:pic>
        <p:nvPicPr>
          <p:cNvPr id="7" name="Content Placeholder 10" descr="A white character with a blue question mark&#10;&#10;AI-generated content may be incorrect.">
            <a:extLst>
              <a:ext uri="{FF2B5EF4-FFF2-40B4-BE49-F238E27FC236}">
                <a16:creationId xmlns:a16="http://schemas.microsoft.com/office/drawing/2014/main" id="{93ADB869-1646-4D33-D570-0B3EF5787114}"/>
              </a:ext>
            </a:extLst>
          </p:cNvPr>
          <p:cNvPicPr>
            <a:picLocks noChangeAspect="1"/>
          </p:cNvPicPr>
          <p:nvPr/>
        </p:nvPicPr>
        <p:blipFill>
          <a:blip r:embed="rId3"/>
          <a:srcRect r="-2" b="4596"/>
          <a:stretch>
            <a:fillRect/>
          </a:stretch>
        </p:blipFill>
        <p:spPr>
          <a:xfrm>
            <a:off x="8408058" y="3105357"/>
            <a:ext cx="2199912" cy="2098745"/>
          </a:xfrm>
          <a:prstGeom prst="rect">
            <a:avLst/>
          </a:prstGeom>
        </p:spPr>
      </p:pic>
      <p:grpSp>
        <p:nvGrpSpPr>
          <p:cNvPr id="8" name="Group 7">
            <a:extLst>
              <a:ext uri="{FF2B5EF4-FFF2-40B4-BE49-F238E27FC236}">
                <a16:creationId xmlns:a16="http://schemas.microsoft.com/office/drawing/2014/main" id="{78EFE386-12FA-1559-DD4A-3F4E959B4916}"/>
              </a:ext>
            </a:extLst>
          </p:cNvPr>
          <p:cNvGrpSpPr/>
          <p:nvPr/>
        </p:nvGrpSpPr>
        <p:grpSpPr>
          <a:xfrm>
            <a:off x="1979892" y="2955437"/>
            <a:ext cx="2215793" cy="2881832"/>
            <a:chOff x="1484918" y="2216577"/>
            <a:chExt cx="1661845" cy="2161374"/>
          </a:xfrm>
        </p:grpSpPr>
        <p:pic>
          <p:nvPicPr>
            <p:cNvPr id="9" name="Picture 8" descr="A dog holding a stick in its mouth&#10;&#10;Description automatically generated">
              <a:extLst>
                <a:ext uri="{FF2B5EF4-FFF2-40B4-BE49-F238E27FC236}">
                  <a16:creationId xmlns:a16="http://schemas.microsoft.com/office/drawing/2014/main" id="{A508A166-B978-E163-5EE0-D8C63F2ABC4C}"/>
                </a:ext>
              </a:extLst>
            </p:cNvPr>
            <p:cNvPicPr>
              <a:picLocks noChangeAspect="1"/>
            </p:cNvPicPr>
            <p:nvPr/>
          </p:nvPicPr>
          <p:blipFill>
            <a:blip r:embed="rId4"/>
            <a:stretch>
              <a:fillRect/>
            </a:stretch>
          </p:blipFill>
          <p:spPr>
            <a:xfrm>
              <a:off x="1656501" y="2216577"/>
              <a:ext cx="1318680" cy="1798940"/>
            </a:xfrm>
            <a:prstGeom prst="rect">
              <a:avLst/>
            </a:prstGeom>
          </p:spPr>
        </p:pic>
        <p:sp>
          <p:nvSpPr>
            <p:cNvPr id="10" name="TextBox 9">
              <a:extLst>
                <a:ext uri="{FF2B5EF4-FFF2-40B4-BE49-F238E27FC236}">
                  <a16:creationId xmlns:a16="http://schemas.microsoft.com/office/drawing/2014/main" id="{A4405C4E-23D1-7D86-59AE-623475D0265C}"/>
                </a:ext>
              </a:extLst>
            </p:cNvPr>
            <p:cNvSpPr txBox="1"/>
            <p:nvPr/>
          </p:nvSpPr>
          <p:spPr>
            <a:xfrm>
              <a:off x="1484918" y="4100952"/>
              <a:ext cx="1661845" cy="276999"/>
            </a:xfrm>
            <a:prstGeom prst="rect">
              <a:avLst/>
            </a:prstGeom>
            <a:noFill/>
          </p:spPr>
          <p:txBody>
            <a:bodyPr wrap="square" lIns="91440" tIns="45720" rIns="91440" bIns="45720" rtlCol="0" anchor="t">
              <a:spAutoFit/>
            </a:bodyPr>
            <a:lstStyle/>
            <a:p>
              <a:pPr algn="ctr"/>
              <a:r>
                <a:rPr lang="en-US" b="1" dirty="0"/>
                <a:t>Eager puppy</a:t>
              </a:r>
            </a:p>
          </p:txBody>
        </p:sp>
      </p:grpSp>
      <p:sp>
        <p:nvSpPr>
          <p:cNvPr id="6" name="Title 1">
            <a:extLst>
              <a:ext uri="{FF2B5EF4-FFF2-40B4-BE49-F238E27FC236}">
                <a16:creationId xmlns:a16="http://schemas.microsoft.com/office/drawing/2014/main" id="{74E89040-064F-FFE6-F30D-CA14217DD7FE}"/>
              </a:ext>
            </a:extLst>
          </p:cNvPr>
          <p:cNvSpPr>
            <a:spLocks noGrp="1"/>
          </p:cNvSpPr>
          <p:nvPr>
            <p:ph type="ctrTitle"/>
          </p:nvPr>
        </p:nvSpPr>
        <p:spPr>
          <a:xfrm>
            <a:off x="160713" y="282664"/>
            <a:ext cx="11870574" cy="1102519"/>
          </a:xfrm>
        </p:spPr>
        <p:txBody>
          <a:bodyPr>
            <a:noAutofit/>
          </a:bodyPr>
          <a:lstStyle/>
          <a:p>
            <a:r>
              <a:rPr lang="en-US" sz="5400" dirty="0"/>
              <a:t>Situational leadership – </a:t>
            </a:r>
            <a:r>
              <a:rPr lang="en-US" sz="5400" dirty="0">
                <a:solidFill>
                  <a:srgbClr val="0070C0"/>
                </a:solidFill>
              </a:rPr>
              <a:t>eager puppy</a:t>
            </a:r>
            <a:endParaRPr lang="en-US" sz="5400" b="1" dirty="0">
              <a:solidFill>
                <a:srgbClr val="0070C0"/>
              </a:solidFill>
            </a:endParaRPr>
          </a:p>
        </p:txBody>
      </p:sp>
    </p:spTree>
    <p:extLst>
      <p:ext uri="{BB962C8B-B14F-4D97-AF65-F5344CB8AC3E}">
        <p14:creationId xmlns:p14="http://schemas.microsoft.com/office/powerpoint/2010/main" val="16172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22CC8-DF15-EAA0-56AA-ABD35E55D1C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CA46631-22BC-23A4-A2E8-71D1DB5E47F1}"/>
              </a:ext>
            </a:extLst>
          </p:cNvPr>
          <p:cNvGrpSpPr/>
          <p:nvPr/>
        </p:nvGrpSpPr>
        <p:grpSpPr>
          <a:xfrm>
            <a:off x="2010569" y="2940142"/>
            <a:ext cx="1924128" cy="2894290"/>
            <a:chOff x="3088329" y="2215889"/>
            <a:chExt cx="1443096" cy="2170718"/>
          </a:xfrm>
        </p:grpSpPr>
        <p:sp>
          <p:nvSpPr>
            <p:cNvPr id="7" name="TextBox 6">
              <a:extLst>
                <a:ext uri="{FF2B5EF4-FFF2-40B4-BE49-F238E27FC236}">
                  <a16:creationId xmlns:a16="http://schemas.microsoft.com/office/drawing/2014/main" id="{5A3BC232-D3EC-4A9F-DC95-56B41CFEFBC0}"/>
                </a:ext>
              </a:extLst>
            </p:cNvPr>
            <p:cNvSpPr txBox="1"/>
            <p:nvPr/>
          </p:nvSpPr>
          <p:spPr>
            <a:xfrm>
              <a:off x="3088329" y="4109608"/>
              <a:ext cx="1419987" cy="276999"/>
            </a:xfrm>
            <a:prstGeom prst="rect">
              <a:avLst/>
            </a:prstGeom>
            <a:noFill/>
          </p:spPr>
          <p:txBody>
            <a:bodyPr wrap="square" lIns="91440" tIns="45720" rIns="91440" bIns="45720" rtlCol="0" anchor="t">
              <a:spAutoFit/>
            </a:bodyPr>
            <a:lstStyle/>
            <a:p>
              <a:pPr algn="ctr"/>
              <a:r>
                <a:rPr lang="en-US" b="1" dirty="0"/>
                <a:t>Cowardly lion</a:t>
              </a:r>
            </a:p>
          </p:txBody>
        </p:sp>
        <p:pic>
          <p:nvPicPr>
            <p:cNvPr id="15" name="Picture 14" descr="A cartoon of a lion&#10;&#10;AI-generated content may be incorrect.">
              <a:extLst>
                <a:ext uri="{FF2B5EF4-FFF2-40B4-BE49-F238E27FC236}">
                  <a16:creationId xmlns:a16="http://schemas.microsoft.com/office/drawing/2014/main" id="{AAFB042D-FC79-F0B8-945A-EF5C6BEA9D60}"/>
                </a:ext>
              </a:extLst>
            </p:cNvPr>
            <p:cNvPicPr>
              <a:picLocks noChangeAspect="1"/>
            </p:cNvPicPr>
            <p:nvPr/>
          </p:nvPicPr>
          <p:blipFill>
            <a:blip r:embed="rId3"/>
            <a:stretch>
              <a:fillRect/>
            </a:stretch>
          </p:blipFill>
          <p:spPr>
            <a:xfrm>
              <a:off x="3108928" y="2215889"/>
              <a:ext cx="1422497" cy="1790971"/>
            </a:xfrm>
            <a:prstGeom prst="rect">
              <a:avLst/>
            </a:prstGeom>
          </p:spPr>
        </p:pic>
      </p:grpSp>
      <p:sp>
        <p:nvSpPr>
          <p:cNvPr id="14" name="TextBox 13">
            <a:extLst>
              <a:ext uri="{FF2B5EF4-FFF2-40B4-BE49-F238E27FC236}">
                <a16:creationId xmlns:a16="http://schemas.microsoft.com/office/drawing/2014/main" id="{2B9B646B-D262-428A-4AC4-DDC49E538784}"/>
              </a:ext>
            </a:extLst>
          </p:cNvPr>
          <p:cNvSpPr txBox="1"/>
          <p:nvPr/>
        </p:nvSpPr>
        <p:spPr>
          <a:xfrm>
            <a:off x="4224765" y="2852851"/>
            <a:ext cx="5009851" cy="2923877"/>
          </a:xfrm>
          <a:prstGeom prst="rect">
            <a:avLst/>
          </a:prstGeom>
          <a:noFill/>
        </p:spPr>
        <p:txBody>
          <a:bodyPr wrap="square" rtlCol="0">
            <a:spAutoFit/>
          </a:bodyPr>
          <a:lstStyle/>
          <a:p>
            <a:pPr marL="457189" indent="-457189">
              <a:buFont typeface="Arial" panose="020B0604020202020204" pitchFamily="34" charset="0"/>
              <a:buChar char="•"/>
            </a:pPr>
            <a:r>
              <a:rPr lang="en-GB" altLang="en-US" sz="3200" dirty="0">
                <a:solidFill>
                  <a:schemeClr val="tx1">
                    <a:lumMod val="50000"/>
                    <a:lumOff val="50000"/>
                  </a:schemeClr>
                </a:solidFill>
              </a:rPr>
              <a:t>What if I do it wrong?</a:t>
            </a:r>
          </a:p>
          <a:p>
            <a:pPr marL="457189" indent="-457189">
              <a:buFont typeface="Arial" panose="020B0604020202020204" pitchFamily="34" charset="0"/>
              <a:buChar char="•"/>
            </a:pPr>
            <a:r>
              <a:rPr lang="en-GB" altLang="en-US" sz="3200" dirty="0">
                <a:solidFill>
                  <a:schemeClr val="tx1">
                    <a:lumMod val="50000"/>
                    <a:lumOff val="50000"/>
                  </a:schemeClr>
                </a:solidFill>
              </a:rPr>
              <a:t>I’m not sure I can do this</a:t>
            </a:r>
          </a:p>
          <a:p>
            <a:pPr marL="457189" indent="-457189">
              <a:buFont typeface="Arial" panose="020B0604020202020204" pitchFamily="34" charset="0"/>
              <a:buChar char="•"/>
            </a:pPr>
            <a:r>
              <a:rPr lang="en-GB" altLang="en-US" sz="3200" dirty="0">
                <a:solidFill>
                  <a:schemeClr val="tx1">
                    <a:lumMod val="50000"/>
                    <a:lumOff val="50000"/>
                  </a:schemeClr>
                </a:solidFill>
              </a:rPr>
              <a:t>I look like a lion; I know what lions do; but I just don’t feel very liony.</a:t>
            </a:r>
          </a:p>
          <a:p>
            <a:endParaRPr lang="en-US" sz="2400" dirty="0"/>
          </a:p>
        </p:txBody>
      </p:sp>
      <p:pic>
        <p:nvPicPr>
          <p:cNvPr id="8" name="Content Placeholder 10" descr="A white character with a blue question mark&#10;&#10;AI-generated content may be incorrect.">
            <a:extLst>
              <a:ext uri="{FF2B5EF4-FFF2-40B4-BE49-F238E27FC236}">
                <a16:creationId xmlns:a16="http://schemas.microsoft.com/office/drawing/2014/main" id="{0FCDA252-4E90-3E74-34D2-64B77B2E1A69}"/>
              </a:ext>
            </a:extLst>
          </p:cNvPr>
          <p:cNvPicPr>
            <a:picLocks noChangeAspect="1"/>
          </p:cNvPicPr>
          <p:nvPr/>
        </p:nvPicPr>
        <p:blipFill>
          <a:blip r:embed="rId4"/>
          <a:srcRect r="-2" b="4596"/>
          <a:stretch>
            <a:fillRect/>
          </a:stretch>
        </p:blipFill>
        <p:spPr>
          <a:xfrm>
            <a:off x="9479483" y="3105357"/>
            <a:ext cx="2199912" cy="2098745"/>
          </a:xfrm>
          <a:prstGeom prst="rect">
            <a:avLst/>
          </a:prstGeom>
        </p:spPr>
      </p:pic>
      <p:sp>
        <p:nvSpPr>
          <p:cNvPr id="6" name="Title 1">
            <a:extLst>
              <a:ext uri="{FF2B5EF4-FFF2-40B4-BE49-F238E27FC236}">
                <a16:creationId xmlns:a16="http://schemas.microsoft.com/office/drawing/2014/main" id="{6377CF93-1941-C257-4AAF-15F383DE8998}"/>
              </a:ext>
            </a:extLst>
          </p:cNvPr>
          <p:cNvSpPr>
            <a:spLocks noGrp="1"/>
          </p:cNvSpPr>
          <p:nvPr>
            <p:ph type="ctrTitle"/>
          </p:nvPr>
        </p:nvSpPr>
        <p:spPr>
          <a:xfrm>
            <a:off x="160713" y="282664"/>
            <a:ext cx="11870574" cy="1102519"/>
          </a:xfrm>
        </p:spPr>
        <p:txBody>
          <a:bodyPr>
            <a:noAutofit/>
          </a:bodyPr>
          <a:lstStyle/>
          <a:p>
            <a:r>
              <a:rPr lang="en-US" sz="5400" dirty="0"/>
              <a:t>Situational leadership – </a:t>
            </a:r>
            <a:r>
              <a:rPr lang="en-US" sz="5400" dirty="0">
                <a:solidFill>
                  <a:srgbClr val="0070C0"/>
                </a:solidFill>
              </a:rPr>
              <a:t>cowardly lion</a:t>
            </a:r>
            <a:endParaRPr lang="en-US" sz="5400" b="1" dirty="0">
              <a:solidFill>
                <a:srgbClr val="0070C0"/>
              </a:solidFill>
            </a:endParaRPr>
          </a:p>
        </p:txBody>
      </p:sp>
      <p:sp>
        <p:nvSpPr>
          <p:cNvPr id="4" name="Subtitle 2">
            <a:extLst>
              <a:ext uri="{FF2B5EF4-FFF2-40B4-BE49-F238E27FC236}">
                <a16:creationId xmlns:a16="http://schemas.microsoft.com/office/drawing/2014/main" id="{C32BECFB-4BF5-A08B-E62A-99C52249AE1A}"/>
              </a:ext>
            </a:extLst>
          </p:cNvPr>
          <p:cNvSpPr>
            <a:spLocks noGrp="1"/>
          </p:cNvSpPr>
          <p:nvPr>
            <p:ph type="subTitle" idx="1"/>
          </p:nvPr>
        </p:nvSpPr>
        <p:spPr>
          <a:xfrm>
            <a:off x="1020726" y="1531793"/>
            <a:ext cx="10282865" cy="1303303"/>
          </a:xfrm>
        </p:spPr>
        <p:txBody>
          <a:bodyPr>
            <a:normAutofit/>
          </a:bodyPr>
          <a:lstStyle/>
          <a:p>
            <a:pPr>
              <a:lnSpc>
                <a:spcPct val="100000"/>
              </a:lnSpc>
            </a:pPr>
            <a:r>
              <a:rPr lang="en-US" sz="3200" dirty="0"/>
              <a:t>Consider different </a:t>
            </a:r>
            <a:r>
              <a:rPr lang="en-US" sz="4000" b="1" dirty="0">
                <a:solidFill>
                  <a:srgbClr val="0070C0"/>
                </a:solidFill>
              </a:rPr>
              <a:t>SKILLSETS</a:t>
            </a:r>
            <a:r>
              <a:rPr lang="en-US" sz="3200" dirty="0"/>
              <a:t> and </a:t>
            </a:r>
            <a:r>
              <a:rPr lang="en-US" sz="4000" b="1" dirty="0">
                <a:solidFill>
                  <a:srgbClr val="0070C0"/>
                </a:solidFill>
              </a:rPr>
              <a:t>MINDSETS</a:t>
            </a:r>
            <a:r>
              <a:rPr lang="en-US" sz="3200" dirty="0"/>
              <a:t> when leading and empowering people effectively</a:t>
            </a:r>
          </a:p>
          <a:p>
            <a:endParaRPr lang="en-US" dirty="0"/>
          </a:p>
        </p:txBody>
      </p:sp>
    </p:spTree>
    <p:extLst>
      <p:ext uri="{BB962C8B-B14F-4D97-AF65-F5344CB8AC3E}">
        <p14:creationId xmlns:p14="http://schemas.microsoft.com/office/powerpoint/2010/main" val="48095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5615-E2CE-C144-CDB3-BF8F65931EF2}"/>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A8E62DC1-5094-B0E2-1EC7-4BDB756C8A90}"/>
              </a:ext>
            </a:extLst>
          </p:cNvPr>
          <p:cNvGrpSpPr/>
          <p:nvPr/>
        </p:nvGrpSpPr>
        <p:grpSpPr>
          <a:xfrm>
            <a:off x="1395241" y="2997779"/>
            <a:ext cx="3120800" cy="2861825"/>
            <a:chOff x="5899725" y="2240238"/>
            <a:chExt cx="2340600" cy="2146369"/>
          </a:xfrm>
        </p:grpSpPr>
        <p:sp>
          <p:nvSpPr>
            <p:cNvPr id="9" name="TextBox 8">
              <a:extLst>
                <a:ext uri="{FF2B5EF4-FFF2-40B4-BE49-F238E27FC236}">
                  <a16:creationId xmlns:a16="http://schemas.microsoft.com/office/drawing/2014/main" id="{1A32F3CD-51BC-7779-C67B-E31C67D6A6AD}"/>
                </a:ext>
              </a:extLst>
            </p:cNvPr>
            <p:cNvSpPr txBox="1"/>
            <p:nvPr/>
          </p:nvSpPr>
          <p:spPr>
            <a:xfrm>
              <a:off x="5899725" y="4109608"/>
              <a:ext cx="2340600" cy="276999"/>
            </a:xfrm>
            <a:prstGeom prst="rect">
              <a:avLst/>
            </a:prstGeom>
            <a:noFill/>
          </p:spPr>
          <p:txBody>
            <a:bodyPr wrap="square" lIns="91440" tIns="45720" rIns="91440" bIns="45720" rtlCol="0" anchor="t">
              <a:spAutoFit/>
            </a:bodyPr>
            <a:lstStyle/>
            <a:p>
              <a:pPr algn="ctr"/>
              <a:r>
                <a:rPr lang="en-US" b="1" dirty="0"/>
                <a:t>World champion</a:t>
              </a:r>
            </a:p>
          </p:txBody>
        </p:sp>
        <p:pic>
          <p:nvPicPr>
            <p:cNvPr id="20" name="Picture 19" descr="A cartoon of a child holding a medal&#10;&#10;AI-generated content may be incorrect.">
              <a:extLst>
                <a:ext uri="{FF2B5EF4-FFF2-40B4-BE49-F238E27FC236}">
                  <a16:creationId xmlns:a16="http://schemas.microsoft.com/office/drawing/2014/main" id="{B50E6F65-B41A-0983-BC39-1D62FB0A4006}"/>
                </a:ext>
              </a:extLst>
            </p:cNvPr>
            <p:cNvPicPr>
              <a:picLocks noChangeAspect="1"/>
            </p:cNvPicPr>
            <p:nvPr/>
          </p:nvPicPr>
          <p:blipFill>
            <a:blip r:embed="rId3"/>
            <a:stretch>
              <a:fillRect/>
            </a:stretch>
          </p:blipFill>
          <p:spPr>
            <a:xfrm>
              <a:off x="6383670" y="2240238"/>
              <a:ext cx="1372712" cy="1766623"/>
            </a:xfrm>
            <a:prstGeom prst="rect">
              <a:avLst/>
            </a:prstGeom>
          </p:spPr>
        </p:pic>
      </p:grpSp>
      <p:sp>
        <p:nvSpPr>
          <p:cNvPr id="16" name="TextBox 15">
            <a:extLst>
              <a:ext uri="{FF2B5EF4-FFF2-40B4-BE49-F238E27FC236}">
                <a16:creationId xmlns:a16="http://schemas.microsoft.com/office/drawing/2014/main" id="{755AD0DB-1FB3-DCC2-33F3-65A43BCF0539}"/>
              </a:ext>
            </a:extLst>
          </p:cNvPr>
          <p:cNvSpPr txBox="1"/>
          <p:nvPr/>
        </p:nvSpPr>
        <p:spPr>
          <a:xfrm>
            <a:off x="4259019" y="2871190"/>
            <a:ext cx="4848413" cy="3046988"/>
          </a:xfrm>
          <a:prstGeom prst="rect">
            <a:avLst/>
          </a:prstGeom>
          <a:noFill/>
        </p:spPr>
        <p:txBody>
          <a:bodyPr wrap="square">
            <a:spAutoFit/>
          </a:bodyPr>
          <a:lstStyle/>
          <a:p>
            <a:pPr marL="457189" indent="-457189">
              <a:buFont typeface="Arial" panose="020B0604020202020204" pitchFamily="34" charset="0"/>
              <a:buChar char="•"/>
            </a:pPr>
            <a:r>
              <a:rPr lang="en-GB" altLang="en-US" sz="3200" dirty="0">
                <a:solidFill>
                  <a:schemeClr val="tx1">
                    <a:lumMod val="50000"/>
                    <a:lumOff val="50000"/>
                  </a:schemeClr>
                </a:solidFill>
              </a:rPr>
              <a:t>Can I help?</a:t>
            </a:r>
          </a:p>
          <a:p>
            <a:pPr marL="457189" indent="-457189">
              <a:buFont typeface="Arial" panose="020B0604020202020204" pitchFamily="34" charset="0"/>
              <a:buChar char="•"/>
            </a:pPr>
            <a:r>
              <a:rPr lang="en-GB" altLang="en-US" sz="3200" dirty="0">
                <a:solidFill>
                  <a:schemeClr val="tx1">
                    <a:lumMod val="50000"/>
                    <a:lumOff val="50000"/>
                  </a:schemeClr>
                </a:solidFill>
              </a:rPr>
              <a:t>Very safe pair of hands</a:t>
            </a:r>
          </a:p>
          <a:p>
            <a:pPr marL="457189" indent="-457189">
              <a:buFont typeface="Arial" panose="020B0604020202020204" pitchFamily="34" charset="0"/>
              <a:buChar char="•"/>
            </a:pPr>
            <a:r>
              <a:rPr lang="en-GB" altLang="en-US" sz="3200" dirty="0">
                <a:solidFill>
                  <a:schemeClr val="tx1">
                    <a:lumMod val="50000"/>
                    <a:lumOff val="50000"/>
                  </a:schemeClr>
                </a:solidFill>
              </a:rPr>
              <a:t>Let me do that for you</a:t>
            </a:r>
          </a:p>
          <a:p>
            <a:pPr marL="457189" indent="-457189">
              <a:buFont typeface="Arial" panose="020B0604020202020204" pitchFamily="34" charset="0"/>
              <a:buChar char="•"/>
            </a:pPr>
            <a:r>
              <a:rPr lang="en-GB" altLang="en-US" sz="3200" dirty="0">
                <a:solidFill>
                  <a:schemeClr val="tx1">
                    <a:lumMod val="50000"/>
                    <a:lumOff val="50000"/>
                  </a:schemeClr>
                </a:solidFill>
              </a:rPr>
              <a:t>I can do that!! </a:t>
            </a:r>
          </a:p>
          <a:p>
            <a:pPr marL="457189" indent="-457189">
              <a:buFont typeface="Arial" panose="020B0604020202020204" pitchFamily="34" charset="0"/>
              <a:buChar char="•"/>
            </a:pPr>
            <a:r>
              <a:rPr lang="en-GB" altLang="en-US" sz="3200" dirty="0">
                <a:solidFill>
                  <a:schemeClr val="tx1">
                    <a:lumMod val="50000"/>
                    <a:lumOff val="50000"/>
                  </a:schemeClr>
                </a:solidFill>
              </a:rPr>
              <a:t>What if we try it this way?</a:t>
            </a:r>
          </a:p>
        </p:txBody>
      </p:sp>
      <p:pic>
        <p:nvPicPr>
          <p:cNvPr id="4" name="Content Placeholder 10" descr="A white character with a blue question mark&#10;&#10;AI-generated content may be incorrect.">
            <a:extLst>
              <a:ext uri="{FF2B5EF4-FFF2-40B4-BE49-F238E27FC236}">
                <a16:creationId xmlns:a16="http://schemas.microsoft.com/office/drawing/2014/main" id="{7E4BFDA6-5F79-BF3D-35DC-31A4B6A759CC}"/>
              </a:ext>
            </a:extLst>
          </p:cNvPr>
          <p:cNvPicPr>
            <a:picLocks noChangeAspect="1"/>
          </p:cNvPicPr>
          <p:nvPr/>
        </p:nvPicPr>
        <p:blipFill>
          <a:blip r:embed="rId4"/>
          <a:srcRect r="-2" b="4596"/>
          <a:stretch>
            <a:fillRect/>
          </a:stretch>
        </p:blipFill>
        <p:spPr>
          <a:xfrm>
            <a:off x="9215872" y="3126154"/>
            <a:ext cx="2199912" cy="2098745"/>
          </a:xfrm>
          <a:prstGeom prst="rect">
            <a:avLst/>
          </a:prstGeom>
        </p:spPr>
      </p:pic>
      <p:sp>
        <p:nvSpPr>
          <p:cNvPr id="7" name="Title 1">
            <a:extLst>
              <a:ext uri="{FF2B5EF4-FFF2-40B4-BE49-F238E27FC236}">
                <a16:creationId xmlns:a16="http://schemas.microsoft.com/office/drawing/2014/main" id="{50B1E37C-694C-3F4C-97F7-F0C56A8094B9}"/>
              </a:ext>
            </a:extLst>
          </p:cNvPr>
          <p:cNvSpPr>
            <a:spLocks noGrp="1"/>
          </p:cNvSpPr>
          <p:nvPr>
            <p:ph type="ctrTitle"/>
          </p:nvPr>
        </p:nvSpPr>
        <p:spPr>
          <a:xfrm>
            <a:off x="74815" y="282664"/>
            <a:ext cx="12053453" cy="1102519"/>
          </a:xfrm>
        </p:spPr>
        <p:txBody>
          <a:bodyPr>
            <a:noAutofit/>
          </a:bodyPr>
          <a:lstStyle/>
          <a:p>
            <a:r>
              <a:rPr lang="en-US" sz="5400" dirty="0"/>
              <a:t>Situational leadership – </a:t>
            </a:r>
            <a:r>
              <a:rPr lang="en-US" sz="5400" dirty="0">
                <a:solidFill>
                  <a:srgbClr val="0070C0"/>
                </a:solidFill>
              </a:rPr>
              <a:t>world champion</a:t>
            </a:r>
            <a:endParaRPr lang="en-US" sz="5400" b="1" dirty="0">
              <a:solidFill>
                <a:srgbClr val="0070C0"/>
              </a:solidFill>
            </a:endParaRPr>
          </a:p>
        </p:txBody>
      </p:sp>
      <p:sp>
        <p:nvSpPr>
          <p:cNvPr id="5" name="Subtitle 2">
            <a:extLst>
              <a:ext uri="{FF2B5EF4-FFF2-40B4-BE49-F238E27FC236}">
                <a16:creationId xmlns:a16="http://schemas.microsoft.com/office/drawing/2014/main" id="{11E4226B-9AB0-5317-E6A1-BA5E107D9565}"/>
              </a:ext>
            </a:extLst>
          </p:cNvPr>
          <p:cNvSpPr>
            <a:spLocks noGrp="1"/>
          </p:cNvSpPr>
          <p:nvPr>
            <p:ph type="subTitle" idx="1"/>
          </p:nvPr>
        </p:nvSpPr>
        <p:spPr>
          <a:xfrm>
            <a:off x="1020726" y="1531793"/>
            <a:ext cx="10282865" cy="1303303"/>
          </a:xfrm>
        </p:spPr>
        <p:txBody>
          <a:bodyPr>
            <a:normAutofit/>
          </a:bodyPr>
          <a:lstStyle/>
          <a:p>
            <a:pPr>
              <a:lnSpc>
                <a:spcPct val="100000"/>
              </a:lnSpc>
            </a:pPr>
            <a:r>
              <a:rPr lang="en-US" sz="3200" dirty="0"/>
              <a:t>Consider different </a:t>
            </a:r>
            <a:r>
              <a:rPr lang="en-US" sz="4000" b="1" dirty="0">
                <a:solidFill>
                  <a:srgbClr val="0070C0"/>
                </a:solidFill>
              </a:rPr>
              <a:t>SKILLSETS</a:t>
            </a:r>
            <a:r>
              <a:rPr lang="en-US" sz="3200" dirty="0"/>
              <a:t> and </a:t>
            </a:r>
            <a:r>
              <a:rPr lang="en-US" sz="4000" b="1" dirty="0">
                <a:solidFill>
                  <a:srgbClr val="0070C0"/>
                </a:solidFill>
              </a:rPr>
              <a:t>MINDSETS</a:t>
            </a:r>
            <a:r>
              <a:rPr lang="en-US" sz="3200" dirty="0"/>
              <a:t> when leading and empowering people effectively</a:t>
            </a:r>
          </a:p>
          <a:p>
            <a:endParaRPr lang="en-US" dirty="0"/>
          </a:p>
        </p:txBody>
      </p:sp>
    </p:spTree>
    <p:extLst>
      <p:ext uri="{BB962C8B-B14F-4D97-AF65-F5344CB8AC3E}">
        <p14:creationId xmlns:p14="http://schemas.microsoft.com/office/powerpoint/2010/main" val="179743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F03A-567E-A2CF-9363-4F491AA32C2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68A82B8-489F-AA99-1B26-BC7046AC87DF}"/>
              </a:ext>
            </a:extLst>
          </p:cNvPr>
          <p:cNvGrpSpPr/>
          <p:nvPr/>
        </p:nvGrpSpPr>
        <p:grpSpPr>
          <a:xfrm>
            <a:off x="1871810" y="3142191"/>
            <a:ext cx="2048332" cy="3030815"/>
            <a:chOff x="4635241" y="2205106"/>
            <a:chExt cx="1536249" cy="2273111"/>
          </a:xfrm>
        </p:grpSpPr>
        <p:sp>
          <p:nvSpPr>
            <p:cNvPr id="8" name="TextBox 7">
              <a:extLst>
                <a:ext uri="{FF2B5EF4-FFF2-40B4-BE49-F238E27FC236}">
                  <a16:creationId xmlns:a16="http://schemas.microsoft.com/office/drawing/2014/main" id="{F32F6C93-3E1B-3E8F-59C8-89B204E7CD8C}"/>
                </a:ext>
              </a:extLst>
            </p:cNvPr>
            <p:cNvSpPr txBox="1"/>
            <p:nvPr/>
          </p:nvSpPr>
          <p:spPr>
            <a:xfrm>
              <a:off x="4664676" y="3993469"/>
              <a:ext cx="1477380" cy="484748"/>
            </a:xfrm>
            <a:prstGeom prst="rect">
              <a:avLst/>
            </a:prstGeom>
            <a:noFill/>
          </p:spPr>
          <p:txBody>
            <a:bodyPr wrap="square" rtlCol="0">
              <a:spAutoFit/>
            </a:bodyPr>
            <a:lstStyle/>
            <a:p>
              <a:pPr algn="ctr"/>
              <a:r>
                <a:rPr lang="en-US" b="1" dirty="0"/>
                <a:t>Grumpy &amp; Uncommitted</a:t>
              </a:r>
            </a:p>
          </p:txBody>
        </p:sp>
        <p:pic>
          <p:nvPicPr>
            <p:cNvPr id="13" name="Picture 12" descr="A person with a beard&#10;&#10;Description automatically generated with medium confidence">
              <a:extLst>
                <a:ext uri="{FF2B5EF4-FFF2-40B4-BE49-F238E27FC236}">
                  <a16:creationId xmlns:a16="http://schemas.microsoft.com/office/drawing/2014/main" id="{790C8372-1449-A70D-876C-40A78A6CCFB3}"/>
                </a:ext>
              </a:extLst>
            </p:cNvPr>
            <p:cNvPicPr>
              <a:picLocks noChangeAspect="1"/>
            </p:cNvPicPr>
            <p:nvPr/>
          </p:nvPicPr>
          <p:blipFill>
            <a:blip r:embed="rId3"/>
            <a:stretch>
              <a:fillRect/>
            </a:stretch>
          </p:blipFill>
          <p:spPr>
            <a:xfrm>
              <a:off x="4635241" y="2205106"/>
              <a:ext cx="1536249" cy="1803129"/>
            </a:xfrm>
            <a:prstGeom prst="rect">
              <a:avLst/>
            </a:prstGeom>
          </p:spPr>
        </p:pic>
      </p:grpSp>
      <p:sp>
        <p:nvSpPr>
          <p:cNvPr id="18" name="TextBox 17">
            <a:extLst>
              <a:ext uri="{FF2B5EF4-FFF2-40B4-BE49-F238E27FC236}">
                <a16:creationId xmlns:a16="http://schemas.microsoft.com/office/drawing/2014/main" id="{4CCCE778-29ED-50BB-8335-AFC3B9045360}"/>
              </a:ext>
            </a:extLst>
          </p:cNvPr>
          <p:cNvSpPr txBox="1"/>
          <p:nvPr/>
        </p:nvSpPr>
        <p:spPr>
          <a:xfrm>
            <a:off x="4211163" y="2981706"/>
            <a:ext cx="4872452" cy="2554545"/>
          </a:xfrm>
          <a:prstGeom prst="rect">
            <a:avLst/>
          </a:prstGeom>
          <a:noFill/>
        </p:spPr>
        <p:txBody>
          <a:bodyPr wrap="square" lIns="91440" tIns="45720" rIns="91440" bIns="45720" anchor="t">
            <a:spAutoFit/>
          </a:bodyPr>
          <a:lstStyle/>
          <a:p>
            <a:pPr marL="456565" indent="-456565">
              <a:buFont typeface="Arial" panose="020B0604020202020204" pitchFamily="34" charset="0"/>
              <a:buChar char="•"/>
            </a:pPr>
            <a:r>
              <a:rPr lang="en-GB" altLang="en-US" sz="3200" dirty="0">
                <a:solidFill>
                  <a:schemeClr val="tx1">
                    <a:lumMod val="50000"/>
                    <a:lumOff val="50000"/>
                  </a:schemeClr>
                </a:solidFill>
              </a:rPr>
              <a:t>It’s not my job!</a:t>
            </a:r>
          </a:p>
          <a:p>
            <a:pPr marL="456565" indent="-456565">
              <a:buFont typeface="Arial" panose="020B0604020202020204" pitchFamily="34" charset="0"/>
              <a:buChar char="•"/>
            </a:pPr>
            <a:r>
              <a:rPr lang="en-GB" altLang="en-US" sz="3200" dirty="0">
                <a:solidFill>
                  <a:schemeClr val="tx1">
                    <a:lumMod val="50000"/>
                    <a:lumOff val="50000"/>
                  </a:schemeClr>
                </a:solidFill>
              </a:rPr>
              <a:t>I’m not interested in this</a:t>
            </a:r>
          </a:p>
          <a:p>
            <a:pPr marL="456565" indent="-456565">
              <a:buFont typeface="Arial" panose="020B0604020202020204" pitchFamily="34" charset="0"/>
              <a:buChar char="•"/>
            </a:pPr>
            <a:r>
              <a:rPr lang="en-GB" altLang="en-US" sz="3200" dirty="0">
                <a:solidFill>
                  <a:schemeClr val="tx1">
                    <a:lumMod val="50000"/>
                    <a:lumOff val="50000"/>
                  </a:schemeClr>
                </a:solidFill>
              </a:rPr>
              <a:t>I wouldn’t know where to start</a:t>
            </a:r>
          </a:p>
          <a:p>
            <a:pPr marL="456565" indent="-456565">
              <a:buFont typeface="Arial" panose="020B0604020202020204" pitchFamily="34" charset="0"/>
              <a:buChar char="•"/>
            </a:pPr>
            <a:r>
              <a:rPr lang="en-GB" sz="3200" dirty="0">
                <a:solidFill>
                  <a:schemeClr val="tx1">
                    <a:lumMod val="50000"/>
                    <a:lumOff val="50000"/>
                  </a:schemeClr>
                </a:solidFill>
              </a:rPr>
              <a:t>Can’t cook / won’t cook</a:t>
            </a:r>
            <a:endParaRPr lang="en-US" sz="3200" dirty="0">
              <a:solidFill>
                <a:schemeClr val="tx1">
                  <a:lumMod val="50000"/>
                  <a:lumOff val="50000"/>
                </a:schemeClr>
              </a:solidFill>
            </a:endParaRPr>
          </a:p>
        </p:txBody>
      </p:sp>
      <p:pic>
        <p:nvPicPr>
          <p:cNvPr id="4" name="Content Placeholder 10" descr="A white character with a blue question mark&#10;&#10;AI-generated content may be incorrect.">
            <a:extLst>
              <a:ext uri="{FF2B5EF4-FFF2-40B4-BE49-F238E27FC236}">
                <a16:creationId xmlns:a16="http://schemas.microsoft.com/office/drawing/2014/main" id="{ADC7BB30-96E5-1797-B78E-A197111E6D82}"/>
              </a:ext>
            </a:extLst>
          </p:cNvPr>
          <p:cNvPicPr>
            <a:picLocks noChangeAspect="1"/>
          </p:cNvPicPr>
          <p:nvPr/>
        </p:nvPicPr>
        <p:blipFill>
          <a:blip r:embed="rId4"/>
          <a:srcRect r="-2" b="4596"/>
          <a:stretch>
            <a:fillRect/>
          </a:stretch>
        </p:blipFill>
        <p:spPr>
          <a:xfrm>
            <a:off x="9284472" y="3294904"/>
            <a:ext cx="2199912" cy="2098745"/>
          </a:xfrm>
          <a:prstGeom prst="rect">
            <a:avLst/>
          </a:prstGeom>
        </p:spPr>
      </p:pic>
      <p:sp>
        <p:nvSpPr>
          <p:cNvPr id="7" name="Title 1">
            <a:extLst>
              <a:ext uri="{FF2B5EF4-FFF2-40B4-BE49-F238E27FC236}">
                <a16:creationId xmlns:a16="http://schemas.microsoft.com/office/drawing/2014/main" id="{AF7C74E4-2B34-C174-02F7-5AFCEB350D43}"/>
              </a:ext>
            </a:extLst>
          </p:cNvPr>
          <p:cNvSpPr>
            <a:spLocks noGrp="1"/>
          </p:cNvSpPr>
          <p:nvPr>
            <p:ph type="ctrTitle"/>
          </p:nvPr>
        </p:nvSpPr>
        <p:spPr>
          <a:xfrm>
            <a:off x="74815" y="282664"/>
            <a:ext cx="12053453" cy="1102519"/>
          </a:xfrm>
        </p:spPr>
        <p:txBody>
          <a:bodyPr>
            <a:noAutofit/>
          </a:bodyPr>
          <a:lstStyle/>
          <a:p>
            <a:r>
              <a:rPr lang="en-US" sz="4800" dirty="0"/>
              <a:t>Situational leadership </a:t>
            </a:r>
            <a:r>
              <a:rPr lang="en-US" sz="5400" dirty="0"/>
              <a:t>– </a:t>
            </a:r>
            <a:r>
              <a:rPr lang="en-US" sz="4400" dirty="0">
                <a:solidFill>
                  <a:srgbClr val="0070C0"/>
                </a:solidFill>
              </a:rPr>
              <a:t>grumpy and uncommitted</a:t>
            </a:r>
            <a:endParaRPr lang="en-US" sz="4400" b="1" dirty="0">
              <a:solidFill>
                <a:srgbClr val="0070C0"/>
              </a:solidFill>
            </a:endParaRPr>
          </a:p>
        </p:txBody>
      </p:sp>
      <p:sp>
        <p:nvSpPr>
          <p:cNvPr id="5" name="Subtitle 2">
            <a:extLst>
              <a:ext uri="{FF2B5EF4-FFF2-40B4-BE49-F238E27FC236}">
                <a16:creationId xmlns:a16="http://schemas.microsoft.com/office/drawing/2014/main" id="{2E2C1FE2-9EAF-1984-7365-CF80F4F74FE9}"/>
              </a:ext>
            </a:extLst>
          </p:cNvPr>
          <p:cNvSpPr>
            <a:spLocks noGrp="1"/>
          </p:cNvSpPr>
          <p:nvPr>
            <p:ph type="subTitle" idx="1"/>
          </p:nvPr>
        </p:nvSpPr>
        <p:spPr>
          <a:xfrm>
            <a:off x="1020726" y="1531793"/>
            <a:ext cx="10282865" cy="1303303"/>
          </a:xfrm>
        </p:spPr>
        <p:txBody>
          <a:bodyPr>
            <a:normAutofit/>
          </a:bodyPr>
          <a:lstStyle/>
          <a:p>
            <a:pPr>
              <a:lnSpc>
                <a:spcPct val="100000"/>
              </a:lnSpc>
            </a:pPr>
            <a:r>
              <a:rPr lang="en-US" sz="3200" dirty="0"/>
              <a:t>Consider different </a:t>
            </a:r>
            <a:r>
              <a:rPr lang="en-US" sz="4000" b="1" dirty="0">
                <a:solidFill>
                  <a:srgbClr val="0070C0"/>
                </a:solidFill>
              </a:rPr>
              <a:t>SKILLSETS</a:t>
            </a:r>
            <a:r>
              <a:rPr lang="en-US" sz="3200" dirty="0"/>
              <a:t> and </a:t>
            </a:r>
            <a:r>
              <a:rPr lang="en-US" sz="4000" b="1" dirty="0">
                <a:solidFill>
                  <a:srgbClr val="0070C0"/>
                </a:solidFill>
              </a:rPr>
              <a:t>MINDSETS</a:t>
            </a:r>
            <a:r>
              <a:rPr lang="en-US" sz="3200" dirty="0"/>
              <a:t> when leading and empowering people effectively</a:t>
            </a:r>
          </a:p>
          <a:p>
            <a:endParaRPr lang="en-US" dirty="0"/>
          </a:p>
        </p:txBody>
      </p:sp>
    </p:spTree>
    <p:extLst>
      <p:ext uri="{BB962C8B-B14F-4D97-AF65-F5344CB8AC3E}">
        <p14:creationId xmlns:p14="http://schemas.microsoft.com/office/powerpoint/2010/main" val="22938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81AD9-8F87-069E-75C1-7D3BE3BF9B00}"/>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A0C40BB-0EF7-B160-252D-9473A5DD3925}"/>
              </a:ext>
            </a:extLst>
          </p:cNvPr>
          <p:cNvGraphicFramePr/>
          <p:nvPr/>
        </p:nvGraphicFramePr>
        <p:xfrm>
          <a:off x="2062443" y="1193521"/>
          <a:ext cx="8067115" cy="521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C2E4AB89-6B08-D987-95F4-B320ACD888E5}"/>
              </a:ext>
            </a:extLst>
          </p:cNvPr>
          <p:cNvSpPr txBox="1">
            <a:spLocks/>
          </p:cNvSpPr>
          <p:nvPr/>
        </p:nvSpPr>
        <p:spPr>
          <a:xfrm>
            <a:off x="160713" y="282664"/>
            <a:ext cx="11870574" cy="1102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50" dirty="0"/>
              <a:t>Situational leadership – </a:t>
            </a:r>
            <a:r>
              <a:rPr lang="en-US" sz="5850" dirty="0">
                <a:solidFill>
                  <a:srgbClr val="0070C0"/>
                </a:solidFill>
              </a:rPr>
              <a:t>who</a:t>
            </a:r>
            <a:r>
              <a:rPr lang="en-US" sz="5850" dirty="0"/>
              <a:t> and </a:t>
            </a:r>
            <a:r>
              <a:rPr lang="en-US" sz="5850" dirty="0">
                <a:solidFill>
                  <a:srgbClr val="0070C0"/>
                </a:solidFill>
              </a:rPr>
              <a:t>how</a:t>
            </a:r>
            <a:endParaRPr lang="en-US" sz="5850" b="1" dirty="0">
              <a:solidFill>
                <a:srgbClr val="0070C0"/>
              </a:solidFill>
            </a:endParaRPr>
          </a:p>
        </p:txBody>
      </p:sp>
    </p:spTree>
    <p:extLst>
      <p:ext uri="{BB962C8B-B14F-4D97-AF65-F5344CB8AC3E}">
        <p14:creationId xmlns:p14="http://schemas.microsoft.com/office/powerpoint/2010/main" val="3274824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B8B4-16AF-D00F-91B9-8A5E9AF79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81C8A-F85B-991B-07B9-D4F6CE180B12}"/>
              </a:ext>
            </a:extLst>
          </p:cNvPr>
          <p:cNvSpPr>
            <a:spLocks noGrp="1"/>
          </p:cNvSpPr>
          <p:nvPr>
            <p:ph type="title"/>
          </p:nvPr>
        </p:nvSpPr>
        <p:spPr/>
        <p:txBody>
          <a:bodyPr>
            <a:normAutofit/>
          </a:bodyPr>
          <a:lstStyle/>
          <a:p>
            <a:pPr algn="ctr"/>
            <a:r>
              <a:rPr lang="en-US" sz="6000" dirty="0">
                <a:solidFill>
                  <a:srgbClr val="0070C0"/>
                </a:solidFill>
              </a:rPr>
              <a:t>“</a:t>
            </a:r>
            <a:r>
              <a:rPr lang="en-US" sz="6000" b="1" dirty="0">
                <a:solidFill>
                  <a:srgbClr val="0070C0"/>
                </a:solidFill>
              </a:rPr>
              <a:t>The eager puppy</a:t>
            </a:r>
            <a:r>
              <a:rPr lang="en-US" sz="6000" dirty="0">
                <a:solidFill>
                  <a:srgbClr val="0070C0"/>
                </a:solidFill>
              </a:rPr>
              <a:t>”</a:t>
            </a:r>
          </a:p>
        </p:txBody>
      </p:sp>
      <p:graphicFrame>
        <p:nvGraphicFramePr>
          <p:cNvPr id="7" name="Diagram 6">
            <a:extLst>
              <a:ext uri="{FF2B5EF4-FFF2-40B4-BE49-F238E27FC236}">
                <a16:creationId xmlns:a16="http://schemas.microsoft.com/office/drawing/2014/main" id="{B65A3C2C-8DAA-AAF9-D9CB-572EFAA6141F}"/>
              </a:ext>
            </a:extLst>
          </p:cNvPr>
          <p:cNvGraphicFramePr/>
          <p:nvPr/>
        </p:nvGraphicFramePr>
        <p:xfrm>
          <a:off x="2062443" y="1193521"/>
          <a:ext cx="8067115" cy="521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6295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E4C8-FF88-040F-947B-94886222C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382D1-1A92-E354-D90F-BD9B13AD752C}"/>
              </a:ext>
            </a:extLst>
          </p:cNvPr>
          <p:cNvSpPr>
            <a:spLocks noGrp="1"/>
          </p:cNvSpPr>
          <p:nvPr>
            <p:ph type="title"/>
          </p:nvPr>
        </p:nvSpPr>
        <p:spPr/>
        <p:txBody>
          <a:bodyPr>
            <a:normAutofit/>
          </a:bodyPr>
          <a:lstStyle/>
          <a:p>
            <a:pPr algn="ctr"/>
            <a:r>
              <a:rPr lang="en-US" sz="6000" dirty="0">
                <a:solidFill>
                  <a:srgbClr val="0070C0"/>
                </a:solidFill>
              </a:rPr>
              <a:t>“</a:t>
            </a:r>
            <a:r>
              <a:rPr lang="en-US" sz="6000" b="1" dirty="0">
                <a:solidFill>
                  <a:srgbClr val="0070C0"/>
                </a:solidFill>
              </a:rPr>
              <a:t>The eager puppy</a:t>
            </a:r>
            <a:r>
              <a:rPr lang="en-US" sz="6000" dirty="0">
                <a:solidFill>
                  <a:srgbClr val="0070C0"/>
                </a:solidFill>
              </a:rPr>
              <a:t>”</a:t>
            </a:r>
          </a:p>
        </p:txBody>
      </p:sp>
      <p:graphicFrame>
        <p:nvGraphicFramePr>
          <p:cNvPr id="7" name="Diagram 6">
            <a:extLst>
              <a:ext uri="{FF2B5EF4-FFF2-40B4-BE49-F238E27FC236}">
                <a16:creationId xmlns:a16="http://schemas.microsoft.com/office/drawing/2014/main" id="{AE1C7787-0977-67AF-CC92-A14D605F2CBD}"/>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dog holding a stick in its mouth&#10;&#10;Description automatically generated">
            <a:extLst>
              <a:ext uri="{FF2B5EF4-FFF2-40B4-BE49-F238E27FC236}">
                <a16:creationId xmlns:a16="http://schemas.microsoft.com/office/drawing/2014/main" id="{B25EBDF5-B0FE-534B-1B89-B8AB6BDDC467}"/>
              </a:ext>
            </a:extLst>
          </p:cNvPr>
          <p:cNvPicPr>
            <a:picLocks noChangeAspect="1"/>
          </p:cNvPicPr>
          <p:nvPr/>
        </p:nvPicPr>
        <p:blipFill>
          <a:blip r:embed="rId8"/>
          <a:stretch>
            <a:fillRect/>
          </a:stretch>
        </p:blipFill>
        <p:spPr>
          <a:xfrm>
            <a:off x="7034687" y="2468067"/>
            <a:ext cx="1626363" cy="2439543"/>
          </a:xfrm>
          <a:prstGeom prst="rect">
            <a:avLst/>
          </a:prstGeom>
        </p:spPr>
      </p:pic>
      <p:sp>
        <p:nvSpPr>
          <p:cNvPr id="4" name="TextBox 3">
            <a:extLst>
              <a:ext uri="{FF2B5EF4-FFF2-40B4-BE49-F238E27FC236}">
                <a16:creationId xmlns:a16="http://schemas.microsoft.com/office/drawing/2014/main" id="{A9B66F73-A5CD-0286-D38B-82E41C7650B7}"/>
              </a:ext>
            </a:extLst>
          </p:cNvPr>
          <p:cNvSpPr txBox="1"/>
          <p:nvPr/>
        </p:nvSpPr>
        <p:spPr>
          <a:xfrm>
            <a:off x="7166755" y="4907610"/>
            <a:ext cx="1362225" cy="815608"/>
          </a:xfrm>
          <a:prstGeom prst="rect">
            <a:avLst/>
          </a:prstGeom>
          <a:noFill/>
        </p:spPr>
        <p:txBody>
          <a:bodyPr wrap="square" rtlCol="0">
            <a:spAutoFit/>
          </a:bodyPr>
          <a:lstStyle/>
          <a:p>
            <a:pPr algn="ctr"/>
            <a:r>
              <a:rPr lang="en-US" sz="4700" b="1" dirty="0">
                <a:solidFill>
                  <a:srgbClr val="0070C0"/>
                </a:solidFill>
              </a:rPr>
              <a:t>Will</a:t>
            </a:r>
          </a:p>
        </p:txBody>
      </p:sp>
    </p:spTree>
    <p:extLst>
      <p:ext uri="{BB962C8B-B14F-4D97-AF65-F5344CB8AC3E}">
        <p14:creationId xmlns:p14="http://schemas.microsoft.com/office/powerpoint/2010/main" val="183503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BE8D6-1AF3-FD8A-51F5-76269E715606}"/>
            </a:ext>
          </a:extLst>
        </p:cNvPr>
        <p:cNvGrpSpPr/>
        <p:nvPr/>
      </p:nvGrpSpPr>
      <p:grpSpPr>
        <a:xfrm>
          <a:off x="0" y="0"/>
          <a:ext cx="0" cy="0"/>
          <a:chOff x="0" y="0"/>
          <a:chExt cx="0" cy="0"/>
        </a:xfrm>
      </p:grpSpPr>
      <p:pic>
        <p:nvPicPr>
          <p:cNvPr id="7" name="Picture 6" descr="A child wearing a school uniform&#10;&#10;Description automatically generated">
            <a:extLst>
              <a:ext uri="{FF2B5EF4-FFF2-40B4-BE49-F238E27FC236}">
                <a16:creationId xmlns:a16="http://schemas.microsoft.com/office/drawing/2014/main" id="{9353C0F2-F6F9-7E52-B8E3-A8F8081D73E8}"/>
              </a:ext>
            </a:extLst>
          </p:cNvPr>
          <p:cNvPicPr>
            <a:picLocks noChangeAspect="1"/>
          </p:cNvPicPr>
          <p:nvPr/>
        </p:nvPicPr>
        <p:blipFill>
          <a:blip r:embed="rId3"/>
          <a:stretch>
            <a:fillRect/>
          </a:stretch>
        </p:blipFill>
        <p:spPr>
          <a:xfrm>
            <a:off x="1658651" y="1127265"/>
            <a:ext cx="2297199" cy="5619897"/>
          </a:xfrm>
          <a:prstGeom prst="rect">
            <a:avLst/>
          </a:prstGeom>
        </p:spPr>
      </p:pic>
      <p:pic>
        <p:nvPicPr>
          <p:cNvPr id="9" name="Picture 8" descr="A person and person smiling for a selfie&#10;&#10;Description automatically generated">
            <a:extLst>
              <a:ext uri="{FF2B5EF4-FFF2-40B4-BE49-F238E27FC236}">
                <a16:creationId xmlns:a16="http://schemas.microsoft.com/office/drawing/2014/main" id="{F4F85B62-6C14-8F5A-997B-45FF65FD8BCD}"/>
              </a:ext>
            </a:extLst>
          </p:cNvPr>
          <p:cNvPicPr>
            <a:picLocks noChangeAspect="1"/>
          </p:cNvPicPr>
          <p:nvPr/>
        </p:nvPicPr>
        <p:blipFill>
          <a:blip r:embed="rId4"/>
          <a:stretch>
            <a:fillRect/>
          </a:stretch>
        </p:blipFill>
        <p:spPr>
          <a:xfrm>
            <a:off x="8335627" y="1127269"/>
            <a:ext cx="2192460" cy="2809945"/>
          </a:xfrm>
          <a:prstGeom prst="rect">
            <a:avLst/>
          </a:prstGeom>
        </p:spPr>
      </p:pic>
      <p:pic>
        <p:nvPicPr>
          <p:cNvPr id="11" name="Picture 10" descr="A person running with his arms out to the side of a football ball&#10;&#10;Description automatically generated">
            <a:extLst>
              <a:ext uri="{FF2B5EF4-FFF2-40B4-BE49-F238E27FC236}">
                <a16:creationId xmlns:a16="http://schemas.microsoft.com/office/drawing/2014/main" id="{7CD41841-A01A-4CD5-86B9-B8168AA53166}"/>
              </a:ext>
            </a:extLst>
          </p:cNvPr>
          <p:cNvPicPr>
            <a:picLocks noChangeAspect="1"/>
          </p:cNvPicPr>
          <p:nvPr/>
        </p:nvPicPr>
        <p:blipFill>
          <a:blip r:embed="rId5"/>
          <a:stretch>
            <a:fillRect/>
          </a:stretch>
        </p:blipFill>
        <p:spPr>
          <a:xfrm>
            <a:off x="6030332" y="3937212"/>
            <a:ext cx="2305291" cy="2809949"/>
          </a:xfrm>
          <a:prstGeom prst="rect">
            <a:avLst/>
          </a:prstGeom>
        </p:spPr>
      </p:pic>
      <p:pic>
        <p:nvPicPr>
          <p:cNvPr id="18" name="Picture 17" descr="A long shot of a building&#10;&#10;Description automatically generated">
            <a:extLst>
              <a:ext uri="{FF2B5EF4-FFF2-40B4-BE49-F238E27FC236}">
                <a16:creationId xmlns:a16="http://schemas.microsoft.com/office/drawing/2014/main" id="{18855E06-97BC-A0BA-08B6-BF69891584FC}"/>
              </a:ext>
            </a:extLst>
          </p:cNvPr>
          <p:cNvPicPr>
            <a:picLocks noChangeAspect="1"/>
          </p:cNvPicPr>
          <p:nvPr/>
        </p:nvPicPr>
        <p:blipFill>
          <a:blip r:embed="rId6"/>
          <a:stretch>
            <a:fillRect/>
          </a:stretch>
        </p:blipFill>
        <p:spPr>
          <a:xfrm>
            <a:off x="3955851" y="1127263"/>
            <a:ext cx="4379773" cy="2809949"/>
          </a:xfrm>
          <a:prstGeom prst="rect">
            <a:avLst/>
          </a:prstGeom>
        </p:spPr>
      </p:pic>
      <p:sp>
        <p:nvSpPr>
          <p:cNvPr id="6" name="Title 1">
            <a:extLst>
              <a:ext uri="{FF2B5EF4-FFF2-40B4-BE49-F238E27FC236}">
                <a16:creationId xmlns:a16="http://schemas.microsoft.com/office/drawing/2014/main" id="{072F8D90-1755-939B-A4F0-A7B515956B52}"/>
              </a:ext>
            </a:extLst>
          </p:cNvPr>
          <p:cNvSpPr>
            <a:spLocks noGrp="1"/>
          </p:cNvSpPr>
          <p:nvPr>
            <p:ph type="ctrTitle"/>
          </p:nvPr>
        </p:nvSpPr>
        <p:spPr>
          <a:xfrm>
            <a:off x="2209800" y="202019"/>
            <a:ext cx="7772400" cy="809481"/>
          </a:xfrm>
        </p:spPr>
        <p:txBody>
          <a:bodyPr>
            <a:noAutofit/>
          </a:bodyPr>
          <a:lstStyle/>
          <a:p>
            <a:r>
              <a:rPr lang="en-US" sz="5400" dirty="0"/>
              <a:t>Introduction to </a:t>
            </a:r>
            <a:r>
              <a:rPr lang="en-US" sz="5400" dirty="0">
                <a:solidFill>
                  <a:schemeClr val="tx2">
                    <a:lumMod val="76000"/>
                    <a:lumOff val="24000"/>
                  </a:schemeClr>
                </a:solidFill>
              </a:rPr>
              <a:t>me</a:t>
            </a:r>
          </a:p>
        </p:txBody>
      </p:sp>
    </p:spTree>
    <p:extLst>
      <p:ext uri="{BB962C8B-B14F-4D97-AF65-F5344CB8AC3E}">
        <p14:creationId xmlns:p14="http://schemas.microsoft.com/office/powerpoint/2010/main" val="39191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C0549-94BE-F812-DF1E-B64380013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F05E4-3CBD-6BA0-89DD-86269BAE78EC}"/>
              </a:ext>
            </a:extLst>
          </p:cNvPr>
          <p:cNvSpPr>
            <a:spLocks noGrp="1"/>
          </p:cNvSpPr>
          <p:nvPr>
            <p:ph type="title"/>
          </p:nvPr>
        </p:nvSpPr>
        <p:spPr>
          <a:xfrm>
            <a:off x="91440" y="365125"/>
            <a:ext cx="12011891" cy="1325563"/>
          </a:xfrm>
        </p:spPr>
        <p:txBody>
          <a:bodyPr>
            <a:noAutofit/>
          </a:bodyPr>
          <a:lstStyle/>
          <a:p>
            <a:pPr algn="ctr"/>
            <a:r>
              <a:rPr lang="en-US" sz="5300" dirty="0"/>
              <a:t>What </a:t>
            </a:r>
            <a:r>
              <a:rPr lang="en-US" sz="5300" b="1" dirty="0">
                <a:solidFill>
                  <a:srgbClr val="0070C0"/>
                </a:solidFill>
              </a:rPr>
              <a:t>style</a:t>
            </a:r>
            <a:r>
              <a:rPr lang="en-US" sz="5300" dirty="0"/>
              <a:t> of leadership is required here?</a:t>
            </a:r>
          </a:p>
        </p:txBody>
      </p:sp>
      <p:graphicFrame>
        <p:nvGraphicFramePr>
          <p:cNvPr id="7" name="Diagram 6">
            <a:extLst>
              <a:ext uri="{FF2B5EF4-FFF2-40B4-BE49-F238E27FC236}">
                <a16:creationId xmlns:a16="http://schemas.microsoft.com/office/drawing/2014/main" id="{04C48D8A-B513-AAD6-0B62-CA4287143A0E}"/>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dog holding a stick in its mouth&#10;&#10;Description automatically generated">
            <a:extLst>
              <a:ext uri="{FF2B5EF4-FFF2-40B4-BE49-F238E27FC236}">
                <a16:creationId xmlns:a16="http://schemas.microsoft.com/office/drawing/2014/main" id="{A6BFA0AB-E5EC-30F7-3F88-96E87F751584}"/>
              </a:ext>
            </a:extLst>
          </p:cNvPr>
          <p:cNvPicPr>
            <a:picLocks noChangeAspect="1"/>
          </p:cNvPicPr>
          <p:nvPr/>
        </p:nvPicPr>
        <p:blipFill>
          <a:blip r:embed="rId8"/>
          <a:stretch>
            <a:fillRect/>
          </a:stretch>
        </p:blipFill>
        <p:spPr>
          <a:xfrm>
            <a:off x="7034687" y="2468067"/>
            <a:ext cx="1626363" cy="2439543"/>
          </a:xfrm>
          <a:prstGeom prst="rect">
            <a:avLst/>
          </a:prstGeom>
        </p:spPr>
      </p:pic>
      <p:sp>
        <p:nvSpPr>
          <p:cNvPr id="4" name="TextBox 3">
            <a:extLst>
              <a:ext uri="{FF2B5EF4-FFF2-40B4-BE49-F238E27FC236}">
                <a16:creationId xmlns:a16="http://schemas.microsoft.com/office/drawing/2014/main" id="{F2373C79-F246-4AAD-1BEF-949E4A260F60}"/>
              </a:ext>
            </a:extLst>
          </p:cNvPr>
          <p:cNvSpPr txBox="1"/>
          <p:nvPr/>
        </p:nvSpPr>
        <p:spPr>
          <a:xfrm>
            <a:off x="7191693" y="4907610"/>
            <a:ext cx="1312349" cy="815608"/>
          </a:xfrm>
          <a:prstGeom prst="rect">
            <a:avLst/>
          </a:prstGeom>
          <a:noFill/>
        </p:spPr>
        <p:txBody>
          <a:bodyPr wrap="square" rtlCol="0">
            <a:spAutoFit/>
          </a:bodyPr>
          <a:lstStyle/>
          <a:p>
            <a:pPr algn="ctr"/>
            <a:r>
              <a:rPr lang="en-US" sz="4700" b="1" dirty="0">
                <a:solidFill>
                  <a:srgbClr val="0070C0"/>
                </a:solidFill>
              </a:rPr>
              <a:t>Will</a:t>
            </a:r>
          </a:p>
        </p:txBody>
      </p:sp>
    </p:spTree>
    <p:extLst>
      <p:ext uri="{BB962C8B-B14F-4D97-AF65-F5344CB8AC3E}">
        <p14:creationId xmlns:p14="http://schemas.microsoft.com/office/powerpoint/2010/main" val="4294883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99EAE-8169-2FED-1628-A0C24F07A0CE}"/>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7A3108E8-BF88-850F-F2F4-3E55597D33C9}"/>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dog holding a stick in its mouth&#10;&#10;Description automatically generated">
            <a:extLst>
              <a:ext uri="{FF2B5EF4-FFF2-40B4-BE49-F238E27FC236}">
                <a16:creationId xmlns:a16="http://schemas.microsoft.com/office/drawing/2014/main" id="{4AC828D4-BF67-B085-E5BD-F5207BCC6B3A}"/>
              </a:ext>
            </a:extLst>
          </p:cNvPr>
          <p:cNvPicPr>
            <a:picLocks noChangeAspect="1"/>
          </p:cNvPicPr>
          <p:nvPr/>
        </p:nvPicPr>
        <p:blipFill>
          <a:blip r:embed="rId8"/>
          <a:stretch>
            <a:fillRect/>
          </a:stretch>
        </p:blipFill>
        <p:spPr>
          <a:xfrm>
            <a:off x="7034687" y="2468067"/>
            <a:ext cx="1626363" cy="2439543"/>
          </a:xfrm>
          <a:prstGeom prst="rect">
            <a:avLst/>
          </a:prstGeom>
        </p:spPr>
      </p:pic>
      <p:sp>
        <p:nvSpPr>
          <p:cNvPr id="4" name="TextBox 3">
            <a:extLst>
              <a:ext uri="{FF2B5EF4-FFF2-40B4-BE49-F238E27FC236}">
                <a16:creationId xmlns:a16="http://schemas.microsoft.com/office/drawing/2014/main" id="{99E51DE3-C598-199D-F2EC-68DD80A4F39F}"/>
              </a:ext>
            </a:extLst>
          </p:cNvPr>
          <p:cNvSpPr txBox="1"/>
          <p:nvPr/>
        </p:nvSpPr>
        <p:spPr>
          <a:xfrm>
            <a:off x="7195850" y="4910711"/>
            <a:ext cx="1304036" cy="815608"/>
          </a:xfrm>
          <a:prstGeom prst="rect">
            <a:avLst/>
          </a:prstGeom>
          <a:noFill/>
        </p:spPr>
        <p:txBody>
          <a:bodyPr wrap="square" rtlCol="0">
            <a:spAutoFit/>
          </a:bodyPr>
          <a:lstStyle/>
          <a:p>
            <a:pPr algn="ctr"/>
            <a:r>
              <a:rPr lang="en-US" sz="4700" b="1" dirty="0">
                <a:solidFill>
                  <a:srgbClr val="0070C0"/>
                </a:solidFill>
              </a:rPr>
              <a:t>Will</a:t>
            </a:r>
          </a:p>
        </p:txBody>
      </p:sp>
      <p:sp>
        <p:nvSpPr>
          <p:cNvPr id="5" name="TextBox 4">
            <a:extLst>
              <a:ext uri="{FF2B5EF4-FFF2-40B4-BE49-F238E27FC236}">
                <a16:creationId xmlns:a16="http://schemas.microsoft.com/office/drawing/2014/main" id="{1D2F52F7-312A-DD89-457D-2EFC77E3E8EE}"/>
              </a:ext>
            </a:extLst>
          </p:cNvPr>
          <p:cNvSpPr txBox="1"/>
          <p:nvPr/>
        </p:nvSpPr>
        <p:spPr>
          <a:xfrm>
            <a:off x="-261908" y="5869596"/>
            <a:ext cx="4602756" cy="1077218"/>
          </a:xfrm>
          <a:prstGeom prst="rect">
            <a:avLst/>
          </a:prstGeom>
          <a:noFill/>
        </p:spPr>
        <p:txBody>
          <a:bodyPr wrap="square" rtlCol="0">
            <a:spAutoFit/>
          </a:bodyPr>
          <a:lstStyle/>
          <a:p>
            <a:pPr algn="ctr"/>
            <a:r>
              <a:rPr lang="en-US" sz="6400" b="1" dirty="0">
                <a:solidFill>
                  <a:srgbClr val="92D050"/>
                </a:solidFill>
              </a:rPr>
              <a:t>DIRECTIVE</a:t>
            </a:r>
          </a:p>
        </p:txBody>
      </p:sp>
      <p:sp>
        <p:nvSpPr>
          <p:cNvPr id="6" name="TextBox 5">
            <a:extLst>
              <a:ext uri="{FF2B5EF4-FFF2-40B4-BE49-F238E27FC236}">
                <a16:creationId xmlns:a16="http://schemas.microsoft.com/office/drawing/2014/main" id="{EF2985BE-9BE9-32CE-6FF7-910C1DE15AE0}"/>
              </a:ext>
            </a:extLst>
          </p:cNvPr>
          <p:cNvSpPr txBox="1"/>
          <p:nvPr/>
        </p:nvSpPr>
        <p:spPr>
          <a:xfrm>
            <a:off x="2849726" y="6146595"/>
            <a:ext cx="4602756" cy="523220"/>
          </a:xfrm>
          <a:prstGeom prst="rect">
            <a:avLst/>
          </a:prstGeom>
          <a:noFill/>
        </p:spPr>
        <p:txBody>
          <a:bodyPr wrap="square" rtlCol="0">
            <a:spAutoFit/>
          </a:bodyPr>
          <a:lstStyle/>
          <a:p>
            <a:pPr algn="ctr"/>
            <a:r>
              <a:rPr lang="en-US" sz="2800" b="1" dirty="0">
                <a:solidFill>
                  <a:srgbClr val="0070C0"/>
                </a:solidFill>
              </a:rPr>
              <a:t>(Autocratic)</a:t>
            </a:r>
          </a:p>
        </p:txBody>
      </p:sp>
      <p:sp>
        <p:nvSpPr>
          <p:cNvPr id="10" name="Title 1">
            <a:extLst>
              <a:ext uri="{FF2B5EF4-FFF2-40B4-BE49-F238E27FC236}">
                <a16:creationId xmlns:a16="http://schemas.microsoft.com/office/drawing/2014/main" id="{5E6AA167-CAB2-79C3-6223-61FBE9350F56}"/>
              </a:ext>
            </a:extLst>
          </p:cNvPr>
          <p:cNvSpPr>
            <a:spLocks noGrp="1"/>
          </p:cNvSpPr>
          <p:nvPr>
            <p:ph type="title"/>
          </p:nvPr>
        </p:nvSpPr>
        <p:spPr>
          <a:xfrm>
            <a:off x="91440" y="365125"/>
            <a:ext cx="12011891" cy="1325563"/>
          </a:xfrm>
        </p:spPr>
        <p:txBody>
          <a:bodyPr>
            <a:noAutofit/>
          </a:bodyPr>
          <a:lstStyle/>
          <a:p>
            <a:pPr algn="ctr"/>
            <a:r>
              <a:rPr lang="en-US" sz="5300" dirty="0"/>
              <a:t>What </a:t>
            </a:r>
            <a:r>
              <a:rPr lang="en-US" sz="5300" b="1" dirty="0">
                <a:solidFill>
                  <a:srgbClr val="0070C0"/>
                </a:solidFill>
              </a:rPr>
              <a:t>style</a:t>
            </a:r>
            <a:r>
              <a:rPr lang="en-US" sz="5300" dirty="0"/>
              <a:t> of leadership is required here?</a:t>
            </a:r>
          </a:p>
        </p:txBody>
      </p:sp>
    </p:spTree>
    <p:extLst>
      <p:ext uri="{BB962C8B-B14F-4D97-AF65-F5344CB8AC3E}">
        <p14:creationId xmlns:p14="http://schemas.microsoft.com/office/powerpoint/2010/main" val="41495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0726" y="1531793"/>
            <a:ext cx="10282865" cy="1303303"/>
          </a:xfrm>
        </p:spPr>
        <p:txBody>
          <a:bodyPr>
            <a:normAutofit fontScale="62500" lnSpcReduction="20000"/>
          </a:bodyPr>
          <a:lstStyle/>
          <a:p>
            <a:r>
              <a:rPr lang="en-US" sz="5067" dirty="0"/>
              <a:t>Consider different </a:t>
            </a:r>
            <a:r>
              <a:rPr lang="en-US" sz="5067" b="1" dirty="0">
                <a:solidFill>
                  <a:srgbClr val="0070C0"/>
                </a:solidFill>
              </a:rPr>
              <a:t>SKILLSETS</a:t>
            </a:r>
            <a:r>
              <a:rPr lang="en-US" sz="5067" dirty="0"/>
              <a:t> and </a:t>
            </a:r>
            <a:r>
              <a:rPr lang="en-US" sz="5067" b="1" dirty="0">
                <a:solidFill>
                  <a:srgbClr val="0070C0"/>
                </a:solidFill>
              </a:rPr>
              <a:t>MINDSETS</a:t>
            </a:r>
            <a:r>
              <a:rPr lang="en-US" sz="5067" dirty="0"/>
              <a:t> when leading and empowering people effectively</a:t>
            </a:r>
          </a:p>
          <a:p>
            <a:r>
              <a:rPr lang="en-US" sz="5067" dirty="0"/>
              <a:t>Note -These will </a:t>
            </a:r>
            <a:r>
              <a:rPr lang="en-US" sz="5067" b="1" dirty="0">
                <a:solidFill>
                  <a:srgbClr val="0070C0"/>
                </a:solidFill>
              </a:rPr>
              <a:t>VARY</a:t>
            </a:r>
            <a:r>
              <a:rPr lang="en-US" sz="5067" b="1" dirty="0"/>
              <a:t> </a:t>
            </a:r>
            <a:r>
              <a:rPr lang="en-US" sz="5067" dirty="0"/>
              <a:t>depending on the task.</a:t>
            </a:r>
          </a:p>
          <a:p>
            <a:endParaRPr lang="en-US" dirty="0"/>
          </a:p>
        </p:txBody>
      </p:sp>
      <p:grpSp>
        <p:nvGrpSpPr>
          <p:cNvPr id="10" name="Group 9">
            <a:extLst>
              <a:ext uri="{FF2B5EF4-FFF2-40B4-BE49-F238E27FC236}">
                <a16:creationId xmlns:a16="http://schemas.microsoft.com/office/drawing/2014/main" id="{358788E8-31C7-3813-B250-2E67BCFF0760}"/>
              </a:ext>
            </a:extLst>
          </p:cNvPr>
          <p:cNvGrpSpPr/>
          <p:nvPr/>
        </p:nvGrpSpPr>
        <p:grpSpPr>
          <a:xfrm>
            <a:off x="2229431" y="3157087"/>
            <a:ext cx="1924128" cy="2894290"/>
            <a:chOff x="3088329" y="2215889"/>
            <a:chExt cx="1443096" cy="2170718"/>
          </a:xfrm>
        </p:grpSpPr>
        <p:sp>
          <p:nvSpPr>
            <p:cNvPr id="7" name="TextBox 6">
              <a:extLst>
                <a:ext uri="{FF2B5EF4-FFF2-40B4-BE49-F238E27FC236}">
                  <a16:creationId xmlns:a16="http://schemas.microsoft.com/office/drawing/2014/main" id="{F4C3E419-2BFE-D022-E0E2-3004A9E9F3F4}"/>
                </a:ext>
              </a:extLst>
            </p:cNvPr>
            <p:cNvSpPr txBox="1"/>
            <p:nvPr/>
          </p:nvSpPr>
          <p:spPr>
            <a:xfrm>
              <a:off x="3088329" y="4109608"/>
              <a:ext cx="1419987" cy="276999"/>
            </a:xfrm>
            <a:prstGeom prst="rect">
              <a:avLst/>
            </a:prstGeom>
            <a:noFill/>
          </p:spPr>
          <p:txBody>
            <a:bodyPr wrap="square" rtlCol="0">
              <a:spAutoFit/>
            </a:bodyPr>
            <a:lstStyle/>
            <a:p>
              <a:pPr algn="ctr"/>
              <a:r>
                <a:rPr lang="en-US" b="1" dirty="0"/>
                <a:t>Cowardly Lion</a:t>
              </a:r>
            </a:p>
          </p:txBody>
        </p:sp>
        <p:pic>
          <p:nvPicPr>
            <p:cNvPr id="15" name="Picture 14" descr="A cartoon of a lion&#10;&#10;AI-generated content may be incorrect.">
              <a:extLst>
                <a:ext uri="{FF2B5EF4-FFF2-40B4-BE49-F238E27FC236}">
                  <a16:creationId xmlns:a16="http://schemas.microsoft.com/office/drawing/2014/main" id="{C771790A-7F5A-07FD-7C9F-91B5FF8EDDE2}"/>
                </a:ext>
              </a:extLst>
            </p:cNvPr>
            <p:cNvPicPr>
              <a:picLocks noChangeAspect="1"/>
            </p:cNvPicPr>
            <p:nvPr/>
          </p:nvPicPr>
          <p:blipFill>
            <a:blip r:embed="rId3"/>
            <a:stretch>
              <a:fillRect/>
            </a:stretch>
          </p:blipFill>
          <p:spPr>
            <a:xfrm>
              <a:off x="3108928" y="2215889"/>
              <a:ext cx="1422497" cy="1790971"/>
            </a:xfrm>
            <a:prstGeom prst="rect">
              <a:avLst/>
            </a:prstGeom>
          </p:spPr>
        </p:pic>
      </p:grpSp>
      <p:sp>
        <p:nvSpPr>
          <p:cNvPr id="14" name="TextBox 13">
            <a:extLst>
              <a:ext uri="{FF2B5EF4-FFF2-40B4-BE49-F238E27FC236}">
                <a16:creationId xmlns:a16="http://schemas.microsoft.com/office/drawing/2014/main" id="{46978BF0-DB52-E6FF-B947-21D4D54981DE}"/>
              </a:ext>
            </a:extLst>
          </p:cNvPr>
          <p:cNvSpPr txBox="1"/>
          <p:nvPr/>
        </p:nvSpPr>
        <p:spPr>
          <a:xfrm>
            <a:off x="4722793" y="3219834"/>
            <a:ext cx="6429676" cy="2923877"/>
          </a:xfrm>
          <a:prstGeom prst="rect">
            <a:avLst/>
          </a:prstGeom>
          <a:noFill/>
        </p:spPr>
        <p:txBody>
          <a:bodyPr wrap="square" rtlCol="0">
            <a:spAutoFit/>
          </a:bodyPr>
          <a:lstStyle/>
          <a:p>
            <a:pPr marL="457189" indent="-457189">
              <a:buFont typeface="Arial" panose="020B0604020202020204" pitchFamily="34" charset="0"/>
              <a:buChar char="•"/>
            </a:pPr>
            <a:r>
              <a:rPr lang="en-GB" altLang="en-US" sz="3200" dirty="0">
                <a:solidFill>
                  <a:schemeClr val="tx1">
                    <a:lumMod val="50000"/>
                    <a:lumOff val="50000"/>
                  </a:schemeClr>
                </a:solidFill>
              </a:rPr>
              <a:t>What if I do it wrong?</a:t>
            </a:r>
          </a:p>
          <a:p>
            <a:pPr marL="457189" indent="-457189">
              <a:buFont typeface="Arial" panose="020B0604020202020204" pitchFamily="34" charset="0"/>
              <a:buChar char="•"/>
            </a:pPr>
            <a:r>
              <a:rPr lang="en-GB" altLang="en-US" sz="3200" dirty="0">
                <a:solidFill>
                  <a:schemeClr val="tx1">
                    <a:lumMod val="50000"/>
                    <a:lumOff val="50000"/>
                  </a:schemeClr>
                </a:solidFill>
              </a:rPr>
              <a:t>I’m not sure I can do this…</a:t>
            </a:r>
          </a:p>
          <a:p>
            <a:pPr marL="457189" indent="-457189">
              <a:buFont typeface="Arial" panose="020B0604020202020204" pitchFamily="34" charset="0"/>
              <a:buChar char="•"/>
            </a:pPr>
            <a:r>
              <a:rPr lang="en-GB" altLang="en-US" sz="3200" dirty="0">
                <a:solidFill>
                  <a:schemeClr val="tx1">
                    <a:lumMod val="50000"/>
                    <a:lumOff val="50000"/>
                  </a:schemeClr>
                </a:solidFill>
              </a:rPr>
              <a:t>I look like a lion, I know what lions do buy I just don’t feel very liony</a:t>
            </a:r>
          </a:p>
          <a:p>
            <a:endParaRPr lang="en-US" sz="2400" dirty="0"/>
          </a:p>
        </p:txBody>
      </p:sp>
      <p:sp>
        <p:nvSpPr>
          <p:cNvPr id="12" name="Title 1">
            <a:extLst>
              <a:ext uri="{FF2B5EF4-FFF2-40B4-BE49-F238E27FC236}">
                <a16:creationId xmlns:a16="http://schemas.microsoft.com/office/drawing/2014/main" id="{C68DB178-67E8-8295-714B-E889A260AC45}"/>
              </a:ext>
            </a:extLst>
          </p:cNvPr>
          <p:cNvSpPr>
            <a:spLocks noGrp="1"/>
          </p:cNvSpPr>
          <p:nvPr>
            <p:ph type="ctrTitle"/>
          </p:nvPr>
        </p:nvSpPr>
        <p:spPr>
          <a:xfrm>
            <a:off x="160713" y="282664"/>
            <a:ext cx="11870574" cy="1102519"/>
          </a:xfrm>
        </p:spPr>
        <p:txBody>
          <a:bodyPr>
            <a:noAutofit/>
          </a:bodyPr>
          <a:lstStyle/>
          <a:p>
            <a:r>
              <a:rPr lang="en-US" sz="5400" dirty="0"/>
              <a:t>Situational leadership – </a:t>
            </a:r>
            <a:r>
              <a:rPr lang="en-US" sz="5400" dirty="0">
                <a:solidFill>
                  <a:srgbClr val="0070C0"/>
                </a:solidFill>
              </a:rPr>
              <a:t>cowardly lion</a:t>
            </a:r>
            <a:endParaRPr lang="en-US" sz="5400" b="1" dirty="0">
              <a:solidFill>
                <a:srgbClr val="0070C0"/>
              </a:solidFill>
            </a:endParaRPr>
          </a:p>
        </p:txBody>
      </p:sp>
    </p:spTree>
    <p:extLst>
      <p:ext uri="{BB962C8B-B14F-4D97-AF65-F5344CB8AC3E}">
        <p14:creationId xmlns:p14="http://schemas.microsoft.com/office/powerpoint/2010/main" val="3328773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DAA96-F4BC-2177-B63E-EB40832EEE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AD60A-2E8D-DA97-F8CB-46331B965347}"/>
              </a:ext>
            </a:extLst>
          </p:cNvPr>
          <p:cNvSpPr>
            <a:spLocks noGrp="1"/>
          </p:cNvSpPr>
          <p:nvPr>
            <p:ph type="title"/>
          </p:nvPr>
        </p:nvSpPr>
        <p:spPr/>
        <p:txBody>
          <a:bodyPr>
            <a:normAutofit/>
          </a:bodyPr>
          <a:lstStyle/>
          <a:p>
            <a:pPr algn="ctr"/>
            <a:r>
              <a:rPr lang="en-US" sz="6000" dirty="0">
                <a:solidFill>
                  <a:srgbClr val="0070C0"/>
                </a:solidFill>
              </a:rPr>
              <a:t>“</a:t>
            </a:r>
            <a:r>
              <a:rPr lang="en-US" sz="6000" b="1" dirty="0">
                <a:solidFill>
                  <a:srgbClr val="0070C0"/>
                </a:solidFill>
              </a:rPr>
              <a:t>The cowardly lion</a:t>
            </a:r>
            <a:r>
              <a:rPr lang="en-US" sz="6000" dirty="0">
                <a:solidFill>
                  <a:srgbClr val="0070C0"/>
                </a:solidFill>
              </a:rPr>
              <a:t>”</a:t>
            </a:r>
          </a:p>
        </p:txBody>
      </p:sp>
      <p:graphicFrame>
        <p:nvGraphicFramePr>
          <p:cNvPr id="7" name="Diagram 6">
            <a:extLst>
              <a:ext uri="{FF2B5EF4-FFF2-40B4-BE49-F238E27FC236}">
                <a16:creationId xmlns:a16="http://schemas.microsoft.com/office/drawing/2014/main" id="{DCDAF803-8644-7153-6B65-2267BD2DBE08}"/>
              </a:ext>
            </a:extLst>
          </p:cNvPr>
          <p:cNvGraphicFramePr/>
          <p:nvPr/>
        </p:nvGraphicFramePr>
        <p:xfrm>
          <a:off x="2062443" y="1193521"/>
          <a:ext cx="8067115" cy="521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4720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4CC83-87BB-5624-99B7-5FE279C34991}"/>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A4E839D-1296-8591-1CEB-8155D5FCE567}"/>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F0EE1F8-B570-9A22-D07C-315AD3027FFA}"/>
              </a:ext>
            </a:extLst>
          </p:cNvPr>
          <p:cNvSpPr txBox="1"/>
          <p:nvPr/>
        </p:nvSpPr>
        <p:spPr>
          <a:xfrm>
            <a:off x="3579208" y="4609635"/>
            <a:ext cx="1667435" cy="830997"/>
          </a:xfrm>
          <a:prstGeom prst="rect">
            <a:avLst/>
          </a:prstGeom>
          <a:noFill/>
        </p:spPr>
        <p:txBody>
          <a:bodyPr wrap="square" rtlCol="0">
            <a:spAutoFit/>
          </a:bodyPr>
          <a:lstStyle/>
          <a:p>
            <a:pPr algn="ctr"/>
            <a:r>
              <a:rPr lang="en-US" sz="4800" b="1" dirty="0">
                <a:solidFill>
                  <a:srgbClr val="0070C0"/>
                </a:solidFill>
              </a:rPr>
              <a:t>Skill</a:t>
            </a:r>
          </a:p>
        </p:txBody>
      </p:sp>
      <p:pic>
        <p:nvPicPr>
          <p:cNvPr id="5" name="Picture 4" descr="A cartoon of a lion&#10;&#10;AI-generated content may be incorrect.">
            <a:extLst>
              <a:ext uri="{FF2B5EF4-FFF2-40B4-BE49-F238E27FC236}">
                <a16:creationId xmlns:a16="http://schemas.microsoft.com/office/drawing/2014/main" id="{5AE47AEA-C052-E8B0-788E-70DC484F7D34}"/>
              </a:ext>
            </a:extLst>
          </p:cNvPr>
          <p:cNvPicPr>
            <a:picLocks noChangeAspect="1"/>
          </p:cNvPicPr>
          <p:nvPr/>
        </p:nvPicPr>
        <p:blipFill>
          <a:blip r:embed="rId8"/>
          <a:stretch>
            <a:fillRect/>
          </a:stretch>
        </p:blipFill>
        <p:spPr>
          <a:xfrm>
            <a:off x="3579207" y="2611206"/>
            <a:ext cx="1667436" cy="2099357"/>
          </a:xfrm>
          <a:prstGeom prst="rect">
            <a:avLst/>
          </a:prstGeom>
        </p:spPr>
      </p:pic>
      <p:sp>
        <p:nvSpPr>
          <p:cNvPr id="8" name="Title 1">
            <a:extLst>
              <a:ext uri="{FF2B5EF4-FFF2-40B4-BE49-F238E27FC236}">
                <a16:creationId xmlns:a16="http://schemas.microsoft.com/office/drawing/2014/main" id="{6AD0971C-5002-5CD6-9F26-7A5D45E3EF82}"/>
              </a:ext>
            </a:extLst>
          </p:cNvPr>
          <p:cNvSpPr>
            <a:spLocks noGrp="1"/>
          </p:cNvSpPr>
          <p:nvPr>
            <p:ph type="title"/>
          </p:nvPr>
        </p:nvSpPr>
        <p:spPr>
          <a:xfrm>
            <a:off x="609600" y="274639"/>
            <a:ext cx="10972800" cy="1143000"/>
          </a:xfrm>
        </p:spPr>
        <p:txBody>
          <a:bodyPr>
            <a:normAutofit/>
          </a:bodyPr>
          <a:lstStyle/>
          <a:p>
            <a:pPr algn="ctr"/>
            <a:r>
              <a:rPr lang="en-US" sz="6000" dirty="0">
                <a:solidFill>
                  <a:srgbClr val="0070C0"/>
                </a:solidFill>
              </a:rPr>
              <a:t>“</a:t>
            </a:r>
            <a:r>
              <a:rPr lang="en-US" sz="6000" b="1" dirty="0">
                <a:solidFill>
                  <a:srgbClr val="0070C0"/>
                </a:solidFill>
              </a:rPr>
              <a:t>The cowardly lion</a:t>
            </a:r>
            <a:r>
              <a:rPr lang="en-US" sz="6000" dirty="0">
                <a:solidFill>
                  <a:srgbClr val="0070C0"/>
                </a:solidFill>
              </a:rPr>
              <a:t>”</a:t>
            </a:r>
          </a:p>
        </p:txBody>
      </p:sp>
    </p:spTree>
    <p:extLst>
      <p:ext uri="{BB962C8B-B14F-4D97-AF65-F5344CB8AC3E}">
        <p14:creationId xmlns:p14="http://schemas.microsoft.com/office/powerpoint/2010/main" val="1319329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D14A4-24AA-79EF-115D-310DDD560989}"/>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E46B9A7-4C0D-B50D-9146-DEAF8212907A}"/>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4D8DC7C-D274-4E0A-ADB7-0F082EBFF67E}"/>
              </a:ext>
            </a:extLst>
          </p:cNvPr>
          <p:cNvSpPr txBox="1"/>
          <p:nvPr/>
        </p:nvSpPr>
        <p:spPr>
          <a:xfrm>
            <a:off x="3579208" y="4609635"/>
            <a:ext cx="1667435" cy="830997"/>
          </a:xfrm>
          <a:prstGeom prst="rect">
            <a:avLst/>
          </a:prstGeom>
          <a:noFill/>
        </p:spPr>
        <p:txBody>
          <a:bodyPr wrap="square" rtlCol="0">
            <a:spAutoFit/>
          </a:bodyPr>
          <a:lstStyle/>
          <a:p>
            <a:pPr algn="ctr"/>
            <a:r>
              <a:rPr lang="en-US" sz="4800" b="1" dirty="0">
                <a:solidFill>
                  <a:srgbClr val="0070C0"/>
                </a:solidFill>
              </a:rPr>
              <a:t>Skill</a:t>
            </a:r>
          </a:p>
        </p:txBody>
      </p:sp>
      <p:pic>
        <p:nvPicPr>
          <p:cNvPr id="5" name="Picture 4" descr="A cartoon of a lion&#10;&#10;AI-generated content may be incorrect.">
            <a:extLst>
              <a:ext uri="{FF2B5EF4-FFF2-40B4-BE49-F238E27FC236}">
                <a16:creationId xmlns:a16="http://schemas.microsoft.com/office/drawing/2014/main" id="{103FEE48-68A0-A5DB-5E49-7D48E18833C3}"/>
              </a:ext>
            </a:extLst>
          </p:cNvPr>
          <p:cNvPicPr>
            <a:picLocks noChangeAspect="1"/>
          </p:cNvPicPr>
          <p:nvPr/>
        </p:nvPicPr>
        <p:blipFill>
          <a:blip r:embed="rId8"/>
          <a:stretch>
            <a:fillRect/>
          </a:stretch>
        </p:blipFill>
        <p:spPr>
          <a:xfrm>
            <a:off x="3579207" y="2611206"/>
            <a:ext cx="1667436" cy="2099357"/>
          </a:xfrm>
          <a:prstGeom prst="rect">
            <a:avLst/>
          </a:prstGeom>
        </p:spPr>
      </p:pic>
      <p:sp>
        <p:nvSpPr>
          <p:cNvPr id="3" name="TextBox 2">
            <a:extLst>
              <a:ext uri="{FF2B5EF4-FFF2-40B4-BE49-F238E27FC236}">
                <a16:creationId xmlns:a16="http://schemas.microsoft.com/office/drawing/2014/main" id="{31454CE3-FAC1-3C23-893F-F64FF4B4D165}"/>
              </a:ext>
            </a:extLst>
          </p:cNvPr>
          <p:cNvSpPr txBox="1"/>
          <p:nvPr/>
        </p:nvSpPr>
        <p:spPr>
          <a:xfrm>
            <a:off x="6862230" y="5858354"/>
            <a:ext cx="5246643" cy="1077218"/>
          </a:xfrm>
          <a:prstGeom prst="rect">
            <a:avLst/>
          </a:prstGeom>
          <a:noFill/>
        </p:spPr>
        <p:txBody>
          <a:bodyPr wrap="square" rtlCol="0">
            <a:spAutoFit/>
          </a:bodyPr>
          <a:lstStyle/>
          <a:p>
            <a:pPr algn="ctr"/>
            <a:r>
              <a:rPr lang="en-US" sz="6400" b="1" dirty="0">
                <a:solidFill>
                  <a:schemeClr val="accent2">
                    <a:lumMod val="60000"/>
                    <a:lumOff val="40000"/>
                  </a:schemeClr>
                </a:solidFill>
              </a:rPr>
              <a:t>SUPPORTIVE</a:t>
            </a:r>
          </a:p>
        </p:txBody>
      </p:sp>
      <p:sp>
        <p:nvSpPr>
          <p:cNvPr id="11" name="TextBox 10">
            <a:extLst>
              <a:ext uri="{FF2B5EF4-FFF2-40B4-BE49-F238E27FC236}">
                <a16:creationId xmlns:a16="http://schemas.microsoft.com/office/drawing/2014/main" id="{AD4637A4-BE46-7B1D-3445-F4B68269C9DD}"/>
              </a:ext>
            </a:extLst>
          </p:cNvPr>
          <p:cNvSpPr txBox="1"/>
          <p:nvPr/>
        </p:nvSpPr>
        <p:spPr>
          <a:xfrm>
            <a:off x="4197928" y="6135353"/>
            <a:ext cx="2743200" cy="523220"/>
          </a:xfrm>
          <a:prstGeom prst="rect">
            <a:avLst/>
          </a:prstGeom>
          <a:noFill/>
        </p:spPr>
        <p:txBody>
          <a:bodyPr wrap="square" rtlCol="0">
            <a:spAutoFit/>
          </a:bodyPr>
          <a:lstStyle/>
          <a:p>
            <a:pPr algn="ctr"/>
            <a:r>
              <a:rPr lang="en-US" sz="2800" b="1" dirty="0">
                <a:solidFill>
                  <a:srgbClr val="0070C0"/>
                </a:solidFill>
              </a:rPr>
              <a:t>(Democratic)</a:t>
            </a:r>
          </a:p>
        </p:txBody>
      </p:sp>
      <p:sp>
        <p:nvSpPr>
          <p:cNvPr id="8" name="Title 1">
            <a:extLst>
              <a:ext uri="{FF2B5EF4-FFF2-40B4-BE49-F238E27FC236}">
                <a16:creationId xmlns:a16="http://schemas.microsoft.com/office/drawing/2014/main" id="{32D4E4C0-36F6-80C5-CC79-A53CD2C10A0A}"/>
              </a:ext>
            </a:extLst>
          </p:cNvPr>
          <p:cNvSpPr>
            <a:spLocks noGrp="1"/>
          </p:cNvSpPr>
          <p:nvPr>
            <p:ph type="title"/>
          </p:nvPr>
        </p:nvSpPr>
        <p:spPr>
          <a:xfrm>
            <a:off x="90054" y="319846"/>
            <a:ext cx="12011891" cy="1325563"/>
          </a:xfrm>
        </p:spPr>
        <p:txBody>
          <a:bodyPr>
            <a:noAutofit/>
          </a:bodyPr>
          <a:lstStyle/>
          <a:p>
            <a:pPr algn="ctr"/>
            <a:r>
              <a:rPr lang="en-US" sz="5300" dirty="0"/>
              <a:t>What </a:t>
            </a:r>
            <a:r>
              <a:rPr lang="en-US" sz="5300" b="1" dirty="0">
                <a:solidFill>
                  <a:srgbClr val="0070C0"/>
                </a:solidFill>
              </a:rPr>
              <a:t>style</a:t>
            </a:r>
            <a:r>
              <a:rPr lang="en-US" sz="5300" dirty="0"/>
              <a:t> of leadership is required here?</a:t>
            </a:r>
          </a:p>
        </p:txBody>
      </p:sp>
    </p:spTree>
    <p:extLst>
      <p:ext uri="{BB962C8B-B14F-4D97-AF65-F5344CB8AC3E}">
        <p14:creationId xmlns:p14="http://schemas.microsoft.com/office/powerpoint/2010/main" val="28869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F68C-A027-5EEC-DC7C-ECC8085814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E21B039-604D-74F5-89DD-5A507E13A285}"/>
              </a:ext>
            </a:extLst>
          </p:cNvPr>
          <p:cNvSpPr>
            <a:spLocks noGrp="1"/>
          </p:cNvSpPr>
          <p:nvPr>
            <p:ph type="subTitle" idx="1"/>
          </p:nvPr>
        </p:nvSpPr>
        <p:spPr>
          <a:xfrm>
            <a:off x="1020726" y="1531793"/>
            <a:ext cx="10282865" cy="1303303"/>
          </a:xfrm>
        </p:spPr>
        <p:txBody>
          <a:bodyPr>
            <a:normAutofit fontScale="62500" lnSpcReduction="20000"/>
          </a:bodyPr>
          <a:lstStyle/>
          <a:p>
            <a:r>
              <a:rPr lang="en-US" sz="5067" dirty="0"/>
              <a:t>Consider different </a:t>
            </a:r>
            <a:r>
              <a:rPr lang="en-US" sz="5067" b="1" dirty="0">
                <a:solidFill>
                  <a:srgbClr val="0070C0"/>
                </a:solidFill>
              </a:rPr>
              <a:t>SKILLSETS</a:t>
            </a:r>
            <a:r>
              <a:rPr lang="en-US" sz="5067" dirty="0"/>
              <a:t> and </a:t>
            </a:r>
            <a:r>
              <a:rPr lang="en-US" sz="5067" b="1" dirty="0">
                <a:solidFill>
                  <a:srgbClr val="0070C0"/>
                </a:solidFill>
              </a:rPr>
              <a:t>MINDSETS</a:t>
            </a:r>
            <a:r>
              <a:rPr lang="en-US" sz="5067" dirty="0"/>
              <a:t> when leading and empowering people effectively</a:t>
            </a:r>
          </a:p>
          <a:p>
            <a:r>
              <a:rPr lang="en-US" sz="5067" dirty="0"/>
              <a:t>Note -These will </a:t>
            </a:r>
            <a:r>
              <a:rPr lang="en-US" sz="5067" b="1" dirty="0">
                <a:solidFill>
                  <a:srgbClr val="0070C0"/>
                </a:solidFill>
              </a:rPr>
              <a:t>VARY</a:t>
            </a:r>
            <a:r>
              <a:rPr lang="en-US" sz="5067" b="1" dirty="0"/>
              <a:t> </a:t>
            </a:r>
            <a:r>
              <a:rPr lang="en-US" sz="5067" dirty="0"/>
              <a:t>depending on the task.</a:t>
            </a:r>
          </a:p>
          <a:p>
            <a:endParaRPr lang="en-US" dirty="0"/>
          </a:p>
        </p:txBody>
      </p:sp>
      <p:grpSp>
        <p:nvGrpSpPr>
          <p:cNvPr id="12" name="Group 11">
            <a:extLst>
              <a:ext uri="{FF2B5EF4-FFF2-40B4-BE49-F238E27FC236}">
                <a16:creationId xmlns:a16="http://schemas.microsoft.com/office/drawing/2014/main" id="{DA0833E1-6C4C-C0DD-7ADA-4EEB5E6093E7}"/>
              </a:ext>
            </a:extLst>
          </p:cNvPr>
          <p:cNvGrpSpPr/>
          <p:nvPr/>
        </p:nvGrpSpPr>
        <p:grpSpPr>
          <a:xfrm>
            <a:off x="2231952" y="3206373"/>
            <a:ext cx="3120800" cy="2861825"/>
            <a:chOff x="5899725" y="2240238"/>
            <a:chExt cx="2340600" cy="2146369"/>
          </a:xfrm>
        </p:grpSpPr>
        <p:sp>
          <p:nvSpPr>
            <p:cNvPr id="9" name="TextBox 8">
              <a:extLst>
                <a:ext uri="{FF2B5EF4-FFF2-40B4-BE49-F238E27FC236}">
                  <a16:creationId xmlns:a16="http://schemas.microsoft.com/office/drawing/2014/main" id="{C02643F0-1529-3CE9-A967-2898E5873D6D}"/>
                </a:ext>
              </a:extLst>
            </p:cNvPr>
            <p:cNvSpPr txBox="1"/>
            <p:nvPr/>
          </p:nvSpPr>
          <p:spPr>
            <a:xfrm>
              <a:off x="5899725" y="4109608"/>
              <a:ext cx="2340600" cy="276999"/>
            </a:xfrm>
            <a:prstGeom prst="rect">
              <a:avLst/>
            </a:prstGeom>
            <a:noFill/>
          </p:spPr>
          <p:txBody>
            <a:bodyPr wrap="square" lIns="91440" tIns="45720" rIns="91440" bIns="45720" rtlCol="0" anchor="t">
              <a:spAutoFit/>
            </a:bodyPr>
            <a:lstStyle/>
            <a:p>
              <a:pPr algn="ctr"/>
              <a:r>
                <a:rPr lang="en-US" b="1" dirty="0"/>
                <a:t>World champion</a:t>
              </a:r>
            </a:p>
          </p:txBody>
        </p:sp>
        <p:pic>
          <p:nvPicPr>
            <p:cNvPr id="20" name="Picture 19" descr="A cartoon of a child holding a medal&#10;&#10;AI-generated content may be incorrect.">
              <a:extLst>
                <a:ext uri="{FF2B5EF4-FFF2-40B4-BE49-F238E27FC236}">
                  <a16:creationId xmlns:a16="http://schemas.microsoft.com/office/drawing/2014/main" id="{AB5A35BF-A253-52EA-B5A7-92F30BD346E8}"/>
                </a:ext>
              </a:extLst>
            </p:cNvPr>
            <p:cNvPicPr>
              <a:picLocks noChangeAspect="1"/>
            </p:cNvPicPr>
            <p:nvPr/>
          </p:nvPicPr>
          <p:blipFill>
            <a:blip r:embed="rId3"/>
            <a:stretch>
              <a:fillRect/>
            </a:stretch>
          </p:blipFill>
          <p:spPr>
            <a:xfrm>
              <a:off x="6383670" y="2240238"/>
              <a:ext cx="1372712" cy="1766623"/>
            </a:xfrm>
            <a:prstGeom prst="rect">
              <a:avLst/>
            </a:prstGeom>
          </p:spPr>
        </p:pic>
      </p:grpSp>
      <p:sp>
        <p:nvSpPr>
          <p:cNvPr id="16" name="TextBox 15">
            <a:extLst>
              <a:ext uri="{FF2B5EF4-FFF2-40B4-BE49-F238E27FC236}">
                <a16:creationId xmlns:a16="http://schemas.microsoft.com/office/drawing/2014/main" id="{8FA6A82F-21C1-604D-E48F-B867BF5199A1}"/>
              </a:ext>
            </a:extLst>
          </p:cNvPr>
          <p:cNvSpPr txBox="1"/>
          <p:nvPr/>
        </p:nvSpPr>
        <p:spPr>
          <a:xfrm>
            <a:off x="5352752" y="3106848"/>
            <a:ext cx="6096000" cy="2554545"/>
          </a:xfrm>
          <a:prstGeom prst="rect">
            <a:avLst/>
          </a:prstGeom>
          <a:noFill/>
        </p:spPr>
        <p:txBody>
          <a:bodyPr wrap="square">
            <a:spAutoFit/>
          </a:bodyPr>
          <a:lstStyle/>
          <a:p>
            <a:pPr marL="457189" indent="-457189">
              <a:buFont typeface="Arial" panose="020B0604020202020204" pitchFamily="34" charset="0"/>
              <a:buChar char="•"/>
            </a:pPr>
            <a:r>
              <a:rPr lang="en-GB" altLang="en-US" sz="3200" dirty="0">
                <a:solidFill>
                  <a:schemeClr val="tx1">
                    <a:lumMod val="50000"/>
                    <a:lumOff val="50000"/>
                  </a:schemeClr>
                </a:solidFill>
              </a:rPr>
              <a:t>Can I help</a:t>
            </a:r>
          </a:p>
          <a:p>
            <a:pPr marL="457189" indent="-457189">
              <a:buFont typeface="Arial" panose="020B0604020202020204" pitchFamily="34" charset="0"/>
              <a:buChar char="•"/>
            </a:pPr>
            <a:r>
              <a:rPr lang="en-GB" altLang="en-US" sz="3200" dirty="0">
                <a:solidFill>
                  <a:schemeClr val="tx1">
                    <a:lumMod val="50000"/>
                    <a:lumOff val="50000"/>
                  </a:schemeClr>
                </a:solidFill>
              </a:rPr>
              <a:t>Safe pair of hands</a:t>
            </a:r>
          </a:p>
          <a:p>
            <a:pPr marL="457189" indent="-457189">
              <a:buFont typeface="Arial" panose="020B0604020202020204" pitchFamily="34" charset="0"/>
              <a:buChar char="•"/>
            </a:pPr>
            <a:r>
              <a:rPr lang="en-GB" altLang="en-US" sz="3200" dirty="0">
                <a:solidFill>
                  <a:schemeClr val="tx1">
                    <a:lumMod val="50000"/>
                    <a:lumOff val="50000"/>
                  </a:schemeClr>
                </a:solidFill>
              </a:rPr>
              <a:t>Let me do that for you</a:t>
            </a:r>
          </a:p>
          <a:p>
            <a:pPr marL="457189" indent="-457189">
              <a:buFont typeface="Arial" panose="020B0604020202020204" pitchFamily="34" charset="0"/>
              <a:buChar char="•"/>
            </a:pPr>
            <a:r>
              <a:rPr lang="en-GB" altLang="en-US" sz="3200" dirty="0">
                <a:solidFill>
                  <a:schemeClr val="tx1">
                    <a:lumMod val="50000"/>
                    <a:lumOff val="50000"/>
                  </a:schemeClr>
                </a:solidFill>
              </a:rPr>
              <a:t>I can do that - no problems</a:t>
            </a:r>
          </a:p>
          <a:p>
            <a:pPr marL="457189" indent="-457189">
              <a:buFont typeface="Arial" panose="020B0604020202020204" pitchFamily="34" charset="0"/>
              <a:buChar char="•"/>
            </a:pPr>
            <a:r>
              <a:rPr lang="en-GB" altLang="en-US" sz="3200" dirty="0">
                <a:solidFill>
                  <a:schemeClr val="tx1">
                    <a:lumMod val="50000"/>
                    <a:lumOff val="50000"/>
                  </a:schemeClr>
                </a:solidFill>
              </a:rPr>
              <a:t>What if we try it this way</a:t>
            </a:r>
          </a:p>
        </p:txBody>
      </p:sp>
      <p:sp>
        <p:nvSpPr>
          <p:cNvPr id="6" name="Title 1">
            <a:extLst>
              <a:ext uri="{FF2B5EF4-FFF2-40B4-BE49-F238E27FC236}">
                <a16:creationId xmlns:a16="http://schemas.microsoft.com/office/drawing/2014/main" id="{9908FBE1-4AEB-EB12-C301-2F2BAB86A9B8}"/>
              </a:ext>
            </a:extLst>
          </p:cNvPr>
          <p:cNvSpPr>
            <a:spLocks noGrp="1"/>
          </p:cNvSpPr>
          <p:nvPr>
            <p:ph type="ctrTitle"/>
          </p:nvPr>
        </p:nvSpPr>
        <p:spPr>
          <a:xfrm>
            <a:off x="74815" y="282664"/>
            <a:ext cx="12053453" cy="1102519"/>
          </a:xfrm>
        </p:spPr>
        <p:txBody>
          <a:bodyPr>
            <a:noAutofit/>
          </a:bodyPr>
          <a:lstStyle/>
          <a:p>
            <a:r>
              <a:rPr lang="en-US" sz="5400" dirty="0"/>
              <a:t>Situational leadership – </a:t>
            </a:r>
            <a:r>
              <a:rPr lang="en-US" sz="5400" dirty="0">
                <a:solidFill>
                  <a:srgbClr val="0070C0"/>
                </a:solidFill>
              </a:rPr>
              <a:t>world champion</a:t>
            </a:r>
            <a:endParaRPr lang="en-US" sz="5400" b="1" dirty="0">
              <a:solidFill>
                <a:srgbClr val="0070C0"/>
              </a:solidFill>
            </a:endParaRPr>
          </a:p>
        </p:txBody>
      </p:sp>
    </p:spTree>
    <p:extLst>
      <p:ext uri="{BB962C8B-B14F-4D97-AF65-F5344CB8AC3E}">
        <p14:creationId xmlns:p14="http://schemas.microsoft.com/office/powerpoint/2010/main" val="1765240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1CEA8-EF12-DCD2-FB69-3447BB748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30080-410D-3D05-0614-520F50179AC4}"/>
              </a:ext>
            </a:extLst>
          </p:cNvPr>
          <p:cNvSpPr>
            <a:spLocks noGrp="1"/>
          </p:cNvSpPr>
          <p:nvPr>
            <p:ph type="title"/>
          </p:nvPr>
        </p:nvSpPr>
        <p:spPr/>
        <p:txBody>
          <a:bodyPr>
            <a:normAutofit/>
          </a:bodyPr>
          <a:lstStyle/>
          <a:p>
            <a:pPr algn="ctr"/>
            <a:r>
              <a:rPr lang="en-US" sz="6000" dirty="0">
                <a:solidFill>
                  <a:srgbClr val="0070C0"/>
                </a:solidFill>
              </a:rPr>
              <a:t>“</a:t>
            </a:r>
            <a:r>
              <a:rPr lang="en-US" sz="6000" b="1" dirty="0">
                <a:solidFill>
                  <a:srgbClr val="0070C0"/>
                </a:solidFill>
              </a:rPr>
              <a:t>A</a:t>
            </a:r>
            <a:r>
              <a:rPr lang="en-US" sz="6000" dirty="0">
                <a:solidFill>
                  <a:srgbClr val="0070C0"/>
                </a:solidFill>
              </a:rPr>
              <a:t> w</a:t>
            </a:r>
            <a:r>
              <a:rPr lang="en-US" sz="6000" b="1" dirty="0">
                <a:solidFill>
                  <a:srgbClr val="0070C0"/>
                </a:solidFill>
              </a:rPr>
              <a:t>orld champion</a:t>
            </a:r>
            <a:r>
              <a:rPr lang="en-US" sz="6000" dirty="0">
                <a:solidFill>
                  <a:srgbClr val="0070C0"/>
                </a:solidFill>
              </a:rPr>
              <a:t>”</a:t>
            </a:r>
          </a:p>
        </p:txBody>
      </p:sp>
      <p:graphicFrame>
        <p:nvGraphicFramePr>
          <p:cNvPr id="7" name="Diagram 6">
            <a:extLst>
              <a:ext uri="{FF2B5EF4-FFF2-40B4-BE49-F238E27FC236}">
                <a16:creationId xmlns:a16="http://schemas.microsoft.com/office/drawing/2014/main" id="{0A3C7B8C-A1A8-7103-BB11-BEF809C134AE}"/>
              </a:ext>
            </a:extLst>
          </p:cNvPr>
          <p:cNvGraphicFramePr/>
          <p:nvPr/>
        </p:nvGraphicFramePr>
        <p:xfrm>
          <a:off x="2233334" y="1202486"/>
          <a:ext cx="7725335" cy="503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8786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2B37-AB4F-03A1-29D9-DD87FA6770C0}"/>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107FFF8-9B66-9E1D-B919-720774781D8C}"/>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6206361-DB02-251A-AEE9-334D2B54089C}"/>
              </a:ext>
            </a:extLst>
          </p:cNvPr>
          <p:cNvSpPr txBox="1"/>
          <p:nvPr/>
        </p:nvSpPr>
        <p:spPr>
          <a:xfrm>
            <a:off x="2886964" y="3291236"/>
            <a:ext cx="1871025" cy="1107996"/>
          </a:xfrm>
          <a:prstGeom prst="rect">
            <a:avLst/>
          </a:prstGeom>
          <a:noFill/>
        </p:spPr>
        <p:txBody>
          <a:bodyPr wrap="none" rtlCol="0">
            <a:spAutoFit/>
          </a:bodyPr>
          <a:lstStyle/>
          <a:p>
            <a:r>
              <a:rPr lang="en-US" sz="6600" b="1" dirty="0">
                <a:solidFill>
                  <a:srgbClr val="0070C0"/>
                </a:solidFill>
              </a:rPr>
              <a:t>Skill</a:t>
            </a:r>
          </a:p>
        </p:txBody>
      </p:sp>
      <p:sp>
        <p:nvSpPr>
          <p:cNvPr id="4" name="TextBox 3">
            <a:extLst>
              <a:ext uri="{FF2B5EF4-FFF2-40B4-BE49-F238E27FC236}">
                <a16:creationId xmlns:a16="http://schemas.microsoft.com/office/drawing/2014/main" id="{26DBB31A-46D8-F845-FC5A-2B9AEEEDCD86}"/>
              </a:ext>
            </a:extLst>
          </p:cNvPr>
          <p:cNvSpPr txBox="1"/>
          <p:nvPr/>
        </p:nvSpPr>
        <p:spPr>
          <a:xfrm>
            <a:off x="7308478" y="3266600"/>
            <a:ext cx="1709122" cy="1107996"/>
          </a:xfrm>
          <a:prstGeom prst="rect">
            <a:avLst/>
          </a:prstGeom>
          <a:noFill/>
        </p:spPr>
        <p:txBody>
          <a:bodyPr wrap="none" rtlCol="0">
            <a:spAutoFit/>
          </a:bodyPr>
          <a:lstStyle/>
          <a:p>
            <a:r>
              <a:rPr lang="en-US" sz="6600" b="1" dirty="0">
                <a:solidFill>
                  <a:srgbClr val="0070C0"/>
                </a:solidFill>
              </a:rPr>
              <a:t>Will</a:t>
            </a:r>
          </a:p>
        </p:txBody>
      </p:sp>
      <p:pic>
        <p:nvPicPr>
          <p:cNvPr id="6" name="Picture 5" descr="A cartoon of a child holding a medal&#10;&#10;AI-generated content may be incorrect.">
            <a:extLst>
              <a:ext uri="{FF2B5EF4-FFF2-40B4-BE49-F238E27FC236}">
                <a16:creationId xmlns:a16="http://schemas.microsoft.com/office/drawing/2014/main" id="{EB72DE28-F128-FFC9-EBF3-510C86D0EE7E}"/>
              </a:ext>
            </a:extLst>
          </p:cNvPr>
          <p:cNvPicPr>
            <a:picLocks noChangeAspect="1"/>
          </p:cNvPicPr>
          <p:nvPr/>
        </p:nvPicPr>
        <p:blipFill>
          <a:blip r:embed="rId7"/>
          <a:stretch>
            <a:fillRect/>
          </a:stretch>
        </p:blipFill>
        <p:spPr>
          <a:xfrm>
            <a:off x="5172277" y="2792838"/>
            <a:ext cx="1597193" cy="2055521"/>
          </a:xfrm>
          <a:prstGeom prst="rect">
            <a:avLst/>
          </a:prstGeom>
        </p:spPr>
      </p:pic>
      <p:sp>
        <p:nvSpPr>
          <p:cNvPr id="11" name="Title 1">
            <a:extLst>
              <a:ext uri="{FF2B5EF4-FFF2-40B4-BE49-F238E27FC236}">
                <a16:creationId xmlns:a16="http://schemas.microsoft.com/office/drawing/2014/main" id="{8681615D-EFC7-7A7E-87AB-8854889B8CFD}"/>
              </a:ext>
            </a:extLst>
          </p:cNvPr>
          <p:cNvSpPr>
            <a:spLocks noGrp="1"/>
          </p:cNvSpPr>
          <p:nvPr>
            <p:ph type="title"/>
          </p:nvPr>
        </p:nvSpPr>
        <p:spPr>
          <a:xfrm>
            <a:off x="609600" y="274639"/>
            <a:ext cx="10972800" cy="1143000"/>
          </a:xfrm>
        </p:spPr>
        <p:txBody>
          <a:bodyPr>
            <a:normAutofit/>
          </a:bodyPr>
          <a:lstStyle/>
          <a:p>
            <a:pPr algn="ctr"/>
            <a:r>
              <a:rPr lang="en-US" sz="6000" dirty="0">
                <a:solidFill>
                  <a:srgbClr val="0070C0"/>
                </a:solidFill>
              </a:rPr>
              <a:t>“</a:t>
            </a:r>
            <a:r>
              <a:rPr lang="en-US" sz="6000" b="1" dirty="0">
                <a:solidFill>
                  <a:srgbClr val="0070C0"/>
                </a:solidFill>
              </a:rPr>
              <a:t>A</a:t>
            </a:r>
            <a:r>
              <a:rPr lang="en-US" sz="6000" dirty="0">
                <a:solidFill>
                  <a:srgbClr val="0070C0"/>
                </a:solidFill>
              </a:rPr>
              <a:t> w</a:t>
            </a:r>
            <a:r>
              <a:rPr lang="en-US" sz="6000" b="1" dirty="0">
                <a:solidFill>
                  <a:srgbClr val="0070C0"/>
                </a:solidFill>
              </a:rPr>
              <a:t>orld champion</a:t>
            </a:r>
            <a:r>
              <a:rPr lang="en-US" sz="6000" dirty="0">
                <a:solidFill>
                  <a:srgbClr val="0070C0"/>
                </a:solidFill>
              </a:rPr>
              <a:t>”</a:t>
            </a:r>
          </a:p>
        </p:txBody>
      </p:sp>
    </p:spTree>
    <p:extLst>
      <p:ext uri="{BB962C8B-B14F-4D97-AF65-F5344CB8AC3E}">
        <p14:creationId xmlns:p14="http://schemas.microsoft.com/office/powerpoint/2010/main" val="3600424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8696-CE64-6EAD-EDA4-A6B27BDED2C5}"/>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8BEFC08-04E0-2ED1-DEBF-7FA0A3EFF476}"/>
              </a:ext>
            </a:extLst>
          </p:cNvPr>
          <p:cNvGraphicFramePr/>
          <p:nvPr/>
        </p:nvGraphicFramePr>
        <p:xfrm>
          <a:off x="2039471" y="1057837"/>
          <a:ext cx="8113059" cy="5525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24484BB-0DB8-7DB2-2205-E61BF63E3534}"/>
              </a:ext>
            </a:extLst>
          </p:cNvPr>
          <p:cNvSpPr txBox="1"/>
          <p:nvPr/>
        </p:nvSpPr>
        <p:spPr>
          <a:xfrm>
            <a:off x="2886964" y="3274611"/>
            <a:ext cx="1866217" cy="1107996"/>
          </a:xfrm>
          <a:prstGeom prst="rect">
            <a:avLst/>
          </a:prstGeom>
          <a:noFill/>
        </p:spPr>
        <p:txBody>
          <a:bodyPr wrap="none" rtlCol="0">
            <a:spAutoFit/>
          </a:bodyPr>
          <a:lstStyle/>
          <a:p>
            <a:r>
              <a:rPr lang="en-US" sz="6600" b="1" dirty="0">
                <a:solidFill>
                  <a:srgbClr val="0070C0"/>
                </a:solidFill>
              </a:rPr>
              <a:t>Skill</a:t>
            </a:r>
          </a:p>
        </p:txBody>
      </p:sp>
      <p:sp>
        <p:nvSpPr>
          <p:cNvPr id="4" name="TextBox 3">
            <a:extLst>
              <a:ext uri="{FF2B5EF4-FFF2-40B4-BE49-F238E27FC236}">
                <a16:creationId xmlns:a16="http://schemas.microsoft.com/office/drawing/2014/main" id="{C6131332-F6F9-0ABA-77C9-05791FCC3839}"/>
              </a:ext>
            </a:extLst>
          </p:cNvPr>
          <p:cNvSpPr txBox="1"/>
          <p:nvPr/>
        </p:nvSpPr>
        <p:spPr>
          <a:xfrm>
            <a:off x="7308478" y="3266600"/>
            <a:ext cx="1709122" cy="1107996"/>
          </a:xfrm>
          <a:prstGeom prst="rect">
            <a:avLst/>
          </a:prstGeom>
          <a:noFill/>
        </p:spPr>
        <p:txBody>
          <a:bodyPr wrap="none" rtlCol="0">
            <a:spAutoFit/>
          </a:bodyPr>
          <a:lstStyle/>
          <a:p>
            <a:r>
              <a:rPr lang="en-US" sz="6600" b="1" dirty="0">
                <a:solidFill>
                  <a:srgbClr val="0070C0"/>
                </a:solidFill>
              </a:rPr>
              <a:t>Will</a:t>
            </a:r>
          </a:p>
        </p:txBody>
      </p:sp>
      <p:pic>
        <p:nvPicPr>
          <p:cNvPr id="6" name="Picture 5" descr="A cartoon of a child holding a medal&#10;&#10;AI-generated content may be incorrect.">
            <a:extLst>
              <a:ext uri="{FF2B5EF4-FFF2-40B4-BE49-F238E27FC236}">
                <a16:creationId xmlns:a16="http://schemas.microsoft.com/office/drawing/2014/main" id="{3ABDB836-F7AE-26F9-8369-DC3AD80857D7}"/>
              </a:ext>
            </a:extLst>
          </p:cNvPr>
          <p:cNvPicPr>
            <a:picLocks noChangeAspect="1"/>
          </p:cNvPicPr>
          <p:nvPr/>
        </p:nvPicPr>
        <p:blipFill>
          <a:blip r:embed="rId7"/>
          <a:stretch>
            <a:fillRect/>
          </a:stretch>
        </p:blipFill>
        <p:spPr>
          <a:xfrm>
            <a:off x="5172277" y="2792838"/>
            <a:ext cx="1597193" cy="2055521"/>
          </a:xfrm>
          <a:prstGeom prst="rect">
            <a:avLst/>
          </a:prstGeom>
        </p:spPr>
      </p:pic>
      <p:sp>
        <p:nvSpPr>
          <p:cNvPr id="5" name="TextBox 4">
            <a:extLst>
              <a:ext uri="{FF2B5EF4-FFF2-40B4-BE49-F238E27FC236}">
                <a16:creationId xmlns:a16="http://schemas.microsoft.com/office/drawing/2014/main" id="{2B5F9A6C-D6AC-3EA5-EAF7-C4F460786BD3}"/>
              </a:ext>
            </a:extLst>
          </p:cNvPr>
          <p:cNvSpPr txBox="1"/>
          <p:nvPr/>
        </p:nvSpPr>
        <p:spPr>
          <a:xfrm>
            <a:off x="3384735" y="5958519"/>
            <a:ext cx="5172275" cy="1077218"/>
          </a:xfrm>
          <a:prstGeom prst="rect">
            <a:avLst/>
          </a:prstGeom>
          <a:noFill/>
        </p:spPr>
        <p:txBody>
          <a:bodyPr wrap="square" rtlCol="0">
            <a:spAutoFit/>
          </a:bodyPr>
          <a:lstStyle/>
          <a:p>
            <a:pPr algn="ctr"/>
            <a:r>
              <a:rPr lang="en-US" sz="6400" b="1" dirty="0">
                <a:solidFill>
                  <a:schemeClr val="tx1">
                    <a:lumMod val="50000"/>
                    <a:lumOff val="50000"/>
                  </a:schemeClr>
                </a:solidFill>
              </a:rPr>
              <a:t>DELEGATING</a:t>
            </a:r>
          </a:p>
        </p:txBody>
      </p:sp>
      <p:sp>
        <p:nvSpPr>
          <p:cNvPr id="9" name="TextBox 8">
            <a:extLst>
              <a:ext uri="{FF2B5EF4-FFF2-40B4-BE49-F238E27FC236}">
                <a16:creationId xmlns:a16="http://schemas.microsoft.com/office/drawing/2014/main" id="{163CA2B9-2EEC-2674-AE99-ADDCFDBB31C1}"/>
              </a:ext>
            </a:extLst>
          </p:cNvPr>
          <p:cNvSpPr txBox="1"/>
          <p:nvPr/>
        </p:nvSpPr>
        <p:spPr>
          <a:xfrm>
            <a:off x="8422608" y="6227507"/>
            <a:ext cx="2743200" cy="523220"/>
          </a:xfrm>
          <a:prstGeom prst="rect">
            <a:avLst/>
          </a:prstGeom>
          <a:noFill/>
        </p:spPr>
        <p:txBody>
          <a:bodyPr wrap="square" rtlCol="0">
            <a:spAutoFit/>
          </a:bodyPr>
          <a:lstStyle/>
          <a:p>
            <a:pPr algn="ctr"/>
            <a:r>
              <a:rPr lang="en-US" sz="2800" b="1" dirty="0">
                <a:solidFill>
                  <a:srgbClr val="0070C0"/>
                </a:solidFill>
              </a:rPr>
              <a:t>(Laissez-Faire)</a:t>
            </a:r>
          </a:p>
        </p:txBody>
      </p:sp>
      <p:sp>
        <p:nvSpPr>
          <p:cNvPr id="13" name="Title 1">
            <a:extLst>
              <a:ext uri="{FF2B5EF4-FFF2-40B4-BE49-F238E27FC236}">
                <a16:creationId xmlns:a16="http://schemas.microsoft.com/office/drawing/2014/main" id="{FDA03883-8BE3-B596-8A2D-82E9174E43D0}"/>
              </a:ext>
            </a:extLst>
          </p:cNvPr>
          <p:cNvSpPr>
            <a:spLocks noGrp="1"/>
          </p:cNvSpPr>
          <p:nvPr>
            <p:ph type="title"/>
          </p:nvPr>
        </p:nvSpPr>
        <p:spPr>
          <a:xfrm>
            <a:off x="90054" y="358888"/>
            <a:ext cx="12011891" cy="1325563"/>
          </a:xfrm>
        </p:spPr>
        <p:txBody>
          <a:bodyPr>
            <a:noAutofit/>
          </a:bodyPr>
          <a:lstStyle/>
          <a:p>
            <a:pPr algn="ctr"/>
            <a:r>
              <a:rPr lang="en-US" sz="5300" dirty="0"/>
              <a:t>What </a:t>
            </a:r>
            <a:r>
              <a:rPr lang="en-US" sz="5300" b="1" dirty="0">
                <a:solidFill>
                  <a:srgbClr val="0070C0"/>
                </a:solidFill>
              </a:rPr>
              <a:t>style</a:t>
            </a:r>
            <a:r>
              <a:rPr lang="en-US" sz="5300" dirty="0"/>
              <a:t> of leadership is required here?</a:t>
            </a:r>
          </a:p>
        </p:txBody>
      </p:sp>
    </p:spTree>
    <p:extLst>
      <p:ext uri="{BB962C8B-B14F-4D97-AF65-F5344CB8AC3E}">
        <p14:creationId xmlns:p14="http://schemas.microsoft.com/office/powerpoint/2010/main" val="60349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84EC6-1599-7554-F73E-4222BDB24794}"/>
            </a:ext>
          </a:extLst>
        </p:cNvPr>
        <p:cNvGrpSpPr/>
        <p:nvPr/>
      </p:nvGrpSpPr>
      <p:grpSpPr>
        <a:xfrm>
          <a:off x="0" y="0"/>
          <a:ext cx="0" cy="0"/>
          <a:chOff x="0" y="0"/>
          <a:chExt cx="0" cy="0"/>
        </a:xfrm>
      </p:grpSpPr>
      <p:pic>
        <p:nvPicPr>
          <p:cNvPr id="7" name="Picture 6" descr="A child wearing a school uniform&#10;&#10;Description automatically generated">
            <a:extLst>
              <a:ext uri="{FF2B5EF4-FFF2-40B4-BE49-F238E27FC236}">
                <a16:creationId xmlns:a16="http://schemas.microsoft.com/office/drawing/2014/main" id="{AEE036CC-D021-A358-6A51-D8B6160A74CC}"/>
              </a:ext>
            </a:extLst>
          </p:cNvPr>
          <p:cNvPicPr>
            <a:picLocks noChangeAspect="1"/>
          </p:cNvPicPr>
          <p:nvPr/>
        </p:nvPicPr>
        <p:blipFill>
          <a:blip r:embed="rId3"/>
          <a:stretch>
            <a:fillRect/>
          </a:stretch>
        </p:blipFill>
        <p:spPr>
          <a:xfrm>
            <a:off x="1658651" y="1127265"/>
            <a:ext cx="2297199" cy="5619897"/>
          </a:xfrm>
          <a:prstGeom prst="rect">
            <a:avLst/>
          </a:prstGeom>
        </p:spPr>
      </p:pic>
      <p:pic>
        <p:nvPicPr>
          <p:cNvPr id="11" name="Picture 10" descr="A person running with his arms out to the side of a football ball&#10;&#10;Description automatically generated">
            <a:extLst>
              <a:ext uri="{FF2B5EF4-FFF2-40B4-BE49-F238E27FC236}">
                <a16:creationId xmlns:a16="http://schemas.microsoft.com/office/drawing/2014/main" id="{91F90665-AD28-2DCD-BAEB-0ABCC1C3CBF9}"/>
              </a:ext>
            </a:extLst>
          </p:cNvPr>
          <p:cNvPicPr>
            <a:picLocks noChangeAspect="1"/>
          </p:cNvPicPr>
          <p:nvPr/>
        </p:nvPicPr>
        <p:blipFill>
          <a:blip r:embed="rId4"/>
          <a:stretch>
            <a:fillRect/>
          </a:stretch>
        </p:blipFill>
        <p:spPr>
          <a:xfrm>
            <a:off x="6030332" y="3937212"/>
            <a:ext cx="2305291" cy="2809949"/>
          </a:xfrm>
          <a:prstGeom prst="rect">
            <a:avLst/>
          </a:prstGeom>
        </p:spPr>
      </p:pic>
      <p:pic>
        <p:nvPicPr>
          <p:cNvPr id="18" name="Picture 17" descr="A long shot of a building&#10;&#10;Description automatically generated">
            <a:extLst>
              <a:ext uri="{FF2B5EF4-FFF2-40B4-BE49-F238E27FC236}">
                <a16:creationId xmlns:a16="http://schemas.microsoft.com/office/drawing/2014/main" id="{0B590F84-2249-870A-10CC-B3E98347D011}"/>
              </a:ext>
            </a:extLst>
          </p:cNvPr>
          <p:cNvPicPr>
            <a:picLocks noChangeAspect="1"/>
          </p:cNvPicPr>
          <p:nvPr/>
        </p:nvPicPr>
        <p:blipFill>
          <a:blip r:embed="rId5"/>
          <a:stretch>
            <a:fillRect/>
          </a:stretch>
        </p:blipFill>
        <p:spPr>
          <a:xfrm>
            <a:off x="3955851" y="1127263"/>
            <a:ext cx="4379773" cy="2809949"/>
          </a:xfrm>
          <a:prstGeom prst="rect">
            <a:avLst/>
          </a:prstGeom>
        </p:spPr>
      </p:pic>
      <p:sp>
        <p:nvSpPr>
          <p:cNvPr id="6" name="Title 1">
            <a:extLst>
              <a:ext uri="{FF2B5EF4-FFF2-40B4-BE49-F238E27FC236}">
                <a16:creationId xmlns:a16="http://schemas.microsoft.com/office/drawing/2014/main" id="{C01E6259-FDE9-CEDC-3DAF-D8D46194D27D}"/>
              </a:ext>
            </a:extLst>
          </p:cNvPr>
          <p:cNvSpPr>
            <a:spLocks noGrp="1"/>
          </p:cNvSpPr>
          <p:nvPr>
            <p:ph type="ctrTitle"/>
          </p:nvPr>
        </p:nvSpPr>
        <p:spPr>
          <a:xfrm>
            <a:off x="2209800" y="202019"/>
            <a:ext cx="7772400" cy="809481"/>
          </a:xfrm>
        </p:spPr>
        <p:txBody>
          <a:bodyPr>
            <a:noAutofit/>
          </a:bodyPr>
          <a:lstStyle/>
          <a:p>
            <a:r>
              <a:rPr lang="en-US" sz="5400" dirty="0"/>
              <a:t>Introduction to </a:t>
            </a:r>
            <a:r>
              <a:rPr lang="en-US" sz="5400" dirty="0">
                <a:solidFill>
                  <a:schemeClr val="tx2">
                    <a:lumMod val="76000"/>
                    <a:lumOff val="24000"/>
                  </a:schemeClr>
                </a:solidFill>
              </a:rPr>
              <a:t>me</a:t>
            </a:r>
          </a:p>
        </p:txBody>
      </p:sp>
      <p:pic>
        <p:nvPicPr>
          <p:cNvPr id="8" name="Picture 7" descr="A child in a uniform&#10;&#10;AI-generated content may be incorrect.">
            <a:extLst>
              <a:ext uri="{FF2B5EF4-FFF2-40B4-BE49-F238E27FC236}">
                <a16:creationId xmlns:a16="http://schemas.microsoft.com/office/drawing/2014/main" id="{476B5118-72A4-CF2E-949D-CC08B3F1BCDB}"/>
              </a:ext>
            </a:extLst>
          </p:cNvPr>
          <p:cNvPicPr>
            <a:picLocks noChangeAspect="1"/>
          </p:cNvPicPr>
          <p:nvPr/>
        </p:nvPicPr>
        <p:blipFill>
          <a:blip r:embed="rId6"/>
          <a:stretch>
            <a:fillRect/>
          </a:stretch>
        </p:blipFill>
        <p:spPr>
          <a:xfrm>
            <a:off x="8335623" y="1131723"/>
            <a:ext cx="2414307" cy="3578129"/>
          </a:xfrm>
          <a:prstGeom prst="rect">
            <a:avLst/>
          </a:prstGeom>
        </p:spPr>
      </p:pic>
    </p:spTree>
    <p:extLst>
      <p:ext uri="{BB962C8B-B14F-4D97-AF65-F5344CB8AC3E}">
        <p14:creationId xmlns:p14="http://schemas.microsoft.com/office/powerpoint/2010/main" val="565826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4276-D3AA-811D-E56D-91558ABC56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7B320A-04D9-D11D-2E23-461BDEB3F35C}"/>
              </a:ext>
            </a:extLst>
          </p:cNvPr>
          <p:cNvSpPr>
            <a:spLocks noGrp="1"/>
          </p:cNvSpPr>
          <p:nvPr>
            <p:ph type="subTitle" idx="1"/>
          </p:nvPr>
        </p:nvSpPr>
        <p:spPr>
          <a:xfrm>
            <a:off x="1020726" y="1531793"/>
            <a:ext cx="10282865" cy="1303303"/>
          </a:xfrm>
        </p:spPr>
        <p:txBody>
          <a:bodyPr>
            <a:normAutofit fontScale="62500" lnSpcReduction="20000"/>
          </a:bodyPr>
          <a:lstStyle/>
          <a:p>
            <a:r>
              <a:rPr lang="en-US" sz="5067" dirty="0"/>
              <a:t>Consider different </a:t>
            </a:r>
            <a:r>
              <a:rPr lang="en-US" sz="5067" b="1" dirty="0">
                <a:solidFill>
                  <a:srgbClr val="0070C0"/>
                </a:solidFill>
              </a:rPr>
              <a:t>SKILLSETS</a:t>
            </a:r>
            <a:r>
              <a:rPr lang="en-US" sz="5067" dirty="0"/>
              <a:t> and </a:t>
            </a:r>
            <a:r>
              <a:rPr lang="en-US" sz="5067" b="1" dirty="0">
                <a:solidFill>
                  <a:srgbClr val="0070C0"/>
                </a:solidFill>
              </a:rPr>
              <a:t>MINDSETS</a:t>
            </a:r>
            <a:r>
              <a:rPr lang="en-US" sz="5067" dirty="0"/>
              <a:t> when leading and empowering people effectively</a:t>
            </a:r>
          </a:p>
          <a:p>
            <a:r>
              <a:rPr lang="en-US" sz="5067" dirty="0"/>
              <a:t>Note -These will </a:t>
            </a:r>
            <a:r>
              <a:rPr lang="en-US" sz="5067" b="1" dirty="0">
                <a:solidFill>
                  <a:srgbClr val="0070C0"/>
                </a:solidFill>
              </a:rPr>
              <a:t>VARY</a:t>
            </a:r>
            <a:r>
              <a:rPr lang="en-US" sz="5067" b="1" dirty="0"/>
              <a:t> </a:t>
            </a:r>
            <a:r>
              <a:rPr lang="en-US" sz="5067" dirty="0"/>
              <a:t>depending on the task.</a:t>
            </a:r>
          </a:p>
          <a:p>
            <a:endParaRPr lang="en-US" dirty="0"/>
          </a:p>
        </p:txBody>
      </p:sp>
      <p:grpSp>
        <p:nvGrpSpPr>
          <p:cNvPr id="11" name="Group 10">
            <a:extLst>
              <a:ext uri="{FF2B5EF4-FFF2-40B4-BE49-F238E27FC236}">
                <a16:creationId xmlns:a16="http://schemas.microsoft.com/office/drawing/2014/main" id="{7455EB19-2113-38B8-C149-774B198AD7CB}"/>
              </a:ext>
            </a:extLst>
          </p:cNvPr>
          <p:cNvGrpSpPr/>
          <p:nvPr/>
        </p:nvGrpSpPr>
        <p:grpSpPr>
          <a:xfrm>
            <a:off x="2599550" y="3293410"/>
            <a:ext cx="2048332" cy="3030815"/>
            <a:chOff x="4635241" y="2205106"/>
            <a:chExt cx="1536249" cy="2273111"/>
          </a:xfrm>
        </p:grpSpPr>
        <p:sp>
          <p:nvSpPr>
            <p:cNvPr id="8" name="TextBox 7">
              <a:extLst>
                <a:ext uri="{FF2B5EF4-FFF2-40B4-BE49-F238E27FC236}">
                  <a16:creationId xmlns:a16="http://schemas.microsoft.com/office/drawing/2014/main" id="{C254234C-C69D-4664-C408-7E15BF327FE8}"/>
                </a:ext>
              </a:extLst>
            </p:cNvPr>
            <p:cNvSpPr txBox="1"/>
            <p:nvPr/>
          </p:nvSpPr>
          <p:spPr>
            <a:xfrm>
              <a:off x="4664676" y="3993469"/>
              <a:ext cx="1477380" cy="484748"/>
            </a:xfrm>
            <a:prstGeom prst="rect">
              <a:avLst/>
            </a:prstGeom>
            <a:noFill/>
          </p:spPr>
          <p:txBody>
            <a:bodyPr wrap="square" rtlCol="0">
              <a:spAutoFit/>
            </a:bodyPr>
            <a:lstStyle/>
            <a:p>
              <a:pPr algn="ctr"/>
              <a:r>
                <a:rPr lang="en-US" b="1" dirty="0"/>
                <a:t>Grumpy &amp; Uncommitted</a:t>
              </a:r>
            </a:p>
          </p:txBody>
        </p:sp>
        <p:pic>
          <p:nvPicPr>
            <p:cNvPr id="13" name="Picture 12" descr="A person with a beard&#10;&#10;Description automatically generated with medium confidence">
              <a:extLst>
                <a:ext uri="{FF2B5EF4-FFF2-40B4-BE49-F238E27FC236}">
                  <a16:creationId xmlns:a16="http://schemas.microsoft.com/office/drawing/2014/main" id="{B96C2662-A6D0-F0D0-0A78-9C1018C260B9}"/>
                </a:ext>
              </a:extLst>
            </p:cNvPr>
            <p:cNvPicPr>
              <a:picLocks noChangeAspect="1"/>
            </p:cNvPicPr>
            <p:nvPr/>
          </p:nvPicPr>
          <p:blipFill>
            <a:blip r:embed="rId3"/>
            <a:stretch>
              <a:fillRect/>
            </a:stretch>
          </p:blipFill>
          <p:spPr>
            <a:xfrm>
              <a:off x="4635241" y="2205106"/>
              <a:ext cx="1536249" cy="1803129"/>
            </a:xfrm>
            <a:prstGeom prst="rect">
              <a:avLst/>
            </a:prstGeom>
          </p:spPr>
        </p:pic>
      </p:grpSp>
      <p:sp>
        <p:nvSpPr>
          <p:cNvPr id="18" name="TextBox 17">
            <a:extLst>
              <a:ext uri="{FF2B5EF4-FFF2-40B4-BE49-F238E27FC236}">
                <a16:creationId xmlns:a16="http://schemas.microsoft.com/office/drawing/2014/main" id="{45C74C2A-0B1E-8660-8A21-09CF4FE6CEA3}"/>
              </a:ext>
            </a:extLst>
          </p:cNvPr>
          <p:cNvSpPr txBox="1"/>
          <p:nvPr/>
        </p:nvSpPr>
        <p:spPr>
          <a:xfrm>
            <a:off x="5207591" y="3293410"/>
            <a:ext cx="6096000" cy="2554545"/>
          </a:xfrm>
          <a:prstGeom prst="rect">
            <a:avLst/>
          </a:prstGeom>
          <a:noFill/>
        </p:spPr>
        <p:txBody>
          <a:bodyPr wrap="square">
            <a:spAutoFit/>
          </a:bodyPr>
          <a:lstStyle/>
          <a:p>
            <a:pPr marL="457189" indent="-457189">
              <a:buFont typeface="Arial" panose="020B0604020202020204" pitchFamily="34" charset="0"/>
              <a:buChar char="•"/>
            </a:pPr>
            <a:r>
              <a:rPr lang="en-GB" altLang="en-US" sz="3200" dirty="0">
                <a:solidFill>
                  <a:schemeClr val="tx1">
                    <a:lumMod val="50000"/>
                    <a:lumOff val="50000"/>
                  </a:schemeClr>
                </a:solidFill>
              </a:rPr>
              <a:t>It’s not my job!</a:t>
            </a:r>
          </a:p>
          <a:p>
            <a:pPr marL="457189" indent="-457189">
              <a:buFont typeface="Arial" panose="020B0604020202020204" pitchFamily="34" charset="0"/>
              <a:buChar char="•"/>
            </a:pPr>
            <a:r>
              <a:rPr lang="en-GB" altLang="en-US" sz="3200" dirty="0">
                <a:solidFill>
                  <a:schemeClr val="tx1">
                    <a:lumMod val="50000"/>
                    <a:lumOff val="50000"/>
                  </a:schemeClr>
                </a:solidFill>
              </a:rPr>
              <a:t>I’m not interested in this</a:t>
            </a:r>
          </a:p>
          <a:p>
            <a:pPr marL="457189" indent="-457189">
              <a:buFont typeface="Arial" panose="020B0604020202020204" pitchFamily="34" charset="0"/>
              <a:buChar char="•"/>
            </a:pPr>
            <a:r>
              <a:rPr lang="en-GB" altLang="en-US" sz="3200" dirty="0">
                <a:solidFill>
                  <a:schemeClr val="tx1">
                    <a:lumMod val="50000"/>
                    <a:lumOff val="50000"/>
                  </a:schemeClr>
                </a:solidFill>
              </a:rPr>
              <a:t>I wouldn’t know where to start...</a:t>
            </a:r>
          </a:p>
          <a:p>
            <a:pPr marL="457189" indent="-457189">
              <a:buFont typeface="Arial" panose="020B0604020202020204" pitchFamily="34" charset="0"/>
              <a:buChar char="•"/>
            </a:pPr>
            <a:r>
              <a:rPr lang="en-GB" sz="3200" dirty="0">
                <a:solidFill>
                  <a:schemeClr val="tx1">
                    <a:lumMod val="50000"/>
                    <a:lumOff val="50000"/>
                  </a:schemeClr>
                </a:solidFill>
              </a:rPr>
              <a:t>Can’t Cook / Won’t Cook</a:t>
            </a:r>
            <a:endParaRPr lang="en-US" sz="3200" dirty="0">
              <a:solidFill>
                <a:schemeClr val="tx1">
                  <a:lumMod val="50000"/>
                  <a:lumOff val="50000"/>
                </a:schemeClr>
              </a:solidFill>
            </a:endParaRPr>
          </a:p>
        </p:txBody>
      </p:sp>
      <p:sp>
        <p:nvSpPr>
          <p:cNvPr id="6" name="Title 1">
            <a:extLst>
              <a:ext uri="{FF2B5EF4-FFF2-40B4-BE49-F238E27FC236}">
                <a16:creationId xmlns:a16="http://schemas.microsoft.com/office/drawing/2014/main" id="{B14C671F-0906-18C3-CE09-BDC8160B7592}"/>
              </a:ext>
            </a:extLst>
          </p:cNvPr>
          <p:cNvSpPr>
            <a:spLocks noGrp="1"/>
          </p:cNvSpPr>
          <p:nvPr>
            <p:ph type="ctrTitle"/>
          </p:nvPr>
        </p:nvSpPr>
        <p:spPr>
          <a:xfrm>
            <a:off x="74815" y="282664"/>
            <a:ext cx="12053453" cy="1102519"/>
          </a:xfrm>
        </p:spPr>
        <p:txBody>
          <a:bodyPr>
            <a:noAutofit/>
          </a:bodyPr>
          <a:lstStyle/>
          <a:p>
            <a:r>
              <a:rPr lang="en-US" sz="4800" dirty="0"/>
              <a:t>Situational Leadership </a:t>
            </a:r>
            <a:r>
              <a:rPr lang="en-US" sz="5400" dirty="0"/>
              <a:t>– </a:t>
            </a:r>
            <a:r>
              <a:rPr lang="en-US" sz="4400" dirty="0">
                <a:solidFill>
                  <a:srgbClr val="0070C0"/>
                </a:solidFill>
              </a:rPr>
              <a:t>Grumpy &amp; Uncommitted</a:t>
            </a:r>
            <a:endParaRPr lang="en-US" sz="4400" b="1" dirty="0">
              <a:solidFill>
                <a:srgbClr val="0070C0"/>
              </a:solidFill>
            </a:endParaRPr>
          </a:p>
        </p:txBody>
      </p:sp>
    </p:spTree>
    <p:extLst>
      <p:ext uri="{BB962C8B-B14F-4D97-AF65-F5344CB8AC3E}">
        <p14:creationId xmlns:p14="http://schemas.microsoft.com/office/powerpoint/2010/main" val="2734195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2ED5-066C-543C-03C8-EF072141E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2C0DE-C367-D11D-ED87-6DD77515E84A}"/>
              </a:ext>
            </a:extLst>
          </p:cNvPr>
          <p:cNvSpPr>
            <a:spLocks noGrp="1"/>
          </p:cNvSpPr>
          <p:nvPr>
            <p:ph type="title"/>
          </p:nvPr>
        </p:nvSpPr>
        <p:spPr>
          <a:xfrm>
            <a:off x="1274173" y="211233"/>
            <a:ext cx="9643653" cy="1143000"/>
          </a:xfrm>
        </p:spPr>
        <p:txBody>
          <a:bodyPr>
            <a:noAutofit/>
          </a:bodyPr>
          <a:lstStyle/>
          <a:p>
            <a:pPr algn="ctr"/>
            <a:r>
              <a:rPr lang="en-US" sz="6000" dirty="0">
                <a:solidFill>
                  <a:srgbClr val="0070C0"/>
                </a:solidFill>
              </a:rPr>
              <a:t>“</a:t>
            </a:r>
            <a:r>
              <a:rPr lang="en-US" sz="6000" b="1" dirty="0">
                <a:solidFill>
                  <a:srgbClr val="0070C0"/>
                </a:solidFill>
              </a:rPr>
              <a:t>Grumpy and uncommitted</a:t>
            </a:r>
            <a:r>
              <a:rPr lang="en-US" sz="6000" dirty="0">
                <a:solidFill>
                  <a:srgbClr val="0070C0"/>
                </a:solidFill>
              </a:rPr>
              <a:t>”</a:t>
            </a:r>
          </a:p>
        </p:txBody>
      </p:sp>
      <p:graphicFrame>
        <p:nvGraphicFramePr>
          <p:cNvPr id="7" name="Diagram 6">
            <a:extLst>
              <a:ext uri="{FF2B5EF4-FFF2-40B4-BE49-F238E27FC236}">
                <a16:creationId xmlns:a16="http://schemas.microsoft.com/office/drawing/2014/main" id="{811B370B-2885-61D5-9814-F327839CE6DB}"/>
              </a:ext>
            </a:extLst>
          </p:cNvPr>
          <p:cNvGraphicFramePr/>
          <p:nvPr/>
        </p:nvGraphicFramePr>
        <p:xfrm>
          <a:off x="2233334" y="1202486"/>
          <a:ext cx="7725335" cy="503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152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5709C-F806-3239-141D-C363834CD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FC2D8-6A33-F4C7-E378-7ADE1437FE6C}"/>
              </a:ext>
            </a:extLst>
          </p:cNvPr>
          <p:cNvSpPr>
            <a:spLocks noGrp="1"/>
          </p:cNvSpPr>
          <p:nvPr>
            <p:ph type="title"/>
          </p:nvPr>
        </p:nvSpPr>
        <p:spPr>
          <a:xfrm>
            <a:off x="1748119" y="211884"/>
            <a:ext cx="8695764" cy="1143000"/>
          </a:xfrm>
        </p:spPr>
        <p:txBody>
          <a:bodyPr>
            <a:normAutofit fontScale="90000"/>
          </a:bodyPr>
          <a:lstStyle/>
          <a:p>
            <a:pPr algn="ctr"/>
            <a:r>
              <a:rPr lang="en-US" sz="6000" dirty="0">
                <a:solidFill>
                  <a:srgbClr val="0070C0"/>
                </a:solidFill>
              </a:rPr>
              <a:t>“</a:t>
            </a:r>
            <a:r>
              <a:rPr lang="en-US" sz="6000" b="1" dirty="0">
                <a:solidFill>
                  <a:srgbClr val="0070C0"/>
                </a:solidFill>
              </a:rPr>
              <a:t>Grumpy and uncommitted</a:t>
            </a:r>
            <a:r>
              <a:rPr lang="en-US" sz="6000" dirty="0">
                <a:solidFill>
                  <a:srgbClr val="0070C0"/>
                </a:solidFill>
              </a:rPr>
              <a:t>”</a:t>
            </a:r>
          </a:p>
        </p:txBody>
      </p:sp>
      <p:graphicFrame>
        <p:nvGraphicFramePr>
          <p:cNvPr id="7" name="Diagram 6">
            <a:extLst>
              <a:ext uri="{FF2B5EF4-FFF2-40B4-BE49-F238E27FC236}">
                <a16:creationId xmlns:a16="http://schemas.microsoft.com/office/drawing/2014/main" id="{5ADACE3E-FCF2-67A8-6173-6F9E16476680}"/>
              </a:ext>
            </a:extLst>
          </p:cNvPr>
          <p:cNvGraphicFramePr/>
          <p:nvPr/>
        </p:nvGraphicFramePr>
        <p:xfrm>
          <a:off x="2456451" y="1537933"/>
          <a:ext cx="7279099" cy="4056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with a beard&#10;&#10;Description automatically generated with medium confidence">
            <a:extLst>
              <a:ext uri="{FF2B5EF4-FFF2-40B4-BE49-F238E27FC236}">
                <a16:creationId xmlns:a16="http://schemas.microsoft.com/office/drawing/2014/main" id="{9334993C-7DEB-F514-ABCB-B57A4CAA9A14}"/>
              </a:ext>
            </a:extLst>
          </p:cNvPr>
          <p:cNvPicPr>
            <a:picLocks noChangeAspect="1"/>
          </p:cNvPicPr>
          <p:nvPr/>
        </p:nvPicPr>
        <p:blipFill>
          <a:blip r:embed="rId8"/>
          <a:stretch>
            <a:fillRect/>
          </a:stretch>
        </p:blipFill>
        <p:spPr>
          <a:xfrm>
            <a:off x="9468641" y="4661714"/>
            <a:ext cx="2356468" cy="1864943"/>
          </a:xfrm>
          <a:prstGeom prst="rect">
            <a:avLst/>
          </a:prstGeom>
        </p:spPr>
      </p:pic>
    </p:spTree>
    <p:extLst>
      <p:ext uri="{BB962C8B-B14F-4D97-AF65-F5344CB8AC3E}">
        <p14:creationId xmlns:p14="http://schemas.microsoft.com/office/powerpoint/2010/main" val="42906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DB55-92A4-0963-18A5-8D9B7CBA4967}"/>
            </a:ext>
          </a:extLst>
        </p:cNvPr>
        <p:cNvGrpSpPr/>
        <p:nvPr/>
      </p:nvGrpSpPr>
      <p:grpSpPr>
        <a:xfrm>
          <a:off x="0" y="0"/>
          <a:ext cx="0" cy="0"/>
          <a:chOff x="0" y="0"/>
          <a:chExt cx="0" cy="0"/>
        </a:xfrm>
      </p:grpSpPr>
      <p:pic>
        <p:nvPicPr>
          <p:cNvPr id="4" name="Picture 3" descr="A person with a beard&#10;&#10;Description automatically generated with medium confidence">
            <a:extLst>
              <a:ext uri="{FF2B5EF4-FFF2-40B4-BE49-F238E27FC236}">
                <a16:creationId xmlns:a16="http://schemas.microsoft.com/office/drawing/2014/main" id="{D2D503B4-A9C7-28BE-5A64-D813E16B7FA9}"/>
              </a:ext>
            </a:extLst>
          </p:cNvPr>
          <p:cNvPicPr>
            <a:picLocks noChangeAspect="1"/>
          </p:cNvPicPr>
          <p:nvPr/>
        </p:nvPicPr>
        <p:blipFill>
          <a:blip r:embed="rId3"/>
          <a:stretch>
            <a:fillRect/>
          </a:stretch>
        </p:blipFill>
        <p:spPr>
          <a:xfrm>
            <a:off x="9468641" y="4661714"/>
            <a:ext cx="2356468" cy="1864943"/>
          </a:xfrm>
          <a:prstGeom prst="rect">
            <a:avLst/>
          </a:prstGeom>
        </p:spPr>
      </p:pic>
      <p:graphicFrame>
        <p:nvGraphicFramePr>
          <p:cNvPr id="5" name="Diagram 4">
            <a:extLst>
              <a:ext uri="{FF2B5EF4-FFF2-40B4-BE49-F238E27FC236}">
                <a16:creationId xmlns:a16="http://schemas.microsoft.com/office/drawing/2014/main" id="{D160B666-7295-EDC5-F8B7-79EB97E473F1}"/>
              </a:ext>
            </a:extLst>
          </p:cNvPr>
          <p:cNvGraphicFramePr/>
          <p:nvPr/>
        </p:nvGraphicFramePr>
        <p:xfrm>
          <a:off x="2456451" y="1537933"/>
          <a:ext cx="7279099" cy="4056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8D75232E-4B52-EEF9-9759-2A397E54CC52}"/>
              </a:ext>
            </a:extLst>
          </p:cNvPr>
          <p:cNvSpPr txBox="1"/>
          <p:nvPr/>
        </p:nvSpPr>
        <p:spPr>
          <a:xfrm>
            <a:off x="2580317" y="5486150"/>
            <a:ext cx="7031365" cy="1015663"/>
          </a:xfrm>
          <a:prstGeom prst="rect">
            <a:avLst/>
          </a:prstGeom>
          <a:noFill/>
        </p:spPr>
        <p:txBody>
          <a:bodyPr wrap="square" lIns="91440" tIns="45720" rIns="91440" bIns="45720" rtlCol="0" anchor="t">
            <a:spAutoFit/>
          </a:bodyPr>
          <a:lstStyle/>
          <a:p>
            <a:pPr algn="ctr"/>
            <a:r>
              <a:rPr lang="en-US" sz="6000" b="1" dirty="0">
                <a:solidFill>
                  <a:srgbClr val="92D050"/>
                </a:solidFill>
              </a:rPr>
              <a:t>COAC</a:t>
            </a:r>
            <a:r>
              <a:rPr lang="en-US" sz="6000" b="1" dirty="0">
                <a:solidFill>
                  <a:schemeClr val="accent2">
                    <a:lumMod val="40000"/>
                    <a:lumOff val="60000"/>
                  </a:schemeClr>
                </a:solidFill>
              </a:rPr>
              <a:t>HING</a:t>
            </a:r>
            <a:r>
              <a:rPr lang="en-US" sz="6000" b="1" dirty="0">
                <a:solidFill>
                  <a:srgbClr val="0070C0"/>
                </a:solidFill>
              </a:rPr>
              <a:t> </a:t>
            </a:r>
            <a:r>
              <a:rPr lang="en-US" sz="6000" b="1" dirty="0">
                <a:solidFill>
                  <a:schemeClr val="accent2">
                    <a:lumMod val="40000"/>
                    <a:lumOff val="60000"/>
                  </a:schemeClr>
                </a:solidFill>
              </a:rPr>
              <a:t>STYLE</a:t>
            </a:r>
          </a:p>
        </p:txBody>
      </p:sp>
      <p:sp>
        <p:nvSpPr>
          <p:cNvPr id="6" name="TextBox 5">
            <a:extLst>
              <a:ext uri="{FF2B5EF4-FFF2-40B4-BE49-F238E27FC236}">
                <a16:creationId xmlns:a16="http://schemas.microsoft.com/office/drawing/2014/main" id="{9D709AFB-C9A2-1D0B-4149-80A6622F70C8}"/>
              </a:ext>
            </a:extLst>
          </p:cNvPr>
          <p:cNvSpPr txBox="1"/>
          <p:nvPr/>
        </p:nvSpPr>
        <p:spPr>
          <a:xfrm>
            <a:off x="-81311" y="5763150"/>
            <a:ext cx="2851998" cy="461665"/>
          </a:xfrm>
          <a:prstGeom prst="rect">
            <a:avLst/>
          </a:prstGeom>
          <a:noFill/>
        </p:spPr>
        <p:txBody>
          <a:bodyPr wrap="square" rtlCol="0">
            <a:spAutoFit/>
          </a:bodyPr>
          <a:lstStyle/>
          <a:p>
            <a:pPr algn="ctr"/>
            <a:r>
              <a:rPr lang="en-US" sz="2400" b="1" dirty="0">
                <a:solidFill>
                  <a:srgbClr val="0070C0"/>
                </a:solidFill>
              </a:rPr>
              <a:t>(Transformational)</a:t>
            </a:r>
          </a:p>
        </p:txBody>
      </p:sp>
      <p:sp>
        <p:nvSpPr>
          <p:cNvPr id="9" name="Title 1">
            <a:extLst>
              <a:ext uri="{FF2B5EF4-FFF2-40B4-BE49-F238E27FC236}">
                <a16:creationId xmlns:a16="http://schemas.microsoft.com/office/drawing/2014/main" id="{EC1500BD-A251-29B2-55D4-D793495788B0}"/>
              </a:ext>
            </a:extLst>
          </p:cNvPr>
          <p:cNvSpPr>
            <a:spLocks noGrp="1"/>
          </p:cNvSpPr>
          <p:nvPr>
            <p:ph type="title"/>
          </p:nvPr>
        </p:nvSpPr>
        <p:spPr>
          <a:xfrm>
            <a:off x="91440" y="365125"/>
            <a:ext cx="12011891" cy="1325563"/>
          </a:xfrm>
        </p:spPr>
        <p:txBody>
          <a:bodyPr>
            <a:noAutofit/>
          </a:bodyPr>
          <a:lstStyle/>
          <a:p>
            <a:pPr algn="ctr"/>
            <a:r>
              <a:rPr lang="en-US" sz="5300" dirty="0"/>
              <a:t>What </a:t>
            </a:r>
            <a:r>
              <a:rPr lang="en-US" sz="5300" b="1" dirty="0">
                <a:solidFill>
                  <a:srgbClr val="0070C0"/>
                </a:solidFill>
              </a:rPr>
              <a:t>Style</a:t>
            </a:r>
            <a:r>
              <a:rPr lang="en-US" sz="5300" dirty="0"/>
              <a:t> of Leadership is Required Here?</a:t>
            </a:r>
          </a:p>
        </p:txBody>
      </p:sp>
    </p:spTree>
    <p:extLst>
      <p:ext uri="{BB962C8B-B14F-4D97-AF65-F5344CB8AC3E}">
        <p14:creationId xmlns:p14="http://schemas.microsoft.com/office/powerpoint/2010/main" val="39432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3B07-D78E-7125-98A7-09D9F442B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113DC-0B0F-D198-E0E4-E7C517DFE95A}"/>
              </a:ext>
            </a:extLst>
          </p:cNvPr>
          <p:cNvSpPr>
            <a:spLocks noGrp="1"/>
          </p:cNvSpPr>
          <p:nvPr>
            <p:ph type="ctrTitle"/>
          </p:nvPr>
        </p:nvSpPr>
        <p:spPr>
          <a:xfrm>
            <a:off x="1395241" y="324227"/>
            <a:ext cx="9325131" cy="1102519"/>
          </a:xfrm>
        </p:spPr>
        <p:txBody>
          <a:bodyPr>
            <a:noAutofit/>
          </a:bodyPr>
          <a:lstStyle/>
          <a:p>
            <a:r>
              <a:rPr lang="en-US" sz="5850" dirty="0">
                <a:solidFill>
                  <a:srgbClr val="0070C0"/>
                </a:solidFill>
              </a:rPr>
              <a:t>Situational leadership</a:t>
            </a:r>
            <a:endParaRPr lang="en-US" sz="5867" dirty="0">
              <a:solidFill>
                <a:srgbClr val="0070C0"/>
              </a:solidFill>
            </a:endParaRPr>
          </a:p>
        </p:txBody>
      </p:sp>
      <p:sp>
        <p:nvSpPr>
          <p:cNvPr id="3" name="Subtitle 2">
            <a:extLst>
              <a:ext uri="{FF2B5EF4-FFF2-40B4-BE49-F238E27FC236}">
                <a16:creationId xmlns:a16="http://schemas.microsoft.com/office/drawing/2014/main" id="{EAF6F227-A265-97C5-8CFB-5F777B742464}"/>
              </a:ext>
            </a:extLst>
          </p:cNvPr>
          <p:cNvSpPr>
            <a:spLocks noGrp="1"/>
          </p:cNvSpPr>
          <p:nvPr>
            <p:ph type="subTitle" idx="1"/>
          </p:nvPr>
        </p:nvSpPr>
        <p:spPr>
          <a:xfrm>
            <a:off x="1020726" y="1531793"/>
            <a:ext cx="10282865" cy="1303303"/>
          </a:xfrm>
        </p:spPr>
        <p:txBody>
          <a:bodyPr>
            <a:normAutofit fontScale="62500" lnSpcReduction="20000"/>
          </a:bodyPr>
          <a:lstStyle/>
          <a:p>
            <a:r>
              <a:rPr lang="en-US" sz="5067" dirty="0"/>
              <a:t>Consider different </a:t>
            </a:r>
            <a:r>
              <a:rPr lang="en-US" sz="5067" b="1" dirty="0">
                <a:solidFill>
                  <a:srgbClr val="0070C0"/>
                </a:solidFill>
              </a:rPr>
              <a:t>SKILLSETS</a:t>
            </a:r>
            <a:r>
              <a:rPr lang="en-US" sz="5067" dirty="0"/>
              <a:t> and </a:t>
            </a:r>
            <a:r>
              <a:rPr lang="en-US" sz="5067" b="1" dirty="0">
                <a:solidFill>
                  <a:srgbClr val="0070C0"/>
                </a:solidFill>
              </a:rPr>
              <a:t>MINDSETS</a:t>
            </a:r>
            <a:r>
              <a:rPr lang="en-US" sz="5067" dirty="0"/>
              <a:t> when leading and empowering people effectively</a:t>
            </a:r>
          </a:p>
          <a:p>
            <a:r>
              <a:rPr lang="en-US" sz="5067" dirty="0"/>
              <a:t>Note -These will </a:t>
            </a:r>
            <a:r>
              <a:rPr lang="en-US" sz="5067" b="1" dirty="0">
                <a:solidFill>
                  <a:srgbClr val="0070C0"/>
                </a:solidFill>
              </a:rPr>
              <a:t>VARY</a:t>
            </a:r>
            <a:r>
              <a:rPr lang="en-US" sz="5067" b="1" dirty="0"/>
              <a:t> </a:t>
            </a:r>
            <a:r>
              <a:rPr lang="en-US" sz="5067" dirty="0"/>
              <a:t>depending on the task.</a:t>
            </a:r>
          </a:p>
          <a:p>
            <a:endParaRPr lang="en-US" dirty="0"/>
          </a:p>
        </p:txBody>
      </p:sp>
      <p:grpSp>
        <p:nvGrpSpPr>
          <p:cNvPr id="11" name="Group 10">
            <a:extLst>
              <a:ext uri="{FF2B5EF4-FFF2-40B4-BE49-F238E27FC236}">
                <a16:creationId xmlns:a16="http://schemas.microsoft.com/office/drawing/2014/main" id="{D5795900-E2AC-369A-C9D2-7D2A255D9D7E}"/>
              </a:ext>
            </a:extLst>
          </p:cNvPr>
          <p:cNvGrpSpPr/>
          <p:nvPr/>
        </p:nvGrpSpPr>
        <p:grpSpPr>
          <a:xfrm>
            <a:off x="6180322" y="2940142"/>
            <a:ext cx="2115780" cy="3159311"/>
            <a:chOff x="4635241" y="2205106"/>
            <a:chExt cx="1586835" cy="2369483"/>
          </a:xfrm>
        </p:grpSpPr>
        <p:sp>
          <p:nvSpPr>
            <p:cNvPr id="8" name="TextBox 7">
              <a:extLst>
                <a:ext uri="{FF2B5EF4-FFF2-40B4-BE49-F238E27FC236}">
                  <a16:creationId xmlns:a16="http://schemas.microsoft.com/office/drawing/2014/main" id="{14CFD7E5-C355-A8BF-4A8C-325C1970D161}"/>
                </a:ext>
              </a:extLst>
            </p:cNvPr>
            <p:cNvSpPr txBox="1"/>
            <p:nvPr/>
          </p:nvSpPr>
          <p:spPr>
            <a:xfrm>
              <a:off x="4635241" y="4089841"/>
              <a:ext cx="1586835" cy="484748"/>
            </a:xfrm>
            <a:prstGeom prst="rect">
              <a:avLst/>
            </a:prstGeom>
            <a:noFill/>
          </p:spPr>
          <p:txBody>
            <a:bodyPr wrap="square" rtlCol="0">
              <a:spAutoFit/>
            </a:bodyPr>
            <a:lstStyle/>
            <a:p>
              <a:pPr algn="ctr"/>
              <a:r>
                <a:rPr lang="en-US" b="1" dirty="0">
                  <a:solidFill>
                    <a:srgbClr val="92D050"/>
                  </a:solidFill>
                </a:rPr>
                <a:t>COAC</a:t>
              </a:r>
              <a:r>
                <a:rPr lang="en-US" b="1" dirty="0">
                  <a:solidFill>
                    <a:schemeClr val="accent2">
                      <a:lumMod val="60000"/>
                      <a:lumOff val="40000"/>
                    </a:schemeClr>
                  </a:solidFill>
                </a:rPr>
                <a:t>HING</a:t>
              </a:r>
            </a:p>
            <a:p>
              <a:pPr algn="ctr"/>
              <a:r>
                <a:rPr lang="en-US" b="1" dirty="0">
                  <a:solidFill>
                    <a:srgbClr val="0070C0"/>
                  </a:solidFill>
                </a:rPr>
                <a:t>(Transformational)</a:t>
              </a:r>
            </a:p>
          </p:txBody>
        </p:sp>
        <p:pic>
          <p:nvPicPr>
            <p:cNvPr id="13" name="Picture 12" descr="A person with a beard&#10;&#10;Description automatically generated with medium confidence">
              <a:extLst>
                <a:ext uri="{FF2B5EF4-FFF2-40B4-BE49-F238E27FC236}">
                  <a16:creationId xmlns:a16="http://schemas.microsoft.com/office/drawing/2014/main" id="{7A9AC304-CFFE-4F8E-4252-3EA838BB7925}"/>
                </a:ext>
              </a:extLst>
            </p:cNvPr>
            <p:cNvPicPr>
              <a:picLocks noChangeAspect="1"/>
            </p:cNvPicPr>
            <p:nvPr/>
          </p:nvPicPr>
          <p:blipFill>
            <a:blip r:embed="rId3"/>
            <a:stretch>
              <a:fillRect/>
            </a:stretch>
          </p:blipFill>
          <p:spPr>
            <a:xfrm>
              <a:off x="4635241" y="2205106"/>
              <a:ext cx="1536249" cy="1803129"/>
            </a:xfrm>
            <a:prstGeom prst="rect">
              <a:avLst/>
            </a:prstGeom>
          </p:spPr>
        </p:pic>
      </p:grpSp>
      <p:grpSp>
        <p:nvGrpSpPr>
          <p:cNvPr id="6" name="Group 5">
            <a:extLst>
              <a:ext uri="{FF2B5EF4-FFF2-40B4-BE49-F238E27FC236}">
                <a16:creationId xmlns:a16="http://schemas.microsoft.com/office/drawing/2014/main" id="{8F84B44D-0A99-CB51-16B5-62E5DAAE2E1F}"/>
              </a:ext>
            </a:extLst>
          </p:cNvPr>
          <p:cNvGrpSpPr/>
          <p:nvPr/>
        </p:nvGrpSpPr>
        <p:grpSpPr>
          <a:xfrm>
            <a:off x="1979892" y="2955437"/>
            <a:ext cx="2215793" cy="3158831"/>
            <a:chOff x="1484918" y="2216577"/>
            <a:chExt cx="1661845" cy="2369123"/>
          </a:xfrm>
        </p:grpSpPr>
        <p:pic>
          <p:nvPicPr>
            <p:cNvPr id="5" name="Picture 4" descr="A dog holding a stick in its mouth&#10;&#10;Description automatically generated">
              <a:extLst>
                <a:ext uri="{FF2B5EF4-FFF2-40B4-BE49-F238E27FC236}">
                  <a16:creationId xmlns:a16="http://schemas.microsoft.com/office/drawing/2014/main" id="{E3F0B1A6-7CDB-5778-EA1E-113BBE1DA270}"/>
                </a:ext>
              </a:extLst>
            </p:cNvPr>
            <p:cNvPicPr>
              <a:picLocks noChangeAspect="1"/>
            </p:cNvPicPr>
            <p:nvPr/>
          </p:nvPicPr>
          <p:blipFill>
            <a:blip r:embed="rId4"/>
            <a:stretch>
              <a:fillRect/>
            </a:stretch>
          </p:blipFill>
          <p:spPr>
            <a:xfrm>
              <a:off x="1656501" y="2216577"/>
              <a:ext cx="1318680" cy="1798940"/>
            </a:xfrm>
            <a:prstGeom prst="rect">
              <a:avLst/>
            </a:prstGeom>
          </p:spPr>
        </p:pic>
        <p:sp>
          <p:nvSpPr>
            <p:cNvPr id="4" name="TextBox 3">
              <a:extLst>
                <a:ext uri="{FF2B5EF4-FFF2-40B4-BE49-F238E27FC236}">
                  <a16:creationId xmlns:a16="http://schemas.microsoft.com/office/drawing/2014/main" id="{850AE3D0-6A36-E07D-4284-5B4470C9BFDC}"/>
                </a:ext>
              </a:extLst>
            </p:cNvPr>
            <p:cNvSpPr txBox="1"/>
            <p:nvPr/>
          </p:nvSpPr>
          <p:spPr>
            <a:xfrm>
              <a:off x="1484918" y="4100952"/>
              <a:ext cx="1661845" cy="484748"/>
            </a:xfrm>
            <a:prstGeom prst="rect">
              <a:avLst/>
            </a:prstGeom>
            <a:noFill/>
          </p:spPr>
          <p:txBody>
            <a:bodyPr wrap="square" rtlCol="0">
              <a:spAutoFit/>
            </a:bodyPr>
            <a:lstStyle/>
            <a:p>
              <a:pPr algn="ctr"/>
              <a:r>
                <a:rPr lang="en-US" b="1" dirty="0">
                  <a:solidFill>
                    <a:srgbClr val="92D050"/>
                  </a:solidFill>
                </a:rPr>
                <a:t>DIRECTIVE</a:t>
              </a:r>
            </a:p>
            <a:p>
              <a:pPr algn="ctr"/>
              <a:r>
                <a:rPr lang="en-US" b="1" dirty="0">
                  <a:solidFill>
                    <a:srgbClr val="0070C0"/>
                  </a:solidFill>
                </a:rPr>
                <a:t>(Autocratic)</a:t>
              </a:r>
            </a:p>
          </p:txBody>
        </p:sp>
      </p:grpSp>
      <p:grpSp>
        <p:nvGrpSpPr>
          <p:cNvPr id="10" name="Group 9">
            <a:extLst>
              <a:ext uri="{FF2B5EF4-FFF2-40B4-BE49-F238E27FC236}">
                <a16:creationId xmlns:a16="http://schemas.microsoft.com/office/drawing/2014/main" id="{39BCBA1F-E6BF-5FB0-FD4C-C702206B27E7}"/>
              </a:ext>
            </a:extLst>
          </p:cNvPr>
          <p:cNvGrpSpPr/>
          <p:nvPr/>
        </p:nvGrpSpPr>
        <p:grpSpPr>
          <a:xfrm>
            <a:off x="4117772" y="2954519"/>
            <a:ext cx="1924128" cy="3171289"/>
            <a:chOff x="3088329" y="2215889"/>
            <a:chExt cx="1443096" cy="2378467"/>
          </a:xfrm>
        </p:grpSpPr>
        <p:sp>
          <p:nvSpPr>
            <p:cNvPr id="7" name="TextBox 6">
              <a:extLst>
                <a:ext uri="{FF2B5EF4-FFF2-40B4-BE49-F238E27FC236}">
                  <a16:creationId xmlns:a16="http://schemas.microsoft.com/office/drawing/2014/main" id="{BFE3DD73-72B6-DDAB-F95B-F8AC4C7125CA}"/>
                </a:ext>
              </a:extLst>
            </p:cNvPr>
            <p:cNvSpPr txBox="1"/>
            <p:nvPr/>
          </p:nvSpPr>
          <p:spPr>
            <a:xfrm>
              <a:off x="3088329" y="4109608"/>
              <a:ext cx="1419987" cy="484748"/>
            </a:xfrm>
            <a:prstGeom prst="rect">
              <a:avLst/>
            </a:prstGeom>
            <a:noFill/>
          </p:spPr>
          <p:txBody>
            <a:bodyPr wrap="square" rtlCol="0">
              <a:spAutoFit/>
            </a:bodyPr>
            <a:lstStyle/>
            <a:p>
              <a:pPr algn="ctr"/>
              <a:r>
                <a:rPr lang="en-US" b="1" dirty="0">
                  <a:solidFill>
                    <a:schemeClr val="accent2">
                      <a:lumMod val="60000"/>
                      <a:lumOff val="40000"/>
                    </a:schemeClr>
                  </a:solidFill>
                </a:rPr>
                <a:t>SUPPORTIVE</a:t>
              </a:r>
            </a:p>
            <a:p>
              <a:pPr algn="ctr"/>
              <a:r>
                <a:rPr lang="en-US" b="1" dirty="0">
                  <a:solidFill>
                    <a:srgbClr val="0070C0"/>
                  </a:solidFill>
                </a:rPr>
                <a:t>(Democratic)</a:t>
              </a:r>
            </a:p>
          </p:txBody>
        </p:sp>
        <p:pic>
          <p:nvPicPr>
            <p:cNvPr id="15" name="Picture 14" descr="A cartoon of a lion&#10;&#10;AI-generated content may be incorrect.">
              <a:extLst>
                <a:ext uri="{FF2B5EF4-FFF2-40B4-BE49-F238E27FC236}">
                  <a16:creationId xmlns:a16="http://schemas.microsoft.com/office/drawing/2014/main" id="{7CBACB75-40DE-771F-C3CF-D2EBDC9AEE33}"/>
                </a:ext>
              </a:extLst>
            </p:cNvPr>
            <p:cNvPicPr>
              <a:picLocks noChangeAspect="1"/>
            </p:cNvPicPr>
            <p:nvPr/>
          </p:nvPicPr>
          <p:blipFill>
            <a:blip r:embed="rId5"/>
            <a:stretch>
              <a:fillRect/>
            </a:stretch>
          </p:blipFill>
          <p:spPr>
            <a:xfrm>
              <a:off x="3108928" y="2215889"/>
              <a:ext cx="1422497" cy="1790971"/>
            </a:xfrm>
            <a:prstGeom prst="rect">
              <a:avLst/>
            </a:prstGeom>
          </p:spPr>
        </p:pic>
      </p:grpSp>
      <p:grpSp>
        <p:nvGrpSpPr>
          <p:cNvPr id="12" name="Group 11">
            <a:extLst>
              <a:ext uri="{FF2B5EF4-FFF2-40B4-BE49-F238E27FC236}">
                <a16:creationId xmlns:a16="http://schemas.microsoft.com/office/drawing/2014/main" id="{DCDB23EC-8F45-B83B-0E0D-B79440EA93C8}"/>
              </a:ext>
            </a:extLst>
          </p:cNvPr>
          <p:cNvGrpSpPr/>
          <p:nvPr/>
        </p:nvGrpSpPr>
        <p:grpSpPr>
          <a:xfrm>
            <a:off x="7866301" y="2986984"/>
            <a:ext cx="3120800" cy="3105253"/>
            <a:chOff x="5899726" y="2240238"/>
            <a:chExt cx="2340600" cy="2328940"/>
          </a:xfrm>
        </p:grpSpPr>
        <p:sp>
          <p:nvSpPr>
            <p:cNvPr id="9" name="TextBox 8">
              <a:extLst>
                <a:ext uri="{FF2B5EF4-FFF2-40B4-BE49-F238E27FC236}">
                  <a16:creationId xmlns:a16="http://schemas.microsoft.com/office/drawing/2014/main" id="{009E6B31-827D-56A8-5A86-11958FBAAEF6}"/>
                </a:ext>
              </a:extLst>
            </p:cNvPr>
            <p:cNvSpPr txBox="1"/>
            <p:nvPr/>
          </p:nvSpPr>
          <p:spPr>
            <a:xfrm>
              <a:off x="5899726" y="4084430"/>
              <a:ext cx="2340600" cy="484748"/>
            </a:xfrm>
            <a:prstGeom prst="rect">
              <a:avLst/>
            </a:prstGeom>
            <a:noFill/>
          </p:spPr>
          <p:txBody>
            <a:bodyPr wrap="square" rtlCol="0">
              <a:spAutoFit/>
            </a:bodyPr>
            <a:lstStyle/>
            <a:p>
              <a:pPr algn="ctr"/>
              <a:r>
                <a:rPr lang="en-US" b="1" dirty="0">
                  <a:solidFill>
                    <a:schemeClr val="tx1">
                      <a:lumMod val="50000"/>
                      <a:lumOff val="50000"/>
                    </a:schemeClr>
                  </a:solidFill>
                </a:rPr>
                <a:t>DELEGATORY</a:t>
              </a:r>
            </a:p>
            <a:p>
              <a:pPr algn="ctr"/>
              <a:r>
                <a:rPr lang="en-US" b="1" dirty="0">
                  <a:solidFill>
                    <a:srgbClr val="0070C0"/>
                  </a:solidFill>
                </a:rPr>
                <a:t>(Laissez-Faire)</a:t>
              </a:r>
            </a:p>
          </p:txBody>
        </p:sp>
        <p:pic>
          <p:nvPicPr>
            <p:cNvPr id="20" name="Picture 19" descr="A cartoon of a child holding a medal&#10;&#10;AI-generated content may be incorrect.">
              <a:extLst>
                <a:ext uri="{FF2B5EF4-FFF2-40B4-BE49-F238E27FC236}">
                  <a16:creationId xmlns:a16="http://schemas.microsoft.com/office/drawing/2014/main" id="{62791B81-BD9D-CEDA-733E-36A57C92B8FD}"/>
                </a:ext>
              </a:extLst>
            </p:cNvPr>
            <p:cNvPicPr>
              <a:picLocks noChangeAspect="1"/>
            </p:cNvPicPr>
            <p:nvPr/>
          </p:nvPicPr>
          <p:blipFill>
            <a:blip r:embed="rId6"/>
            <a:stretch>
              <a:fillRect/>
            </a:stretch>
          </p:blipFill>
          <p:spPr>
            <a:xfrm>
              <a:off x="6383670" y="2240238"/>
              <a:ext cx="1372712" cy="1766623"/>
            </a:xfrm>
            <a:prstGeom prst="rect">
              <a:avLst/>
            </a:prstGeom>
          </p:spPr>
        </p:pic>
      </p:grpSp>
    </p:spTree>
    <p:extLst>
      <p:ext uri="{BB962C8B-B14F-4D97-AF65-F5344CB8AC3E}">
        <p14:creationId xmlns:p14="http://schemas.microsoft.com/office/powerpoint/2010/main" val="2506271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a:extLst>
              <a:ext uri="{FF2B5EF4-FFF2-40B4-BE49-F238E27FC236}">
                <a16:creationId xmlns:a16="http://schemas.microsoft.com/office/drawing/2014/main" id="{949C072B-64E2-2BDF-39F0-FD6D016E5B8C}"/>
              </a:ext>
            </a:extLst>
          </p:cNvPr>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87" name="Rectangle 3">
            <a:extLst>
              <a:ext uri="{FF2B5EF4-FFF2-40B4-BE49-F238E27FC236}">
                <a16:creationId xmlns:a16="http://schemas.microsoft.com/office/drawing/2014/main" id="{025FBCF3-3609-823E-FAEB-F2C4AB5D5FDB}"/>
              </a:ext>
            </a:extLst>
          </p:cNvPr>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3588" name="Rectangle 4">
            <a:extLst>
              <a:ext uri="{FF2B5EF4-FFF2-40B4-BE49-F238E27FC236}">
                <a16:creationId xmlns:a16="http://schemas.microsoft.com/office/drawing/2014/main" id="{98B6F1EE-4CBD-CFEF-40D6-CF4057A97B49}"/>
              </a:ext>
            </a:extLst>
          </p:cNvPr>
          <p:cNvSpPr>
            <a:spLocks noGrp="1" noChangeArrowheads="1"/>
          </p:cNvSpPr>
          <p:nvPr>
            <p:ph type="title"/>
          </p:nvPr>
        </p:nvSpPr>
        <p:spPr>
          <a:noFill/>
          <a:ln/>
        </p:spPr>
        <p:txBody>
          <a:bodyPr vert="horz" lIns="63500" tIns="26988" rIns="63500" bIns="26988" rtlCol="0" anchor="ctr">
            <a:normAutofit/>
          </a:bodyPr>
          <a:lstStyle/>
          <a:p>
            <a:pPr algn="ctr"/>
            <a:r>
              <a:rPr lang="en-GB" altLang="en-US" sz="5850" dirty="0">
                <a:solidFill>
                  <a:srgbClr val="0070C0"/>
                </a:solidFill>
              </a:rPr>
              <a:t>Consequences</a:t>
            </a:r>
            <a:r>
              <a:rPr lang="en-GB" altLang="en-US" sz="5850" dirty="0"/>
              <a:t> of each style</a:t>
            </a:r>
          </a:p>
        </p:txBody>
      </p:sp>
      <p:sp>
        <p:nvSpPr>
          <p:cNvPr id="963591" name="Rectangle 7">
            <a:extLst>
              <a:ext uri="{FF2B5EF4-FFF2-40B4-BE49-F238E27FC236}">
                <a16:creationId xmlns:a16="http://schemas.microsoft.com/office/drawing/2014/main" id="{0F5DDFD7-2BC0-EA55-DDEF-7465CB1980FF}"/>
              </a:ext>
            </a:extLst>
          </p:cNvPr>
          <p:cNvSpPr>
            <a:spLocks noChangeArrowheads="1"/>
          </p:cNvSpPr>
          <p:nvPr/>
        </p:nvSpPr>
        <p:spPr bwMode="auto">
          <a:xfrm>
            <a:off x="1673226" y="6450014"/>
            <a:ext cx="4387420" cy="17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9" rIns="92075" bIns="46039">
            <a:spAutoFit/>
          </a:bodyPr>
          <a:lstStyle/>
          <a:p>
            <a:pPr algn="l">
              <a:lnSpc>
                <a:spcPct val="90000"/>
              </a:lnSpc>
              <a:spcBef>
                <a:spcPct val="0"/>
              </a:spcBef>
            </a:pPr>
            <a:r>
              <a:rPr lang="en-GB" altLang="en-US" sz="600"/>
              <a:t>Source:  This panel set has been developed with reference to Leadership and the One Minute Manager, Kenneth Blanchard 1986</a:t>
            </a:r>
          </a:p>
        </p:txBody>
      </p:sp>
      <p:sp>
        <p:nvSpPr>
          <p:cNvPr id="5" name="TextBox 4">
            <a:extLst>
              <a:ext uri="{FF2B5EF4-FFF2-40B4-BE49-F238E27FC236}">
                <a16:creationId xmlns:a16="http://schemas.microsoft.com/office/drawing/2014/main" id="{9C11D759-A274-416E-1172-F19FE0BF4E1B}"/>
              </a:ext>
            </a:extLst>
          </p:cNvPr>
          <p:cNvSpPr txBox="1"/>
          <p:nvPr/>
        </p:nvSpPr>
        <p:spPr>
          <a:xfrm>
            <a:off x="609600" y="5184776"/>
            <a:ext cx="10972800" cy="1077218"/>
          </a:xfrm>
          <a:prstGeom prst="rect">
            <a:avLst/>
          </a:prstGeom>
          <a:noFill/>
        </p:spPr>
        <p:txBody>
          <a:bodyPr wrap="square" lIns="91440" tIns="45720" rIns="91440" bIns="45720" anchor="t">
            <a:spAutoFit/>
          </a:bodyPr>
          <a:lstStyle/>
          <a:p>
            <a:pPr algn="ctr"/>
            <a:r>
              <a:rPr lang="en-GB" sz="3200" dirty="0">
                <a:solidFill>
                  <a:schemeClr val="tx1">
                    <a:lumMod val="50000"/>
                    <a:lumOff val="50000"/>
                  </a:schemeClr>
                </a:solidFill>
              </a:rPr>
              <a:t>When tasks and objectives are </a:t>
            </a:r>
            <a:r>
              <a:rPr lang="en-GB" sz="3200" b="1" dirty="0">
                <a:solidFill>
                  <a:srgbClr val="0070C0"/>
                </a:solidFill>
              </a:rPr>
              <a:t>delegated</a:t>
            </a:r>
            <a:r>
              <a:rPr lang="en-GB" sz="3200" b="1" dirty="0">
                <a:solidFill>
                  <a:schemeClr val="accent2">
                    <a:lumMod val="75000"/>
                  </a:schemeClr>
                </a:solidFill>
              </a:rPr>
              <a:t> </a:t>
            </a:r>
            <a:r>
              <a:rPr lang="en-GB" sz="3200" b="1" dirty="0">
                <a:solidFill>
                  <a:srgbClr val="0070C0"/>
                </a:solidFill>
              </a:rPr>
              <a:t>effectively</a:t>
            </a:r>
            <a:r>
              <a:rPr lang="en-GB" sz="3200" dirty="0">
                <a:solidFill>
                  <a:schemeClr val="tx1">
                    <a:lumMod val="50000"/>
                    <a:lumOff val="50000"/>
                  </a:schemeClr>
                </a:solidFill>
              </a:rPr>
              <a:t>, they are more likely to be </a:t>
            </a:r>
            <a:r>
              <a:rPr lang="en-GB" sz="3200" b="1" dirty="0">
                <a:solidFill>
                  <a:srgbClr val="0070C0"/>
                </a:solidFill>
              </a:rPr>
              <a:t>owned</a:t>
            </a:r>
            <a:r>
              <a:rPr lang="en-GB" sz="3200" dirty="0">
                <a:solidFill>
                  <a:schemeClr val="tx1">
                    <a:lumMod val="50000"/>
                    <a:lumOff val="50000"/>
                  </a:schemeClr>
                </a:solidFill>
              </a:rPr>
              <a:t> and </a:t>
            </a:r>
            <a:r>
              <a:rPr lang="en-GB" sz="3200" b="1" dirty="0">
                <a:solidFill>
                  <a:srgbClr val="0070C0"/>
                </a:solidFill>
              </a:rPr>
              <a:t>sustained</a:t>
            </a:r>
            <a:r>
              <a:rPr lang="en-GB" sz="3200" dirty="0">
                <a:solidFill>
                  <a:schemeClr val="tx1">
                    <a:lumMod val="50000"/>
                    <a:lumOff val="50000"/>
                  </a:schemeClr>
                </a:solidFill>
              </a:rPr>
              <a:t> by the individual.</a:t>
            </a:r>
          </a:p>
        </p:txBody>
      </p:sp>
      <p:grpSp>
        <p:nvGrpSpPr>
          <p:cNvPr id="7" name="Group 6">
            <a:extLst>
              <a:ext uri="{FF2B5EF4-FFF2-40B4-BE49-F238E27FC236}">
                <a16:creationId xmlns:a16="http://schemas.microsoft.com/office/drawing/2014/main" id="{C44292F1-BBCB-6F1D-50F9-1578445B84BB}"/>
              </a:ext>
            </a:extLst>
          </p:cNvPr>
          <p:cNvGrpSpPr/>
          <p:nvPr/>
        </p:nvGrpSpPr>
        <p:grpSpPr>
          <a:xfrm>
            <a:off x="1801285" y="1603996"/>
            <a:ext cx="8989256" cy="1028701"/>
            <a:chOff x="1801285" y="1603996"/>
            <a:chExt cx="8989256" cy="1028701"/>
          </a:xfrm>
        </p:grpSpPr>
        <p:sp>
          <p:nvSpPr>
            <p:cNvPr id="963593" name="AutoShape 9">
              <a:extLst>
                <a:ext uri="{FF2B5EF4-FFF2-40B4-BE49-F238E27FC236}">
                  <a16:creationId xmlns:a16="http://schemas.microsoft.com/office/drawing/2014/main" id="{242DFD67-6361-D97E-84A6-FA93BBC06ED0}"/>
                </a:ext>
              </a:extLst>
            </p:cNvPr>
            <p:cNvSpPr>
              <a:spLocks noChangeArrowheads="1"/>
            </p:cNvSpPr>
            <p:nvPr/>
          </p:nvSpPr>
          <p:spPr bwMode="auto">
            <a:xfrm>
              <a:off x="1801285" y="1603996"/>
              <a:ext cx="8981815" cy="1028701"/>
            </a:xfrm>
            <a:prstGeom prst="roundRect">
              <a:avLst>
                <a:gd name="adj" fmla="val 16667"/>
              </a:avLst>
            </a:prstGeom>
            <a:solidFill>
              <a:schemeClr val="accent6">
                <a:lumMod val="20000"/>
                <a:lumOff val="80000"/>
              </a:schemeClr>
            </a:soli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wrap="none" lIns="54000" tIns="54000" rIns="54000" bIns="54000" anchor="ct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endParaRPr lang="en-US" altLang="en-US" sz="1400">
                <a:solidFill>
                  <a:srgbClr val="00279F"/>
                </a:solidFill>
              </a:endParaRPr>
            </a:p>
          </p:txBody>
        </p:sp>
        <p:sp>
          <p:nvSpPr>
            <p:cNvPr id="963594" name="Line 10">
              <a:extLst>
                <a:ext uri="{FF2B5EF4-FFF2-40B4-BE49-F238E27FC236}">
                  <a16:creationId xmlns:a16="http://schemas.microsoft.com/office/drawing/2014/main" id="{914142A2-B4FD-3EB9-9955-C3CE86BB56A2}"/>
                </a:ext>
              </a:extLst>
            </p:cNvPr>
            <p:cNvSpPr>
              <a:spLocks noChangeShapeType="1"/>
            </p:cNvSpPr>
            <p:nvPr/>
          </p:nvSpPr>
          <p:spPr bwMode="auto">
            <a:xfrm>
              <a:off x="3320974" y="2089436"/>
              <a:ext cx="6110731" cy="0"/>
            </a:xfrm>
            <a:prstGeom prst="line">
              <a:avLst/>
            </a:prstGeom>
            <a:noFill/>
            <a:ln w="28575">
              <a:solidFill>
                <a:schemeClr val="tx1"/>
              </a:solidFill>
              <a:round/>
              <a:headEnd type="triangle" w="med" len="med"/>
              <a:tailEnd type="triangle" w="med" len="med"/>
            </a:ln>
            <a:effectLst/>
            <a:scene3d>
              <a:camera prst="orthographicFront"/>
              <a:lightRig rig="threePt" dir="t"/>
            </a:scene3d>
            <a:sp3d>
              <a:bevelT w="165100" prst="coolSlant"/>
            </a:sp3d>
          </p:spPr>
          <p:txBody>
            <a:bodyPr wrap="none" lIns="54000" tIns="54000" rIns="54000" bIns="54000" anchor="ctr"/>
            <a:lstStyle/>
            <a:p>
              <a:endParaRPr lang="en-US" dirty="0"/>
            </a:p>
          </p:txBody>
        </p:sp>
        <p:sp>
          <p:nvSpPr>
            <p:cNvPr id="2" name="Text Box 18">
              <a:extLst>
                <a:ext uri="{FF2B5EF4-FFF2-40B4-BE49-F238E27FC236}">
                  <a16:creationId xmlns:a16="http://schemas.microsoft.com/office/drawing/2014/main" id="{C221AFFC-FC5D-C5F3-18D3-C9B253572C0B}"/>
                </a:ext>
              </a:extLst>
            </p:cNvPr>
            <p:cNvSpPr txBox="1">
              <a:spLocks noChangeArrowheads="1"/>
            </p:cNvSpPr>
            <p:nvPr/>
          </p:nvSpPr>
          <p:spPr bwMode="auto">
            <a:xfrm>
              <a:off x="2061341" y="1766683"/>
              <a:ext cx="1239837" cy="663054"/>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800" b="1" dirty="0">
                  <a:solidFill>
                    <a:srgbClr val="00279F"/>
                  </a:solidFill>
                </a:rPr>
                <a:t>Directive</a:t>
              </a:r>
              <a:br>
                <a:rPr lang="en-GB" altLang="en-US" sz="1800" b="1" dirty="0">
                  <a:solidFill>
                    <a:srgbClr val="00279F"/>
                  </a:solidFill>
                </a:rPr>
              </a:br>
              <a:r>
                <a:rPr lang="en-GB" altLang="en-US" sz="1800" b="1" dirty="0">
                  <a:solidFill>
                    <a:srgbClr val="00279F"/>
                  </a:solidFill>
                </a:rPr>
                <a:t>(Tell)</a:t>
              </a:r>
            </a:p>
          </p:txBody>
        </p:sp>
        <p:sp>
          <p:nvSpPr>
            <p:cNvPr id="3" name="Text Box 18">
              <a:extLst>
                <a:ext uri="{FF2B5EF4-FFF2-40B4-BE49-F238E27FC236}">
                  <a16:creationId xmlns:a16="http://schemas.microsoft.com/office/drawing/2014/main" id="{006A626B-654D-E313-2FE4-677C5F7C65FC}"/>
                </a:ext>
              </a:extLst>
            </p:cNvPr>
            <p:cNvSpPr txBox="1">
              <a:spLocks noChangeArrowheads="1"/>
            </p:cNvSpPr>
            <p:nvPr/>
          </p:nvSpPr>
          <p:spPr bwMode="auto">
            <a:xfrm>
              <a:off x="9239517" y="1609367"/>
              <a:ext cx="1551024" cy="940052"/>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800" b="1" dirty="0">
                  <a:solidFill>
                    <a:srgbClr val="00279F"/>
                  </a:solidFill>
                </a:rPr>
                <a:t>Non-Directive</a:t>
              </a:r>
              <a:br>
                <a:rPr lang="en-GB" altLang="en-US" sz="1800" b="1" dirty="0">
                  <a:solidFill>
                    <a:srgbClr val="00279F"/>
                  </a:solidFill>
                </a:rPr>
              </a:br>
              <a:r>
                <a:rPr lang="en-GB" altLang="en-US" sz="1800" b="1" dirty="0">
                  <a:solidFill>
                    <a:srgbClr val="00279F"/>
                  </a:solidFill>
                </a:rPr>
                <a:t>(Coach)</a:t>
              </a:r>
            </a:p>
          </p:txBody>
        </p:sp>
        <p:sp>
          <p:nvSpPr>
            <p:cNvPr id="963614" name="Text Box 30">
              <a:extLst>
                <a:ext uri="{FF2B5EF4-FFF2-40B4-BE49-F238E27FC236}">
                  <a16:creationId xmlns:a16="http://schemas.microsoft.com/office/drawing/2014/main" id="{CEC201ED-3BDD-5FA2-E807-1C307642989F}"/>
                </a:ext>
              </a:extLst>
            </p:cNvPr>
            <p:cNvSpPr txBox="1">
              <a:spLocks noChangeArrowheads="1"/>
            </p:cNvSpPr>
            <p:nvPr/>
          </p:nvSpPr>
          <p:spPr bwMode="auto">
            <a:xfrm>
              <a:off x="3336893" y="2129107"/>
              <a:ext cx="5942383" cy="355276"/>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600" i="1" dirty="0">
                  <a:solidFill>
                    <a:srgbClr val="00279F"/>
                  </a:solidFill>
                </a:rPr>
                <a:t>Directing            Coaching             Supporting             Delegating</a:t>
              </a:r>
            </a:p>
          </p:txBody>
        </p:sp>
      </p:grpSp>
      <p:grpSp>
        <p:nvGrpSpPr>
          <p:cNvPr id="11" name="Group 10">
            <a:extLst>
              <a:ext uri="{FF2B5EF4-FFF2-40B4-BE49-F238E27FC236}">
                <a16:creationId xmlns:a16="http://schemas.microsoft.com/office/drawing/2014/main" id="{E596AD9B-93BD-F963-C6C5-71180F7C9344}"/>
              </a:ext>
            </a:extLst>
          </p:cNvPr>
          <p:cNvGrpSpPr/>
          <p:nvPr/>
        </p:nvGrpSpPr>
        <p:grpSpPr>
          <a:xfrm>
            <a:off x="1818183" y="2803720"/>
            <a:ext cx="8964917" cy="1028700"/>
            <a:chOff x="1818183" y="2803720"/>
            <a:chExt cx="8964917" cy="1028700"/>
          </a:xfrm>
        </p:grpSpPr>
        <p:sp>
          <p:nvSpPr>
            <p:cNvPr id="963600" name="AutoShape 16">
              <a:extLst>
                <a:ext uri="{FF2B5EF4-FFF2-40B4-BE49-F238E27FC236}">
                  <a16:creationId xmlns:a16="http://schemas.microsoft.com/office/drawing/2014/main" id="{4AFEBA08-ACDC-1A66-2049-C6290961F6E4}"/>
                </a:ext>
              </a:extLst>
            </p:cNvPr>
            <p:cNvSpPr>
              <a:spLocks noChangeArrowheads="1"/>
            </p:cNvSpPr>
            <p:nvPr/>
          </p:nvSpPr>
          <p:spPr bwMode="auto">
            <a:xfrm>
              <a:off x="1818183" y="2803720"/>
              <a:ext cx="8964917" cy="1028700"/>
            </a:xfrm>
            <a:prstGeom prst="roundRect">
              <a:avLst>
                <a:gd name="adj" fmla="val 16667"/>
              </a:avLst>
            </a:prstGeom>
            <a:solidFill>
              <a:schemeClr val="tx2">
                <a:lumMod val="25000"/>
                <a:lumOff val="75000"/>
              </a:schemeClr>
            </a:solidFill>
            <a:ln>
              <a:headEnd type="none" w="sm" len="sm"/>
              <a:tailEnd type="none" w="sm" len="sm"/>
            </a:ln>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none" lIns="54000" tIns="54000" rIns="54000" bIns="54000" anchor="ct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endParaRPr lang="en-US" altLang="en-US" sz="1400">
                <a:solidFill>
                  <a:srgbClr val="00279F"/>
                </a:solidFill>
              </a:endParaRPr>
            </a:p>
          </p:txBody>
        </p:sp>
        <p:sp>
          <p:nvSpPr>
            <p:cNvPr id="963602" name="Text Box 18">
              <a:extLst>
                <a:ext uri="{FF2B5EF4-FFF2-40B4-BE49-F238E27FC236}">
                  <a16:creationId xmlns:a16="http://schemas.microsoft.com/office/drawing/2014/main" id="{8B36ED26-F4E8-7F02-1DEE-4C8A1F222A37}"/>
                </a:ext>
              </a:extLst>
            </p:cNvPr>
            <p:cNvSpPr txBox="1">
              <a:spLocks noChangeArrowheads="1"/>
            </p:cNvSpPr>
            <p:nvPr/>
          </p:nvSpPr>
          <p:spPr bwMode="auto">
            <a:xfrm>
              <a:off x="1989519" y="3172317"/>
              <a:ext cx="1311898" cy="385461"/>
            </a:xfrm>
            <a:prstGeom prst="rect">
              <a:avLst/>
            </a:prstGeom>
            <a:solidFill>
              <a:srgbClr val="B2DB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800" b="1" dirty="0">
                  <a:solidFill>
                    <a:srgbClr val="00279F"/>
                  </a:solidFill>
                </a:rPr>
                <a:t>Manager</a:t>
              </a:r>
            </a:p>
          </p:txBody>
        </p:sp>
        <p:sp>
          <p:nvSpPr>
            <p:cNvPr id="963603" name="Text Box 19">
              <a:extLst>
                <a:ext uri="{FF2B5EF4-FFF2-40B4-BE49-F238E27FC236}">
                  <a16:creationId xmlns:a16="http://schemas.microsoft.com/office/drawing/2014/main" id="{255720AD-7F3D-ECC6-F8DB-5CC65F593D29}"/>
                </a:ext>
              </a:extLst>
            </p:cNvPr>
            <p:cNvSpPr txBox="1">
              <a:spLocks noChangeArrowheads="1"/>
            </p:cNvSpPr>
            <p:nvPr/>
          </p:nvSpPr>
          <p:spPr bwMode="auto">
            <a:xfrm>
              <a:off x="9415770" y="3172317"/>
              <a:ext cx="1199354" cy="385461"/>
            </a:xfrm>
            <a:prstGeom prst="rect">
              <a:avLst/>
            </a:prstGeom>
            <a:solidFill>
              <a:srgbClr val="B2DB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800" b="1" dirty="0">
                  <a:solidFill>
                    <a:srgbClr val="00279F"/>
                  </a:solidFill>
                </a:rPr>
                <a:t>Individual</a:t>
              </a:r>
            </a:p>
          </p:txBody>
        </p:sp>
        <p:sp>
          <p:nvSpPr>
            <p:cNvPr id="963604" name="Text Box 20">
              <a:extLst>
                <a:ext uri="{FF2B5EF4-FFF2-40B4-BE49-F238E27FC236}">
                  <a16:creationId xmlns:a16="http://schemas.microsoft.com/office/drawing/2014/main" id="{8DDA1EB8-CF21-2468-E409-81C97B9D6AF4}"/>
                </a:ext>
              </a:extLst>
            </p:cNvPr>
            <p:cNvSpPr txBox="1">
              <a:spLocks noChangeArrowheads="1"/>
            </p:cNvSpPr>
            <p:nvPr/>
          </p:nvSpPr>
          <p:spPr bwMode="auto">
            <a:xfrm>
              <a:off x="5707070" y="2955906"/>
              <a:ext cx="1170243" cy="355276"/>
            </a:xfrm>
            <a:prstGeom prst="rect">
              <a:avLst/>
            </a:prstGeom>
            <a:solidFill>
              <a:srgbClr val="B2DBFF"/>
            </a:solidFill>
            <a:ln>
              <a:noFill/>
            </a:ln>
            <a:effec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600" b="1" dirty="0">
                  <a:solidFill>
                    <a:srgbClr val="00279F"/>
                  </a:solidFill>
                </a:rPr>
                <a:t>Ownership</a:t>
              </a:r>
            </a:p>
          </p:txBody>
        </p:sp>
        <p:sp>
          <p:nvSpPr>
            <p:cNvPr id="8" name="Line 10">
              <a:extLst>
                <a:ext uri="{FF2B5EF4-FFF2-40B4-BE49-F238E27FC236}">
                  <a16:creationId xmlns:a16="http://schemas.microsoft.com/office/drawing/2014/main" id="{2E4459B2-8DDA-AA4B-4CF0-DCD5563F75E2}"/>
                </a:ext>
              </a:extLst>
            </p:cNvPr>
            <p:cNvSpPr>
              <a:spLocks noChangeShapeType="1"/>
            </p:cNvSpPr>
            <p:nvPr/>
          </p:nvSpPr>
          <p:spPr bwMode="auto">
            <a:xfrm>
              <a:off x="3320974" y="3366252"/>
              <a:ext cx="6015465" cy="0"/>
            </a:xfrm>
            <a:prstGeom prst="line">
              <a:avLst/>
            </a:prstGeom>
            <a:noFill/>
            <a:ln w="28575">
              <a:solidFill>
                <a:schemeClr val="tx1"/>
              </a:solidFill>
              <a:round/>
              <a:headEnd type="triangle" w="med" len="med"/>
              <a:tailEnd type="triangle" w="med" len="med"/>
            </a:ln>
            <a:effectLst/>
            <a:scene3d>
              <a:camera prst="orthographicFront"/>
              <a:lightRig rig="threePt" dir="t"/>
            </a:scene3d>
            <a:sp3d>
              <a:bevelT/>
            </a:sp3d>
          </p:spPr>
          <p:txBody>
            <a:bodyPr wrap="none" lIns="54000" tIns="54000" rIns="54000" bIns="54000" anchor="ctr"/>
            <a:lstStyle/>
            <a:p>
              <a:endParaRPr lang="en-US" dirty="0"/>
            </a:p>
          </p:txBody>
        </p:sp>
      </p:grpSp>
      <p:grpSp>
        <p:nvGrpSpPr>
          <p:cNvPr id="14" name="Group 13">
            <a:extLst>
              <a:ext uri="{FF2B5EF4-FFF2-40B4-BE49-F238E27FC236}">
                <a16:creationId xmlns:a16="http://schemas.microsoft.com/office/drawing/2014/main" id="{1AC0E6A9-BCE4-6D3F-762A-9157D40EDE1C}"/>
              </a:ext>
            </a:extLst>
          </p:cNvPr>
          <p:cNvGrpSpPr/>
          <p:nvPr/>
        </p:nvGrpSpPr>
        <p:grpSpPr>
          <a:xfrm>
            <a:off x="1825625" y="3960814"/>
            <a:ext cx="8964916" cy="1028700"/>
            <a:chOff x="1825625" y="3960814"/>
            <a:chExt cx="8964916" cy="1028700"/>
          </a:xfrm>
        </p:grpSpPr>
        <p:sp>
          <p:nvSpPr>
            <p:cNvPr id="963609" name="AutoShape 25">
              <a:extLst>
                <a:ext uri="{FF2B5EF4-FFF2-40B4-BE49-F238E27FC236}">
                  <a16:creationId xmlns:a16="http://schemas.microsoft.com/office/drawing/2014/main" id="{D4039F9A-4EB5-165B-A4E0-CBB00AF603BF}"/>
                </a:ext>
              </a:extLst>
            </p:cNvPr>
            <p:cNvSpPr>
              <a:spLocks noChangeArrowheads="1"/>
            </p:cNvSpPr>
            <p:nvPr/>
          </p:nvSpPr>
          <p:spPr bwMode="auto">
            <a:xfrm>
              <a:off x="1825625" y="3960814"/>
              <a:ext cx="8964916" cy="1028700"/>
            </a:xfrm>
            <a:prstGeom prst="roundRect">
              <a:avLst>
                <a:gd name="adj" fmla="val 16667"/>
              </a:avLst>
            </a:prstGeom>
            <a:solidFill>
              <a:schemeClr val="accent5">
                <a:lumMod val="20000"/>
                <a:lumOff val="80000"/>
              </a:schemeClr>
            </a:solidFill>
            <a:ln>
              <a:headEnd type="none" w="sm" len="sm"/>
              <a:tailEnd type="none" w="sm" len="sm"/>
            </a:ln>
            <a:scene3d>
              <a:camera prst="orthographicFront"/>
              <a:lightRig rig="threePt" dir="t"/>
            </a:scene3d>
            <a:sp3d>
              <a:bevelT w="165100" prst="coolSlant"/>
            </a:sp3d>
          </p:spPr>
          <p:style>
            <a:lnRef idx="0">
              <a:schemeClr val="accent4"/>
            </a:lnRef>
            <a:fillRef idx="3">
              <a:schemeClr val="accent4"/>
            </a:fillRef>
            <a:effectRef idx="3">
              <a:schemeClr val="accent4"/>
            </a:effectRef>
            <a:fontRef idx="minor">
              <a:schemeClr val="lt1"/>
            </a:fontRef>
          </p:style>
          <p:txBody>
            <a:bodyPr wrap="none" lIns="54000" tIns="54000" rIns="54000" bIns="54000" anchor="ct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endParaRPr lang="en-US" altLang="en-US" sz="1400" dirty="0">
                <a:solidFill>
                  <a:srgbClr val="00279F"/>
                </a:solidFill>
              </a:endParaRPr>
            </a:p>
          </p:txBody>
        </p:sp>
        <p:sp>
          <p:nvSpPr>
            <p:cNvPr id="963612" name="Text Box 28">
              <a:extLst>
                <a:ext uri="{FF2B5EF4-FFF2-40B4-BE49-F238E27FC236}">
                  <a16:creationId xmlns:a16="http://schemas.microsoft.com/office/drawing/2014/main" id="{2A21C8AC-E887-0E10-EEAD-B5ABAAD1AED3}"/>
                </a:ext>
              </a:extLst>
            </p:cNvPr>
            <p:cNvSpPr txBox="1">
              <a:spLocks noChangeArrowheads="1"/>
            </p:cNvSpPr>
            <p:nvPr/>
          </p:nvSpPr>
          <p:spPr bwMode="auto">
            <a:xfrm>
              <a:off x="9361059" y="4282433"/>
              <a:ext cx="1311898" cy="385461"/>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800" b="1" dirty="0">
                  <a:solidFill>
                    <a:srgbClr val="00279F"/>
                  </a:solidFill>
                </a:rPr>
                <a:t>High</a:t>
              </a:r>
            </a:p>
          </p:txBody>
        </p:sp>
        <p:sp>
          <p:nvSpPr>
            <p:cNvPr id="963613" name="Text Box 29">
              <a:extLst>
                <a:ext uri="{FF2B5EF4-FFF2-40B4-BE49-F238E27FC236}">
                  <a16:creationId xmlns:a16="http://schemas.microsoft.com/office/drawing/2014/main" id="{CC71CCC2-F48A-746A-911D-53C373950454}"/>
                </a:ext>
              </a:extLst>
            </p:cNvPr>
            <p:cNvSpPr txBox="1">
              <a:spLocks noChangeArrowheads="1"/>
            </p:cNvSpPr>
            <p:nvPr/>
          </p:nvSpPr>
          <p:spPr bwMode="auto">
            <a:xfrm>
              <a:off x="4434916" y="4070513"/>
              <a:ext cx="3976460" cy="355276"/>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600" dirty="0">
                  <a:solidFill>
                    <a:srgbClr val="00279F"/>
                  </a:solidFill>
                </a:rPr>
                <a:t>Responsibility and Awareness of Individual</a:t>
              </a:r>
            </a:p>
          </p:txBody>
        </p:sp>
        <p:sp>
          <p:nvSpPr>
            <p:cNvPr id="963615" name="Rectangle 31">
              <a:extLst>
                <a:ext uri="{FF2B5EF4-FFF2-40B4-BE49-F238E27FC236}">
                  <a16:creationId xmlns:a16="http://schemas.microsoft.com/office/drawing/2014/main" id="{C96F8DA6-F7E5-E148-27F2-5088199C985F}"/>
                </a:ext>
              </a:extLst>
            </p:cNvPr>
            <p:cNvSpPr>
              <a:spLocks noChangeArrowheads="1"/>
            </p:cNvSpPr>
            <p:nvPr/>
          </p:nvSpPr>
          <p:spPr bwMode="auto">
            <a:xfrm>
              <a:off x="5438745" y="4505593"/>
              <a:ext cx="1314513" cy="355276"/>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600" dirty="0">
                  <a:solidFill>
                    <a:srgbClr val="00279F"/>
                  </a:solidFill>
                </a:rPr>
                <a:t>Sustainability</a:t>
              </a:r>
            </a:p>
          </p:txBody>
        </p:sp>
        <p:sp>
          <p:nvSpPr>
            <p:cNvPr id="9" name="Line 10">
              <a:extLst>
                <a:ext uri="{FF2B5EF4-FFF2-40B4-BE49-F238E27FC236}">
                  <a16:creationId xmlns:a16="http://schemas.microsoft.com/office/drawing/2014/main" id="{093FE692-EB7B-09AD-DB8A-357A846F3EC2}"/>
                </a:ext>
              </a:extLst>
            </p:cNvPr>
            <p:cNvSpPr>
              <a:spLocks noChangeShapeType="1"/>
            </p:cNvSpPr>
            <p:nvPr/>
          </p:nvSpPr>
          <p:spPr bwMode="auto">
            <a:xfrm flipV="1">
              <a:off x="3320974" y="4480858"/>
              <a:ext cx="5989692" cy="24734"/>
            </a:xfrm>
            <a:prstGeom prst="line">
              <a:avLst/>
            </a:prstGeom>
            <a:noFill/>
            <a:ln w="28575">
              <a:solidFill>
                <a:schemeClr val="tx1"/>
              </a:solidFill>
              <a:round/>
              <a:headEnd type="triangle" w="med" len="med"/>
              <a:tailEnd type="triangle" w="med" len="med"/>
            </a:ln>
            <a:effectLst/>
            <a:scene3d>
              <a:camera prst="orthographicFront"/>
              <a:lightRig rig="threePt" dir="t"/>
            </a:scene3d>
            <a:sp3d>
              <a:bevelT w="165100" prst="coolSlant"/>
            </a:sp3d>
          </p:spPr>
          <p:txBody>
            <a:bodyPr wrap="none" lIns="54000" tIns="54000" rIns="54000" bIns="54000" anchor="ctr"/>
            <a:lstStyle/>
            <a:p>
              <a:endParaRPr lang="en-US" dirty="0"/>
            </a:p>
          </p:txBody>
        </p:sp>
        <p:sp>
          <p:nvSpPr>
            <p:cNvPr id="12" name="Text Box 28">
              <a:extLst>
                <a:ext uri="{FF2B5EF4-FFF2-40B4-BE49-F238E27FC236}">
                  <a16:creationId xmlns:a16="http://schemas.microsoft.com/office/drawing/2014/main" id="{3FC37150-D5B1-1A87-CABE-AD25806227B3}"/>
                </a:ext>
              </a:extLst>
            </p:cNvPr>
            <p:cNvSpPr txBox="1">
              <a:spLocks noChangeArrowheads="1"/>
            </p:cNvSpPr>
            <p:nvPr/>
          </p:nvSpPr>
          <p:spPr bwMode="auto">
            <a:xfrm>
              <a:off x="2010686" y="4282433"/>
              <a:ext cx="1311898" cy="385461"/>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800" b="1" dirty="0">
                  <a:solidFill>
                    <a:srgbClr val="00279F"/>
                  </a:solidFill>
                </a:rPr>
                <a:t>Low</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CDCCE-059B-E585-67F0-64ACC69A6FFD}"/>
            </a:ext>
          </a:extLst>
        </p:cNvPr>
        <p:cNvGrpSpPr/>
        <p:nvPr/>
      </p:nvGrpSpPr>
      <p:grpSpPr>
        <a:xfrm>
          <a:off x="0" y="0"/>
          <a:ext cx="0" cy="0"/>
          <a:chOff x="0" y="0"/>
          <a:chExt cx="0" cy="0"/>
        </a:xfrm>
      </p:grpSpPr>
      <p:sp>
        <p:nvSpPr>
          <p:cNvPr id="12" name="Rectangle 4">
            <a:extLst>
              <a:ext uri="{FF2B5EF4-FFF2-40B4-BE49-F238E27FC236}">
                <a16:creationId xmlns:a16="http://schemas.microsoft.com/office/drawing/2014/main" id="{BC61FFAF-E2F8-A929-C9B8-09EFCC054830}"/>
              </a:ext>
            </a:extLst>
          </p:cNvPr>
          <p:cNvSpPr>
            <a:spLocks noGrp="1" noChangeArrowheads="1"/>
          </p:cNvSpPr>
          <p:nvPr>
            <p:ph type="title"/>
          </p:nvPr>
        </p:nvSpPr>
        <p:spPr>
          <a:xfrm>
            <a:off x="609600" y="3242"/>
            <a:ext cx="10972800" cy="1143000"/>
          </a:xfrm>
          <a:noFill/>
          <a:ln/>
        </p:spPr>
        <p:txBody>
          <a:bodyPr vert="horz" lIns="63500" tIns="26988" rIns="63500" bIns="26988" rtlCol="0" anchor="ctr">
            <a:normAutofit/>
          </a:bodyPr>
          <a:lstStyle/>
          <a:p>
            <a:pPr algn="ctr"/>
            <a:r>
              <a:rPr lang="en-GB" altLang="en-US" sz="5850" dirty="0"/>
              <a:t>Leadership workshop - </a:t>
            </a:r>
            <a:r>
              <a:rPr lang="en-GB" altLang="en-US" sz="5850" dirty="0">
                <a:solidFill>
                  <a:srgbClr val="0070C0"/>
                </a:solidFill>
              </a:rPr>
              <a:t>summary</a:t>
            </a:r>
          </a:p>
        </p:txBody>
      </p:sp>
      <p:grpSp>
        <p:nvGrpSpPr>
          <p:cNvPr id="52" name="Group 51">
            <a:extLst>
              <a:ext uri="{FF2B5EF4-FFF2-40B4-BE49-F238E27FC236}">
                <a16:creationId xmlns:a16="http://schemas.microsoft.com/office/drawing/2014/main" id="{12A86061-73FE-FCAA-B55E-A600D4C23ED7}"/>
              </a:ext>
            </a:extLst>
          </p:cNvPr>
          <p:cNvGrpSpPr/>
          <p:nvPr/>
        </p:nvGrpSpPr>
        <p:grpSpPr>
          <a:xfrm>
            <a:off x="491896" y="4511751"/>
            <a:ext cx="5594284" cy="2109336"/>
            <a:chOff x="1801285" y="1513204"/>
            <a:chExt cx="8989256" cy="3476310"/>
          </a:xfrm>
        </p:grpSpPr>
        <p:sp>
          <p:nvSpPr>
            <p:cNvPr id="53" name="AutoShape 9">
              <a:extLst>
                <a:ext uri="{FF2B5EF4-FFF2-40B4-BE49-F238E27FC236}">
                  <a16:creationId xmlns:a16="http://schemas.microsoft.com/office/drawing/2014/main" id="{FE19FBAF-CA00-1880-E9B2-B1324159CABE}"/>
                </a:ext>
              </a:extLst>
            </p:cNvPr>
            <p:cNvSpPr>
              <a:spLocks noChangeArrowheads="1"/>
            </p:cNvSpPr>
            <p:nvPr/>
          </p:nvSpPr>
          <p:spPr bwMode="auto">
            <a:xfrm>
              <a:off x="1801285" y="1603996"/>
              <a:ext cx="8981815" cy="1028701"/>
            </a:xfrm>
            <a:prstGeom prst="roundRect">
              <a:avLst>
                <a:gd name="adj" fmla="val 16667"/>
              </a:avLst>
            </a:prstGeom>
            <a:solidFill>
              <a:schemeClr val="accent6">
                <a:lumMod val="20000"/>
                <a:lumOff val="80000"/>
              </a:schemeClr>
            </a:soli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wrap="none" lIns="54000" tIns="54000" rIns="54000" bIns="54000" anchor="ct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endParaRPr lang="en-US" altLang="en-US" sz="1400">
                <a:solidFill>
                  <a:srgbClr val="00279F"/>
                </a:solidFill>
              </a:endParaRPr>
            </a:p>
          </p:txBody>
        </p:sp>
        <p:sp>
          <p:nvSpPr>
            <p:cNvPr id="54" name="Line 10">
              <a:extLst>
                <a:ext uri="{FF2B5EF4-FFF2-40B4-BE49-F238E27FC236}">
                  <a16:creationId xmlns:a16="http://schemas.microsoft.com/office/drawing/2014/main" id="{AFAF8D98-B8CD-09BB-F1DD-76A8EAFAD03A}"/>
                </a:ext>
              </a:extLst>
            </p:cNvPr>
            <p:cNvSpPr>
              <a:spLocks noChangeShapeType="1"/>
            </p:cNvSpPr>
            <p:nvPr/>
          </p:nvSpPr>
          <p:spPr bwMode="auto">
            <a:xfrm>
              <a:off x="3320974" y="2089436"/>
              <a:ext cx="6110731" cy="0"/>
            </a:xfrm>
            <a:prstGeom prst="line">
              <a:avLst/>
            </a:prstGeom>
            <a:noFill/>
            <a:ln w="28575">
              <a:solidFill>
                <a:schemeClr val="tx1"/>
              </a:solidFill>
              <a:round/>
              <a:headEnd type="triangle" w="med" len="med"/>
              <a:tailEnd type="triangle" w="med" len="med"/>
            </a:ln>
            <a:effectLst/>
            <a:scene3d>
              <a:camera prst="orthographicFront"/>
              <a:lightRig rig="threePt" dir="t"/>
            </a:scene3d>
            <a:sp3d>
              <a:bevelT w="165100" prst="coolSlant"/>
            </a:sp3d>
          </p:spPr>
          <p:txBody>
            <a:bodyPr wrap="none" lIns="54000" tIns="54000" rIns="54000" bIns="54000" anchor="ctr"/>
            <a:lstStyle/>
            <a:p>
              <a:endParaRPr lang="en-US" dirty="0"/>
            </a:p>
          </p:txBody>
        </p:sp>
        <p:sp>
          <p:nvSpPr>
            <p:cNvPr id="55" name="Text Box 18">
              <a:extLst>
                <a:ext uri="{FF2B5EF4-FFF2-40B4-BE49-F238E27FC236}">
                  <a16:creationId xmlns:a16="http://schemas.microsoft.com/office/drawing/2014/main" id="{98C040B8-025A-B2F2-528A-73785C5D8D08}"/>
                </a:ext>
              </a:extLst>
            </p:cNvPr>
            <p:cNvSpPr txBox="1">
              <a:spLocks noChangeArrowheads="1"/>
            </p:cNvSpPr>
            <p:nvPr/>
          </p:nvSpPr>
          <p:spPr bwMode="auto">
            <a:xfrm>
              <a:off x="2061340" y="1684688"/>
              <a:ext cx="1239837" cy="827045"/>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Directive</a:t>
              </a:r>
              <a:br>
                <a:rPr lang="en-GB" altLang="en-US" sz="1000" b="1" dirty="0">
                  <a:solidFill>
                    <a:srgbClr val="00279F"/>
                  </a:solidFill>
                </a:rPr>
              </a:br>
              <a:r>
                <a:rPr lang="en-GB" altLang="en-US" sz="1000" b="1" dirty="0">
                  <a:solidFill>
                    <a:srgbClr val="00279F"/>
                  </a:solidFill>
                </a:rPr>
                <a:t>(Tell)</a:t>
              </a:r>
            </a:p>
          </p:txBody>
        </p:sp>
        <p:sp>
          <p:nvSpPr>
            <p:cNvPr id="56" name="Text Box 18">
              <a:extLst>
                <a:ext uri="{FF2B5EF4-FFF2-40B4-BE49-F238E27FC236}">
                  <a16:creationId xmlns:a16="http://schemas.microsoft.com/office/drawing/2014/main" id="{6CF2AA1B-BA93-E9D7-811A-9FB483B8FDCD}"/>
                </a:ext>
              </a:extLst>
            </p:cNvPr>
            <p:cNvSpPr txBox="1">
              <a:spLocks noChangeArrowheads="1"/>
            </p:cNvSpPr>
            <p:nvPr/>
          </p:nvSpPr>
          <p:spPr bwMode="auto">
            <a:xfrm>
              <a:off x="9239517" y="1513204"/>
              <a:ext cx="1551024" cy="1132380"/>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Non-Directive</a:t>
              </a:r>
              <a:br>
                <a:rPr lang="en-GB" altLang="en-US" sz="1000" b="1" dirty="0">
                  <a:solidFill>
                    <a:srgbClr val="00279F"/>
                  </a:solidFill>
                </a:rPr>
              </a:br>
              <a:r>
                <a:rPr lang="en-GB" altLang="en-US" sz="1000" b="1" dirty="0">
                  <a:solidFill>
                    <a:srgbClr val="00279F"/>
                  </a:solidFill>
                </a:rPr>
                <a:t>(Coach)</a:t>
              </a:r>
            </a:p>
          </p:txBody>
        </p:sp>
        <p:sp>
          <p:nvSpPr>
            <p:cNvPr id="57" name="Text Box 30">
              <a:extLst>
                <a:ext uri="{FF2B5EF4-FFF2-40B4-BE49-F238E27FC236}">
                  <a16:creationId xmlns:a16="http://schemas.microsoft.com/office/drawing/2014/main" id="{FEC55CAC-379D-3D42-9BF2-D4742B337DF0}"/>
                </a:ext>
              </a:extLst>
            </p:cNvPr>
            <p:cNvSpPr txBox="1">
              <a:spLocks noChangeArrowheads="1"/>
            </p:cNvSpPr>
            <p:nvPr/>
          </p:nvSpPr>
          <p:spPr bwMode="auto">
            <a:xfrm>
              <a:off x="3172006" y="2045888"/>
              <a:ext cx="6272159" cy="521712"/>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i="1" dirty="0">
                  <a:solidFill>
                    <a:srgbClr val="00279F"/>
                  </a:solidFill>
                </a:rPr>
                <a:t>Directing            Coaching             Supporting             Delegating</a:t>
              </a:r>
            </a:p>
          </p:txBody>
        </p:sp>
        <p:sp>
          <p:nvSpPr>
            <p:cNvPr id="58" name="AutoShape 16">
              <a:extLst>
                <a:ext uri="{FF2B5EF4-FFF2-40B4-BE49-F238E27FC236}">
                  <a16:creationId xmlns:a16="http://schemas.microsoft.com/office/drawing/2014/main" id="{A7A5075F-6C7F-63BC-6A32-4B210E97C3B5}"/>
                </a:ext>
              </a:extLst>
            </p:cNvPr>
            <p:cNvSpPr>
              <a:spLocks noChangeArrowheads="1"/>
            </p:cNvSpPr>
            <p:nvPr/>
          </p:nvSpPr>
          <p:spPr bwMode="auto">
            <a:xfrm>
              <a:off x="1818183" y="2803720"/>
              <a:ext cx="8964917" cy="1028700"/>
            </a:xfrm>
            <a:prstGeom prst="roundRect">
              <a:avLst>
                <a:gd name="adj" fmla="val 16667"/>
              </a:avLst>
            </a:prstGeom>
            <a:solidFill>
              <a:schemeClr val="tx2">
                <a:lumMod val="25000"/>
                <a:lumOff val="75000"/>
              </a:schemeClr>
            </a:solidFill>
            <a:ln>
              <a:headEnd type="none" w="sm" len="sm"/>
              <a:tailEnd type="none" w="sm" len="sm"/>
            </a:ln>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none" lIns="54000" tIns="54000" rIns="54000" bIns="54000" anchor="ct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endParaRPr lang="en-US" altLang="en-US" sz="1400">
                <a:solidFill>
                  <a:srgbClr val="00279F"/>
                </a:solidFill>
              </a:endParaRPr>
            </a:p>
          </p:txBody>
        </p:sp>
        <p:sp>
          <p:nvSpPr>
            <p:cNvPr id="59" name="Text Box 18">
              <a:extLst>
                <a:ext uri="{FF2B5EF4-FFF2-40B4-BE49-F238E27FC236}">
                  <a16:creationId xmlns:a16="http://schemas.microsoft.com/office/drawing/2014/main" id="{E1C4B74C-F4C2-46DA-D8CC-ECD0DE8ABFFE}"/>
                </a:ext>
              </a:extLst>
            </p:cNvPr>
            <p:cNvSpPr txBox="1">
              <a:spLocks noChangeArrowheads="1"/>
            </p:cNvSpPr>
            <p:nvPr/>
          </p:nvSpPr>
          <p:spPr bwMode="auto">
            <a:xfrm>
              <a:off x="1989518" y="3104192"/>
              <a:ext cx="1311897" cy="521712"/>
            </a:xfrm>
            <a:prstGeom prst="rect">
              <a:avLst/>
            </a:prstGeom>
            <a:solidFill>
              <a:srgbClr val="B2DB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Manager</a:t>
              </a:r>
            </a:p>
          </p:txBody>
        </p:sp>
        <p:sp>
          <p:nvSpPr>
            <p:cNvPr id="60" name="Text Box 19">
              <a:extLst>
                <a:ext uri="{FF2B5EF4-FFF2-40B4-BE49-F238E27FC236}">
                  <a16:creationId xmlns:a16="http://schemas.microsoft.com/office/drawing/2014/main" id="{53B4BA37-2CA6-17BB-37D1-8E004BF0D8BE}"/>
                </a:ext>
              </a:extLst>
            </p:cNvPr>
            <p:cNvSpPr txBox="1">
              <a:spLocks noChangeArrowheads="1"/>
            </p:cNvSpPr>
            <p:nvPr/>
          </p:nvSpPr>
          <p:spPr bwMode="auto">
            <a:xfrm>
              <a:off x="9415770" y="3104192"/>
              <a:ext cx="1199354" cy="521712"/>
            </a:xfrm>
            <a:prstGeom prst="rect">
              <a:avLst/>
            </a:prstGeom>
            <a:solidFill>
              <a:srgbClr val="B2DB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Individual</a:t>
              </a:r>
            </a:p>
          </p:txBody>
        </p:sp>
        <p:sp>
          <p:nvSpPr>
            <p:cNvPr id="61" name="Text Box 20">
              <a:extLst>
                <a:ext uri="{FF2B5EF4-FFF2-40B4-BE49-F238E27FC236}">
                  <a16:creationId xmlns:a16="http://schemas.microsoft.com/office/drawing/2014/main" id="{30113E1C-5693-1A02-25D9-AB0AF6DF28B3}"/>
                </a:ext>
              </a:extLst>
            </p:cNvPr>
            <p:cNvSpPr txBox="1">
              <a:spLocks noChangeArrowheads="1"/>
            </p:cNvSpPr>
            <p:nvPr/>
          </p:nvSpPr>
          <p:spPr bwMode="auto">
            <a:xfrm>
              <a:off x="5643035" y="2872689"/>
              <a:ext cx="1298315" cy="521712"/>
            </a:xfrm>
            <a:prstGeom prst="rect">
              <a:avLst/>
            </a:prstGeom>
            <a:solidFill>
              <a:srgbClr val="B2DBFF"/>
            </a:solidFill>
            <a:ln>
              <a:noFill/>
            </a:ln>
            <a:effec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Ownership</a:t>
              </a:r>
            </a:p>
          </p:txBody>
        </p:sp>
        <p:sp>
          <p:nvSpPr>
            <p:cNvPr id="62" name="Line 10">
              <a:extLst>
                <a:ext uri="{FF2B5EF4-FFF2-40B4-BE49-F238E27FC236}">
                  <a16:creationId xmlns:a16="http://schemas.microsoft.com/office/drawing/2014/main" id="{09C8C6FD-F09E-B999-5A58-3D39933822EB}"/>
                </a:ext>
              </a:extLst>
            </p:cNvPr>
            <p:cNvSpPr>
              <a:spLocks noChangeShapeType="1"/>
            </p:cNvSpPr>
            <p:nvPr/>
          </p:nvSpPr>
          <p:spPr bwMode="auto">
            <a:xfrm>
              <a:off x="3320974" y="3366252"/>
              <a:ext cx="6015465" cy="0"/>
            </a:xfrm>
            <a:prstGeom prst="line">
              <a:avLst/>
            </a:prstGeom>
            <a:noFill/>
            <a:ln w="28575">
              <a:solidFill>
                <a:schemeClr val="tx1"/>
              </a:solidFill>
              <a:round/>
              <a:headEnd type="triangle" w="med" len="med"/>
              <a:tailEnd type="triangle" w="med" len="med"/>
            </a:ln>
            <a:effectLst/>
            <a:scene3d>
              <a:camera prst="orthographicFront"/>
              <a:lightRig rig="threePt" dir="t"/>
            </a:scene3d>
            <a:sp3d>
              <a:bevelT/>
            </a:sp3d>
          </p:spPr>
          <p:txBody>
            <a:bodyPr wrap="none" lIns="54000" tIns="54000" rIns="54000" bIns="54000" anchor="ctr"/>
            <a:lstStyle/>
            <a:p>
              <a:endParaRPr lang="en-US" dirty="0"/>
            </a:p>
          </p:txBody>
        </p:sp>
        <p:sp>
          <p:nvSpPr>
            <p:cNvPr id="63" name="AutoShape 25">
              <a:extLst>
                <a:ext uri="{FF2B5EF4-FFF2-40B4-BE49-F238E27FC236}">
                  <a16:creationId xmlns:a16="http://schemas.microsoft.com/office/drawing/2014/main" id="{621F9238-5540-C71E-8D00-190B5CCD395D}"/>
                </a:ext>
              </a:extLst>
            </p:cNvPr>
            <p:cNvSpPr>
              <a:spLocks noChangeArrowheads="1"/>
            </p:cNvSpPr>
            <p:nvPr/>
          </p:nvSpPr>
          <p:spPr bwMode="auto">
            <a:xfrm>
              <a:off x="1825625" y="3960814"/>
              <a:ext cx="8964916" cy="1028700"/>
            </a:xfrm>
            <a:prstGeom prst="roundRect">
              <a:avLst>
                <a:gd name="adj" fmla="val 16667"/>
              </a:avLst>
            </a:prstGeom>
            <a:solidFill>
              <a:schemeClr val="accent5">
                <a:lumMod val="20000"/>
                <a:lumOff val="80000"/>
              </a:schemeClr>
            </a:solidFill>
            <a:ln>
              <a:headEnd type="none" w="sm" len="sm"/>
              <a:tailEnd type="none" w="sm" len="sm"/>
            </a:ln>
            <a:scene3d>
              <a:camera prst="orthographicFront"/>
              <a:lightRig rig="threePt" dir="t"/>
            </a:scene3d>
            <a:sp3d>
              <a:bevelT w="165100" prst="coolSlant"/>
            </a:sp3d>
          </p:spPr>
          <p:style>
            <a:lnRef idx="0">
              <a:schemeClr val="accent4"/>
            </a:lnRef>
            <a:fillRef idx="3">
              <a:schemeClr val="accent4"/>
            </a:fillRef>
            <a:effectRef idx="3">
              <a:schemeClr val="accent4"/>
            </a:effectRef>
            <a:fontRef idx="minor">
              <a:schemeClr val="lt1"/>
            </a:fontRef>
          </p:style>
          <p:txBody>
            <a:bodyPr wrap="none" lIns="54000" tIns="54000" rIns="54000" bIns="54000" anchor="ct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endParaRPr lang="en-US" altLang="en-US" sz="1400">
                <a:solidFill>
                  <a:srgbClr val="00279F"/>
                </a:solidFill>
              </a:endParaRPr>
            </a:p>
          </p:txBody>
        </p:sp>
        <p:sp>
          <p:nvSpPr>
            <p:cNvPr id="64" name="Text Box 28">
              <a:extLst>
                <a:ext uri="{FF2B5EF4-FFF2-40B4-BE49-F238E27FC236}">
                  <a16:creationId xmlns:a16="http://schemas.microsoft.com/office/drawing/2014/main" id="{D888B63B-71C9-922F-D663-D44B46C949F6}"/>
                </a:ext>
              </a:extLst>
            </p:cNvPr>
            <p:cNvSpPr txBox="1">
              <a:spLocks noChangeArrowheads="1"/>
            </p:cNvSpPr>
            <p:nvPr/>
          </p:nvSpPr>
          <p:spPr bwMode="auto">
            <a:xfrm>
              <a:off x="9361058" y="4214308"/>
              <a:ext cx="1311897" cy="521712"/>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High</a:t>
              </a:r>
            </a:p>
          </p:txBody>
        </p:sp>
        <p:sp>
          <p:nvSpPr>
            <p:cNvPr id="65" name="Text Box 29">
              <a:extLst>
                <a:ext uri="{FF2B5EF4-FFF2-40B4-BE49-F238E27FC236}">
                  <a16:creationId xmlns:a16="http://schemas.microsoft.com/office/drawing/2014/main" id="{C5E4EF82-9575-1445-6273-5AF4A63E085E}"/>
                </a:ext>
              </a:extLst>
            </p:cNvPr>
            <p:cNvSpPr txBox="1">
              <a:spLocks noChangeArrowheads="1"/>
            </p:cNvSpPr>
            <p:nvPr/>
          </p:nvSpPr>
          <p:spPr bwMode="auto">
            <a:xfrm>
              <a:off x="4291844" y="3987295"/>
              <a:ext cx="4262606" cy="521712"/>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dirty="0">
                  <a:solidFill>
                    <a:srgbClr val="00279F"/>
                  </a:solidFill>
                </a:rPr>
                <a:t>Responsibility and Awareness of Individual</a:t>
              </a:r>
            </a:p>
          </p:txBody>
        </p:sp>
        <p:sp>
          <p:nvSpPr>
            <p:cNvPr id="66" name="Rectangle 31">
              <a:extLst>
                <a:ext uri="{FF2B5EF4-FFF2-40B4-BE49-F238E27FC236}">
                  <a16:creationId xmlns:a16="http://schemas.microsoft.com/office/drawing/2014/main" id="{2024EA72-C6DC-3FB0-5C5C-5B6E6C46F22D}"/>
                </a:ext>
              </a:extLst>
            </p:cNvPr>
            <p:cNvSpPr>
              <a:spLocks noChangeArrowheads="1"/>
            </p:cNvSpPr>
            <p:nvPr/>
          </p:nvSpPr>
          <p:spPr bwMode="auto">
            <a:xfrm>
              <a:off x="5369760" y="4422376"/>
              <a:ext cx="1452481" cy="521712"/>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dirty="0">
                  <a:solidFill>
                    <a:srgbClr val="00279F"/>
                  </a:solidFill>
                </a:rPr>
                <a:t>Sustainability</a:t>
              </a:r>
            </a:p>
          </p:txBody>
        </p:sp>
        <p:sp>
          <p:nvSpPr>
            <p:cNvPr id="67" name="Line 10">
              <a:extLst>
                <a:ext uri="{FF2B5EF4-FFF2-40B4-BE49-F238E27FC236}">
                  <a16:creationId xmlns:a16="http://schemas.microsoft.com/office/drawing/2014/main" id="{97BDCB35-3BD7-68DE-5C07-B537EBB6B143}"/>
                </a:ext>
              </a:extLst>
            </p:cNvPr>
            <p:cNvSpPr>
              <a:spLocks noChangeShapeType="1"/>
            </p:cNvSpPr>
            <p:nvPr/>
          </p:nvSpPr>
          <p:spPr bwMode="auto">
            <a:xfrm flipV="1">
              <a:off x="3320974" y="4480858"/>
              <a:ext cx="5989692" cy="24734"/>
            </a:xfrm>
            <a:prstGeom prst="line">
              <a:avLst/>
            </a:prstGeom>
            <a:noFill/>
            <a:ln w="28575">
              <a:solidFill>
                <a:schemeClr val="tx1"/>
              </a:solidFill>
              <a:round/>
              <a:headEnd type="triangle" w="med" len="med"/>
              <a:tailEnd type="triangle" w="med" len="med"/>
            </a:ln>
            <a:effectLst/>
            <a:scene3d>
              <a:camera prst="orthographicFront"/>
              <a:lightRig rig="threePt" dir="t"/>
            </a:scene3d>
            <a:sp3d>
              <a:bevelT w="165100" prst="coolSlant"/>
            </a:sp3d>
          </p:spPr>
          <p:txBody>
            <a:bodyPr wrap="none" lIns="54000" tIns="54000" rIns="54000" bIns="54000" anchor="ctr"/>
            <a:lstStyle/>
            <a:p>
              <a:endParaRPr lang="en-US" dirty="0"/>
            </a:p>
          </p:txBody>
        </p:sp>
        <p:sp>
          <p:nvSpPr>
            <p:cNvPr id="68" name="Text Box 28">
              <a:extLst>
                <a:ext uri="{FF2B5EF4-FFF2-40B4-BE49-F238E27FC236}">
                  <a16:creationId xmlns:a16="http://schemas.microsoft.com/office/drawing/2014/main" id="{C56B0539-22E1-19DA-7723-38A88797E495}"/>
                </a:ext>
              </a:extLst>
            </p:cNvPr>
            <p:cNvSpPr txBox="1">
              <a:spLocks noChangeArrowheads="1"/>
            </p:cNvSpPr>
            <p:nvPr/>
          </p:nvSpPr>
          <p:spPr bwMode="auto">
            <a:xfrm>
              <a:off x="2010686" y="4214308"/>
              <a:ext cx="1311897" cy="521712"/>
            </a:xfrm>
            <a:prstGeom prst="rect">
              <a:avLst/>
            </a:prstGeom>
            <a:solidFill>
              <a:srgbClr val="FFE2FF"/>
            </a:solidFill>
            <a:ln>
              <a:noFill/>
            </a:ln>
            <a:effectLst/>
            <a:extLst>
              <a:ext uri="{91240B29-F687-4F45-9708-019B960494DF}">
                <a14:hiddenLine xmlns:a14="http://schemas.microsoft.com/office/drawing/2010/main" w="12699">
                  <a:solidFill>
                    <a:srgbClr val="00279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spAutoFit/>
            </a:bodyPr>
            <a:lstStyle>
              <a:lvl1pPr algn="l" defTabSz="762000">
                <a:spcBef>
                  <a:spcPct val="0"/>
                </a:spcBef>
                <a:defRPr sz="2400">
                  <a:solidFill>
                    <a:schemeClr val="tx1"/>
                  </a:solidFill>
                  <a:latin typeface="Arial" panose="020B0604020202020204" pitchFamily="34" charset="0"/>
                </a:defRPr>
              </a:lvl1pPr>
              <a:lvl2pPr marL="571500" algn="l" defTabSz="762000">
                <a:spcBef>
                  <a:spcPct val="0"/>
                </a:spcBef>
                <a:defRPr sz="2400">
                  <a:solidFill>
                    <a:schemeClr val="tx1"/>
                  </a:solidFill>
                  <a:latin typeface="Arial" panose="020B0604020202020204" pitchFamily="34" charset="0"/>
                </a:defRPr>
              </a:lvl2pPr>
              <a:lvl3pPr marL="1143000" algn="l" defTabSz="762000">
                <a:spcBef>
                  <a:spcPct val="0"/>
                </a:spcBef>
                <a:defRPr sz="2400">
                  <a:solidFill>
                    <a:schemeClr val="tx1"/>
                  </a:solidFill>
                  <a:latin typeface="Arial" panose="020B0604020202020204" pitchFamily="34" charset="0"/>
                </a:defRPr>
              </a:lvl3pPr>
              <a:lvl4pPr marL="1714500" algn="l" defTabSz="762000">
                <a:spcBef>
                  <a:spcPct val="0"/>
                </a:spcBef>
                <a:defRPr sz="2400">
                  <a:solidFill>
                    <a:schemeClr val="tx1"/>
                  </a:solidFill>
                  <a:latin typeface="Arial" panose="020B0604020202020204" pitchFamily="34" charset="0"/>
                </a:defRPr>
              </a:lvl4pPr>
              <a:lvl5pPr marL="2286000" algn="l" defTabSz="762000">
                <a:spcBef>
                  <a:spcPct val="0"/>
                </a:spcBef>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000" b="1" dirty="0">
                  <a:solidFill>
                    <a:srgbClr val="00279F"/>
                  </a:solidFill>
                </a:rPr>
                <a:t>Low</a:t>
              </a:r>
            </a:p>
          </p:txBody>
        </p:sp>
      </p:grpSp>
      <p:grpSp>
        <p:nvGrpSpPr>
          <p:cNvPr id="4" name="Group 3">
            <a:extLst>
              <a:ext uri="{FF2B5EF4-FFF2-40B4-BE49-F238E27FC236}">
                <a16:creationId xmlns:a16="http://schemas.microsoft.com/office/drawing/2014/main" id="{A7B7621B-DA75-EB99-D4E5-A2C18E6FB2E6}"/>
              </a:ext>
            </a:extLst>
          </p:cNvPr>
          <p:cNvGrpSpPr/>
          <p:nvPr/>
        </p:nvGrpSpPr>
        <p:grpSpPr>
          <a:xfrm>
            <a:off x="1352443" y="1336743"/>
            <a:ext cx="3492728" cy="3217112"/>
            <a:chOff x="2759247" y="1467015"/>
            <a:chExt cx="6406302" cy="5025861"/>
          </a:xfrm>
        </p:grpSpPr>
        <p:sp>
          <p:nvSpPr>
            <p:cNvPr id="5" name="TextBox 4">
              <a:extLst>
                <a:ext uri="{FF2B5EF4-FFF2-40B4-BE49-F238E27FC236}">
                  <a16:creationId xmlns:a16="http://schemas.microsoft.com/office/drawing/2014/main" id="{B6CF2AEE-96A4-7BC1-5C5C-90FA6A501CAD}"/>
                </a:ext>
              </a:extLst>
            </p:cNvPr>
            <p:cNvSpPr txBox="1"/>
            <p:nvPr/>
          </p:nvSpPr>
          <p:spPr>
            <a:xfrm>
              <a:off x="6497699" y="2483399"/>
              <a:ext cx="2325337" cy="43273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dirty="0">
                  <a:solidFill>
                    <a:schemeClr val="bg1"/>
                  </a:solidFill>
                  <a:latin typeface="+mj-lt"/>
                  <a:ea typeface="+mj-ea"/>
                  <a:cs typeface="+mj-cs"/>
                </a:rPr>
                <a:t>Transformational</a:t>
              </a:r>
            </a:p>
          </p:txBody>
        </p:sp>
        <p:sp>
          <p:nvSpPr>
            <p:cNvPr id="7" name="TextBox 6">
              <a:extLst>
                <a:ext uri="{FF2B5EF4-FFF2-40B4-BE49-F238E27FC236}">
                  <a16:creationId xmlns:a16="http://schemas.microsoft.com/office/drawing/2014/main" id="{15AEDB59-7FD8-D821-BBFA-3DFF4DE8AF9F}"/>
                </a:ext>
              </a:extLst>
            </p:cNvPr>
            <p:cNvSpPr txBox="1"/>
            <p:nvPr/>
          </p:nvSpPr>
          <p:spPr>
            <a:xfrm>
              <a:off x="3932548" y="4249271"/>
              <a:ext cx="2182338" cy="43273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1200" dirty="0">
                  <a:solidFill>
                    <a:schemeClr val="bg1"/>
                  </a:solidFill>
                  <a:latin typeface="+mj-lt"/>
                  <a:ea typeface="+mj-ea"/>
                  <a:cs typeface="+mj-cs"/>
                </a:rPr>
                <a:t>Laissez-Faire</a:t>
              </a:r>
            </a:p>
          </p:txBody>
        </p:sp>
        <p:sp>
          <p:nvSpPr>
            <p:cNvPr id="8" name="TextBox 7">
              <a:extLst>
                <a:ext uri="{FF2B5EF4-FFF2-40B4-BE49-F238E27FC236}">
                  <a16:creationId xmlns:a16="http://schemas.microsoft.com/office/drawing/2014/main" id="{FFE2E65D-6439-608A-3178-65A6AD541233}"/>
                </a:ext>
              </a:extLst>
            </p:cNvPr>
            <p:cNvSpPr txBox="1"/>
            <p:nvPr/>
          </p:nvSpPr>
          <p:spPr>
            <a:xfrm>
              <a:off x="4062784" y="2421844"/>
              <a:ext cx="1871498" cy="43273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r>
                <a:rPr lang="en-US" sz="1200" dirty="0">
                  <a:solidFill>
                    <a:schemeClr val="bg1"/>
                  </a:solidFill>
                  <a:latin typeface="+mj-lt"/>
                  <a:ea typeface="+mj-ea"/>
                  <a:cs typeface="+mj-cs"/>
                </a:rPr>
                <a:t>Democratic</a:t>
              </a:r>
            </a:p>
          </p:txBody>
        </p:sp>
        <p:sp>
          <p:nvSpPr>
            <p:cNvPr id="9" name="TextBox 8">
              <a:extLst>
                <a:ext uri="{FF2B5EF4-FFF2-40B4-BE49-F238E27FC236}">
                  <a16:creationId xmlns:a16="http://schemas.microsoft.com/office/drawing/2014/main" id="{B9096DA8-A2AE-36C6-5D01-87A83E101F6C}"/>
                </a:ext>
              </a:extLst>
            </p:cNvPr>
            <p:cNvSpPr txBox="1"/>
            <p:nvPr/>
          </p:nvSpPr>
          <p:spPr>
            <a:xfrm>
              <a:off x="6808169" y="4239076"/>
              <a:ext cx="1724492" cy="43273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dirty="0">
                  <a:solidFill>
                    <a:schemeClr val="bg1"/>
                  </a:solidFill>
                  <a:latin typeface="+mj-lt"/>
                  <a:ea typeface="+mj-ea"/>
                  <a:cs typeface="+mj-cs"/>
                </a:rPr>
                <a:t>Autocratic</a:t>
              </a:r>
            </a:p>
          </p:txBody>
        </p:sp>
        <p:grpSp>
          <p:nvGrpSpPr>
            <p:cNvPr id="10" name="Group 9">
              <a:extLst>
                <a:ext uri="{FF2B5EF4-FFF2-40B4-BE49-F238E27FC236}">
                  <a16:creationId xmlns:a16="http://schemas.microsoft.com/office/drawing/2014/main" id="{1C53520C-A2A4-6A4A-77A1-7FC21D0F8CAB}"/>
                </a:ext>
              </a:extLst>
            </p:cNvPr>
            <p:cNvGrpSpPr/>
            <p:nvPr/>
          </p:nvGrpSpPr>
          <p:grpSpPr>
            <a:xfrm>
              <a:off x="2759247" y="1467015"/>
              <a:ext cx="6406302" cy="5025861"/>
              <a:chOff x="6877403" y="2274711"/>
              <a:chExt cx="5218440" cy="4435022"/>
            </a:xfrm>
          </p:grpSpPr>
          <p:sp>
            <p:nvSpPr>
              <p:cNvPr id="11" name="TextBox 10">
                <a:extLst>
                  <a:ext uri="{FF2B5EF4-FFF2-40B4-BE49-F238E27FC236}">
                    <a16:creationId xmlns:a16="http://schemas.microsoft.com/office/drawing/2014/main" id="{EAD887D5-F31D-8C59-CAAC-158F5D9E5FD5}"/>
                  </a:ext>
                </a:extLst>
              </p:cNvPr>
              <p:cNvSpPr txBox="1"/>
              <p:nvPr/>
            </p:nvSpPr>
            <p:spPr>
              <a:xfrm rot="5400000">
                <a:off x="7474331" y="6064395"/>
                <a:ext cx="800235" cy="413861"/>
              </a:xfrm>
              <a:prstGeom prst="rect">
                <a:avLst/>
              </a:prstGeom>
              <a:noFill/>
            </p:spPr>
            <p:txBody>
              <a:bodyPr wrap="square" rtlCol="0">
                <a:spAutoFit/>
              </a:bodyPr>
              <a:lstStyle/>
              <a:p>
                <a:pPr algn="ctr"/>
                <a:r>
                  <a:rPr lang="en-US" sz="1200" b="1" dirty="0">
                    <a:solidFill>
                      <a:srgbClr val="00B050"/>
                    </a:solidFill>
                  </a:rPr>
                  <a:t>Low</a:t>
                </a:r>
              </a:p>
            </p:txBody>
          </p:sp>
          <p:sp>
            <p:nvSpPr>
              <p:cNvPr id="13" name="TextBox 12">
                <a:extLst>
                  <a:ext uri="{FF2B5EF4-FFF2-40B4-BE49-F238E27FC236}">
                    <a16:creationId xmlns:a16="http://schemas.microsoft.com/office/drawing/2014/main" id="{09FE7472-0AE7-0B10-898C-C76CB7BA5E98}"/>
                  </a:ext>
                </a:extLst>
              </p:cNvPr>
              <p:cNvSpPr txBox="1"/>
              <p:nvPr/>
            </p:nvSpPr>
            <p:spPr>
              <a:xfrm rot="5400000">
                <a:off x="11450507" y="6064396"/>
                <a:ext cx="876812" cy="413861"/>
              </a:xfrm>
              <a:prstGeom prst="rect">
                <a:avLst/>
              </a:prstGeom>
              <a:noFill/>
            </p:spPr>
            <p:txBody>
              <a:bodyPr wrap="square" rtlCol="0">
                <a:spAutoFit/>
              </a:bodyPr>
              <a:lstStyle/>
              <a:p>
                <a:pPr algn="ctr"/>
                <a:r>
                  <a:rPr lang="en-US" sz="1200" b="1" dirty="0">
                    <a:solidFill>
                      <a:srgbClr val="00B050"/>
                    </a:solidFill>
                  </a:rPr>
                  <a:t>High</a:t>
                </a:r>
              </a:p>
            </p:txBody>
          </p:sp>
          <p:cxnSp>
            <p:nvCxnSpPr>
              <p:cNvPr id="14" name="Straight Arrow Connector 13">
                <a:extLst>
                  <a:ext uri="{FF2B5EF4-FFF2-40B4-BE49-F238E27FC236}">
                    <a16:creationId xmlns:a16="http://schemas.microsoft.com/office/drawing/2014/main" id="{C30576F8-C95B-08A1-56C4-7A0BEFDA8A05}"/>
                  </a:ext>
                </a:extLst>
              </p:cNvPr>
              <p:cNvCxnSpPr>
                <a:cxnSpLocks/>
              </p:cNvCxnSpPr>
              <p:nvPr/>
            </p:nvCxnSpPr>
            <p:spPr>
              <a:xfrm flipV="1">
                <a:off x="9770844" y="2274711"/>
                <a:ext cx="0" cy="359649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CEEF7FE1-DD6A-7927-D3A4-073C3B4790A9}"/>
                  </a:ext>
                </a:extLst>
              </p:cNvPr>
              <p:cNvSpPr txBox="1"/>
              <p:nvPr/>
            </p:nvSpPr>
            <p:spPr>
              <a:xfrm>
                <a:off x="6933714" y="5879324"/>
                <a:ext cx="754708" cy="381863"/>
              </a:xfrm>
              <a:prstGeom prst="rect">
                <a:avLst/>
              </a:prstGeom>
              <a:noFill/>
            </p:spPr>
            <p:txBody>
              <a:bodyPr wrap="square" rtlCol="0">
                <a:spAutoFit/>
              </a:bodyPr>
              <a:lstStyle/>
              <a:p>
                <a:pPr algn="ctr"/>
                <a:r>
                  <a:rPr lang="en-US" sz="1200" b="1" dirty="0">
                    <a:solidFill>
                      <a:srgbClr val="FF0000"/>
                    </a:solidFill>
                  </a:rPr>
                  <a:t>Low</a:t>
                </a:r>
              </a:p>
            </p:txBody>
          </p:sp>
          <p:sp>
            <p:nvSpPr>
              <p:cNvPr id="16" name="TextBox 15">
                <a:extLst>
                  <a:ext uri="{FF2B5EF4-FFF2-40B4-BE49-F238E27FC236}">
                    <a16:creationId xmlns:a16="http://schemas.microsoft.com/office/drawing/2014/main" id="{8B1BB26F-5B08-068E-C421-E7CE6519F471}"/>
                  </a:ext>
                </a:extLst>
              </p:cNvPr>
              <p:cNvSpPr txBox="1"/>
              <p:nvPr/>
            </p:nvSpPr>
            <p:spPr>
              <a:xfrm>
                <a:off x="6877403" y="2274711"/>
                <a:ext cx="867330" cy="381863"/>
              </a:xfrm>
              <a:prstGeom prst="rect">
                <a:avLst/>
              </a:prstGeom>
              <a:noFill/>
            </p:spPr>
            <p:txBody>
              <a:bodyPr wrap="square" rtlCol="0">
                <a:spAutoFit/>
              </a:bodyPr>
              <a:lstStyle/>
              <a:p>
                <a:pPr algn="ctr"/>
                <a:r>
                  <a:rPr lang="en-US" sz="1200" b="1" dirty="0">
                    <a:solidFill>
                      <a:srgbClr val="FF0000"/>
                    </a:solidFill>
                  </a:rPr>
                  <a:t>High</a:t>
                </a:r>
              </a:p>
            </p:txBody>
          </p:sp>
          <p:sp>
            <p:nvSpPr>
              <p:cNvPr id="17" name="TextBox 16">
                <a:extLst>
                  <a:ext uri="{FF2B5EF4-FFF2-40B4-BE49-F238E27FC236}">
                    <a16:creationId xmlns:a16="http://schemas.microsoft.com/office/drawing/2014/main" id="{F2E8D65F-2791-B4AE-2CEB-4BA5AC08EE3C}"/>
                  </a:ext>
                </a:extLst>
              </p:cNvPr>
              <p:cNvSpPr txBox="1"/>
              <p:nvPr/>
            </p:nvSpPr>
            <p:spPr>
              <a:xfrm>
                <a:off x="8001152" y="6052356"/>
                <a:ext cx="3724800" cy="381863"/>
              </a:xfrm>
              <a:prstGeom prst="rect">
                <a:avLst/>
              </a:prstGeom>
              <a:solidFill>
                <a:srgbClr val="00B050"/>
              </a:solidFill>
              <a:scene3d>
                <a:camera prst="orthographicFront"/>
                <a:lightRig rig="threePt" dir="t"/>
              </a:scene3d>
              <a:sp3d>
                <a:bevelT/>
              </a:sp3d>
            </p:spPr>
            <p:txBody>
              <a:bodyPr wrap="square" rtlCol="0">
                <a:spAutoFit/>
              </a:bodyPr>
              <a:lstStyle/>
              <a:p>
                <a:pPr algn="ctr"/>
                <a:r>
                  <a:rPr lang="en-US" sz="1200" dirty="0">
                    <a:solidFill>
                      <a:schemeClr val="bg1"/>
                    </a:solidFill>
                  </a:rPr>
                  <a:t>Directive Behaviour</a:t>
                </a:r>
              </a:p>
            </p:txBody>
          </p:sp>
          <p:sp>
            <p:nvSpPr>
              <p:cNvPr id="18" name="TextBox 17">
                <a:extLst>
                  <a:ext uri="{FF2B5EF4-FFF2-40B4-BE49-F238E27FC236}">
                    <a16:creationId xmlns:a16="http://schemas.microsoft.com/office/drawing/2014/main" id="{008909A9-8DF3-68C4-9986-0450A4744894}"/>
                  </a:ext>
                </a:extLst>
              </p:cNvPr>
              <p:cNvSpPr txBox="1"/>
              <p:nvPr/>
            </p:nvSpPr>
            <p:spPr>
              <a:xfrm rot="16200000">
                <a:off x="5786177" y="4037479"/>
                <a:ext cx="3072661" cy="426204"/>
              </a:xfrm>
              <a:prstGeom prst="rect">
                <a:avLst/>
              </a:prstGeom>
              <a:solidFill>
                <a:srgbClr val="FF0000"/>
              </a:solidFill>
              <a:scene3d>
                <a:camera prst="orthographicFront"/>
                <a:lightRig rig="threePt" dir="t"/>
              </a:scene3d>
              <a:sp3d>
                <a:bevelT/>
              </a:sp3d>
            </p:spPr>
            <p:txBody>
              <a:bodyPr wrap="square" rtlCol="0">
                <a:spAutoFit/>
              </a:bodyPr>
              <a:lstStyle/>
              <a:p>
                <a:pPr algn="ctr"/>
                <a:r>
                  <a:rPr lang="en-US" sz="1200" dirty="0">
                    <a:solidFill>
                      <a:schemeClr val="bg1"/>
                    </a:solidFill>
                  </a:rPr>
                  <a:t>Supportive Behaviour</a:t>
                </a:r>
              </a:p>
            </p:txBody>
          </p:sp>
          <p:cxnSp>
            <p:nvCxnSpPr>
              <p:cNvPr id="19" name="Straight Arrow Connector 18">
                <a:extLst>
                  <a:ext uri="{FF2B5EF4-FFF2-40B4-BE49-F238E27FC236}">
                    <a16:creationId xmlns:a16="http://schemas.microsoft.com/office/drawing/2014/main" id="{F2DC3B9C-0FF0-190F-7760-D1543A608420}"/>
                  </a:ext>
                </a:extLst>
              </p:cNvPr>
              <p:cNvCxnSpPr>
                <a:cxnSpLocks/>
              </p:cNvCxnSpPr>
              <p:nvPr/>
            </p:nvCxnSpPr>
            <p:spPr>
              <a:xfrm>
                <a:off x="7874448" y="4102846"/>
                <a:ext cx="4014464" cy="0"/>
              </a:xfrm>
              <a:prstGeom prst="straightConnector1">
                <a:avLst/>
              </a:prstGeom>
              <a:ln w="381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graphicFrame>
        <p:nvGraphicFramePr>
          <p:cNvPr id="21" name="Diagram 20">
            <a:extLst>
              <a:ext uri="{FF2B5EF4-FFF2-40B4-BE49-F238E27FC236}">
                <a16:creationId xmlns:a16="http://schemas.microsoft.com/office/drawing/2014/main" id="{4AEA7634-62A7-3201-0F6C-C5EEEBC3A90D}"/>
              </a:ext>
            </a:extLst>
          </p:cNvPr>
          <p:cNvGraphicFramePr/>
          <p:nvPr>
            <p:extLst>
              <p:ext uri="{D42A27DB-BD31-4B8C-83A1-F6EECF244321}">
                <p14:modId xmlns:p14="http://schemas.microsoft.com/office/powerpoint/2010/main" val="3929869195"/>
              </p:ext>
            </p:extLst>
          </p:nvPr>
        </p:nvGraphicFramePr>
        <p:xfrm>
          <a:off x="5934576" y="4025365"/>
          <a:ext cx="3765439" cy="2556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oup 21">
            <a:extLst>
              <a:ext uri="{FF2B5EF4-FFF2-40B4-BE49-F238E27FC236}">
                <a16:creationId xmlns:a16="http://schemas.microsoft.com/office/drawing/2014/main" id="{BBFF97C8-9732-0128-40D3-E23AC56A284D}"/>
              </a:ext>
            </a:extLst>
          </p:cNvPr>
          <p:cNvGrpSpPr/>
          <p:nvPr/>
        </p:nvGrpSpPr>
        <p:grpSpPr>
          <a:xfrm>
            <a:off x="9297762" y="3855396"/>
            <a:ext cx="2532936" cy="3024100"/>
            <a:chOff x="6185201" y="2819612"/>
            <a:chExt cx="1899702" cy="2268075"/>
          </a:xfrm>
        </p:grpSpPr>
        <p:grpSp>
          <p:nvGrpSpPr>
            <p:cNvPr id="24" name="Group 23">
              <a:extLst>
                <a:ext uri="{FF2B5EF4-FFF2-40B4-BE49-F238E27FC236}">
                  <a16:creationId xmlns:a16="http://schemas.microsoft.com/office/drawing/2014/main" id="{F29A076C-FA9B-5272-E015-154EE2EE27BE}"/>
                </a:ext>
              </a:extLst>
            </p:cNvPr>
            <p:cNvGrpSpPr/>
            <p:nvPr/>
          </p:nvGrpSpPr>
          <p:grpSpPr>
            <a:xfrm>
              <a:off x="6185201" y="2819612"/>
              <a:ext cx="836293" cy="2117909"/>
              <a:chOff x="5929791" y="1124781"/>
              <a:chExt cx="1279025" cy="3172196"/>
            </a:xfrm>
          </p:grpSpPr>
          <p:pic>
            <p:nvPicPr>
              <p:cNvPr id="27" name="Picture 26" descr="A dog holding a stick in its mouth&#10;&#10;Description automatically generated">
                <a:extLst>
                  <a:ext uri="{FF2B5EF4-FFF2-40B4-BE49-F238E27FC236}">
                    <a16:creationId xmlns:a16="http://schemas.microsoft.com/office/drawing/2014/main" id="{70D79B2C-6315-BBA3-C109-61447E353D35}"/>
                  </a:ext>
                </a:extLst>
              </p:cNvPr>
              <p:cNvPicPr>
                <a:picLocks noChangeAspect="1"/>
              </p:cNvPicPr>
              <p:nvPr/>
            </p:nvPicPr>
            <p:blipFill>
              <a:blip r:embed="rId8"/>
              <a:stretch>
                <a:fillRect/>
              </a:stretch>
            </p:blipFill>
            <p:spPr>
              <a:xfrm>
                <a:off x="5929791" y="1124781"/>
                <a:ext cx="1265055" cy="1897582"/>
              </a:xfrm>
              <a:prstGeom prst="rect">
                <a:avLst/>
              </a:prstGeom>
            </p:spPr>
          </p:pic>
          <p:pic>
            <p:nvPicPr>
              <p:cNvPr id="28" name="Picture 27" descr="A person with a beard&#10;&#10;Description automatically generated with medium confidence">
                <a:extLst>
                  <a:ext uri="{FF2B5EF4-FFF2-40B4-BE49-F238E27FC236}">
                    <a16:creationId xmlns:a16="http://schemas.microsoft.com/office/drawing/2014/main" id="{5046F485-A7AD-705B-3F1C-43A14BDCDA04}"/>
                  </a:ext>
                </a:extLst>
              </p:cNvPr>
              <p:cNvPicPr>
                <a:picLocks noChangeAspect="1"/>
              </p:cNvPicPr>
              <p:nvPr/>
            </p:nvPicPr>
            <p:blipFill>
              <a:blip r:embed="rId9"/>
              <a:stretch>
                <a:fillRect/>
              </a:stretch>
            </p:blipFill>
            <p:spPr>
              <a:xfrm>
                <a:off x="5929791" y="3284738"/>
                <a:ext cx="1279025" cy="1012239"/>
              </a:xfrm>
              <a:prstGeom prst="rect">
                <a:avLst/>
              </a:prstGeom>
            </p:spPr>
          </p:pic>
        </p:grpSp>
        <p:pic>
          <p:nvPicPr>
            <p:cNvPr id="25" name="Picture 24" descr="A cartoon of a lion&#10;&#10;AI-generated content may be incorrect.">
              <a:extLst>
                <a:ext uri="{FF2B5EF4-FFF2-40B4-BE49-F238E27FC236}">
                  <a16:creationId xmlns:a16="http://schemas.microsoft.com/office/drawing/2014/main" id="{60169B02-4CE7-083D-ED65-BC006779C1A2}"/>
                </a:ext>
              </a:extLst>
            </p:cNvPr>
            <p:cNvPicPr>
              <a:picLocks noChangeAspect="1"/>
            </p:cNvPicPr>
            <p:nvPr/>
          </p:nvPicPr>
          <p:blipFill>
            <a:blip r:embed="rId10"/>
            <a:stretch>
              <a:fillRect/>
            </a:stretch>
          </p:blipFill>
          <p:spPr>
            <a:xfrm>
              <a:off x="7131343" y="2819612"/>
              <a:ext cx="953560" cy="1200563"/>
            </a:xfrm>
            <a:prstGeom prst="rect">
              <a:avLst/>
            </a:prstGeom>
          </p:spPr>
        </p:pic>
        <p:pic>
          <p:nvPicPr>
            <p:cNvPr id="26" name="Picture 25" descr="A cartoon of a child holding a medal&#10;&#10;AI-generated content may be incorrect.">
              <a:extLst>
                <a:ext uri="{FF2B5EF4-FFF2-40B4-BE49-F238E27FC236}">
                  <a16:creationId xmlns:a16="http://schemas.microsoft.com/office/drawing/2014/main" id="{78CF51F0-75B9-5E57-BA87-68CF27FF9222}"/>
                </a:ext>
              </a:extLst>
            </p:cNvPr>
            <p:cNvPicPr>
              <a:picLocks noChangeAspect="1"/>
            </p:cNvPicPr>
            <p:nvPr/>
          </p:nvPicPr>
          <p:blipFill>
            <a:blip r:embed="rId11"/>
            <a:stretch>
              <a:fillRect/>
            </a:stretch>
          </p:blipFill>
          <p:spPr>
            <a:xfrm>
              <a:off x="7235819" y="4129407"/>
              <a:ext cx="744609" cy="958280"/>
            </a:xfrm>
            <a:prstGeom prst="rect">
              <a:avLst/>
            </a:prstGeom>
          </p:spPr>
        </p:pic>
      </p:grpSp>
      <p:pic>
        <p:nvPicPr>
          <p:cNvPr id="23" name="Picture 22" descr="A diagram of a pyramid&#10;&#10;AI-generated content may be incorrect.">
            <a:extLst>
              <a:ext uri="{FF2B5EF4-FFF2-40B4-BE49-F238E27FC236}">
                <a16:creationId xmlns:a16="http://schemas.microsoft.com/office/drawing/2014/main" id="{419B139F-38E2-7302-965F-FBD88D932926}"/>
              </a:ext>
            </a:extLst>
          </p:cNvPr>
          <p:cNvPicPr>
            <a:picLocks noChangeAspect="1"/>
          </p:cNvPicPr>
          <p:nvPr/>
        </p:nvPicPr>
        <p:blipFill>
          <a:blip r:embed="rId12"/>
          <a:stretch>
            <a:fillRect/>
          </a:stretch>
        </p:blipFill>
        <p:spPr>
          <a:xfrm>
            <a:off x="7456260" y="1061353"/>
            <a:ext cx="4374438" cy="2721222"/>
          </a:xfrm>
          <a:prstGeom prst="rect">
            <a:avLst/>
          </a:prstGeom>
        </p:spPr>
      </p:pic>
    </p:spTree>
    <p:extLst>
      <p:ext uri="{BB962C8B-B14F-4D97-AF65-F5344CB8AC3E}">
        <p14:creationId xmlns:p14="http://schemas.microsoft.com/office/powerpoint/2010/main" val="13701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4B2C-3D3D-34A8-9495-9C04CDAF14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05972-E38C-A210-6881-BB82A7DF351E}"/>
              </a:ext>
            </a:extLst>
          </p:cNvPr>
          <p:cNvSpPr>
            <a:spLocks noGrp="1"/>
          </p:cNvSpPr>
          <p:nvPr>
            <p:ph idx="1"/>
          </p:nvPr>
        </p:nvSpPr>
        <p:spPr>
          <a:xfrm>
            <a:off x="134893" y="1769162"/>
            <a:ext cx="6384174" cy="4009021"/>
          </a:xfrm>
        </p:spPr>
        <p:txBody>
          <a:bodyPr>
            <a:noAutofit/>
          </a:bodyPr>
          <a:lstStyle/>
          <a:p>
            <a:pPr defTabSz="609585">
              <a:lnSpc>
                <a:spcPct val="110000"/>
              </a:lnSpc>
              <a:buClr>
                <a:schemeClr val="bg1">
                  <a:lumMod val="50000"/>
                </a:schemeClr>
              </a:buClr>
            </a:pPr>
            <a:r>
              <a:rPr lang="en-GB" sz="2400" dirty="0">
                <a:solidFill>
                  <a:schemeClr val="tx1">
                    <a:lumMod val="50000"/>
                    <a:lumOff val="50000"/>
                  </a:schemeClr>
                </a:solidFill>
              </a:rPr>
              <a:t>How Could You Pro-Actively Spend More Time In The Bottom Layers of The Relationships Pyramid</a:t>
            </a:r>
          </a:p>
          <a:p>
            <a:pPr defTabSz="609585">
              <a:lnSpc>
                <a:spcPct val="110000"/>
              </a:lnSpc>
              <a:buClr>
                <a:schemeClr val="bg1">
                  <a:lumMod val="50000"/>
                </a:schemeClr>
              </a:buClr>
            </a:pPr>
            <a:r>
              <a:rPr lang="en-GB" sz="2400" dirty="0">
                <a:solidFill>
                  <a:schemeClr val="tx1">
                    <a:lumMod val="50000"/>
                    <a:lumOff val="50000"/>
                  </a:schemeClr>
                </a:solidFill>
              </a:rPr>
              <a:t>How Could You Use a Situational Approach To Leadership To Effectively Empower Teams?</a:t>
            </a:r>
          </a:p>
          <a:p>
            <a:pPr defTabSz="609585">
              <a:lnSpc>
                <a:spcPct val="110000"/>
              </a:lnSpc>
              <a:buClr>
                <a:schemeClr val="bg1">
                  <a:lumMod val="50000"/>
                </a:schemeClr>
              </a:buClr>
            </a:pPr>
            <a:r>
              <a:rPr lang="en-GB" sz="2400" dirty="0">
                <a:solidFill>
                  <a:schemeClr val="tx1">
                    <a:lumMod val="50000"/>
                    <a:lumOff val="50000"/>
                  </a:schemeClr>
                </a:solidFill>
              </a:rPr>
              <a:t>What Do You Need to Change About Yourself To Achieve Your Leadership Ambitions?</a:t>
            </a:r>
          </a:p>
          <a:p>
            <a:pPr defTabSz="609585">
              <a:lnSpc>
                <a:spcPct val="110000"/>
              </a:lnSpc>
              <a:buClr>
                <a:schemeClr val="bg1">
                  <a:lumMod val="50000"/>
                </a:schemeClr>
              </a:buClr>
            </a:pPr>
            <a:r>
              <a:rPr lang="en-GB" sz="2400" dirty="0">
                <a:solidFill>
                  <a:schemeClr val="tx1">
                    <a:lumMod val="50000"/>
                    <a:lumOff val="50000"/>
                  </a:schemeClr>
                </a:solidFill>
              </a:rPr>
              <a:t>What Support Do You Need and Where Could You Get It From?</a:t>
            </a:r>
          </a:p>
        </p:txBody>
      </p:sp>
      <p:sp>
        <p:nvSpPr>
          <p:cNvPr id="12" name="Rectangle 4">
            <a:extLst>
              <a:ext uri="{FF2B5EF4-FFF2-40B4-BE49-F238E27FC236}">
                <a16:creationId xmlns:a16="http://schemas.microsoft.com/office/drawing/2014/main" id="{EE91F552-D128-613B-39EB-A8B7EA00EEC1}"/>
              </a:ext>
            </a:extLst>
          </p:cNvPr>
          <p:cNvSpPr>
            <a:spLocks noGrp="1" noChangeArrowheads="1"/>
          </p:cNvSpPr>
          <p:nvPr>
            <p:ph type="title"/>
          </p:nvPr>
        </p:nvSpPr>
        <p:spPr>
          <a:xfrm>
            <a:off x="609600" y="274639"/>
            <a:ext cx="10972800" cy="1143000"/>
          </a:xfrm>
          <a:noFill/>
          <a:ln/>
        </p:spPr>
        <p:txBody>
          <a:bodyPr vert="horz" lIns="63500" tIns="26988" rIns="63500" bIns="26988" rtlCol="0" anchor="ctr">
            <a:normAutofit/>
          </a:bodyPr>
          <a:lstStyle/>
          <a:p>
            <a:pPr algn="ctr"/>
            <a:r>
              <a:rPr lang="en-GB" altLang="en-US" sz="5850" b="1" dirty="0"/>
              <a:t>For you </a:t>
            </a:r>
            <a:r>
              <a:rPr lang="en-GB" altLang="en-US" sz="5850" b="1" dirty="0">
                <a:solidFill>
                  <a:srgbClr val="0070C0"/>
                </a:solidFill>
              </a:rPr>
              <a:t>to consider</a:t>
            </a:r>
            <a:endParaRPr lang="en-GB" altLang="en-US" sz="5850" dirty="0"/>
          </a:p>
        </p:txBody>
      </p:sp>
      <p:grpSp>
        <p:nvGrpSpPr>
          <p:cNvPr id="5" name="Group 4">
            <a:extLst>
              <a:ext uri="{FF2B5EF4-FFF2-40B4-BE49-F238E27FC236}">
                <a16:creationId xmlns:a16="http://schemas.microsoft.com/office/drawing/2014/main" id="{45FB12D2-392E-016E-4048-8D5BB486FE35}"/>
              </a:ext>
            </a:extLst>
          </p:cNvPr>
          <p:cNvGrpSpPr/>
          <p:nvPr/>
        </p:nvGrpSpPr>
        <p:grpSpPr>
          <a:xfrm>
            <a:off x="5934576" y="1061353"/>
            <a:ext cx="5896122" cy="5818143"/>
            <a:chOff x="5934576" y="1061353"/>
            <a:chExt cx="5896122" cy="5818143"/>
          </a:xfrm>
        </p:grpSpPr>
        <p:graphicFrame>
          <p:nvGraphicFramePr>
            <p:cNvPr id="9" name="Diagram 8">
              <a:extLst>
                <a:ext uri="{FF2B5EF4-FFF2-40B4-BE49-F238E27FC236}">
                  <a16:creationId xmlns:a16="http://schemas.microsoft.com/office/drawing/2014/main" id="{DD600D8C-16F5-20D3-9A82-AACC2DE6F684}"/>
                </a:ext>
              </a:extLst>
            </p:cNvPr>
            <p:cNvGraphicFramePr/>
            <p:nvPr>
              <p:extLst>
                <p:ext uri="{D42A27DB-BD31-4B8C-83A1-F6EECF244321}">
                  <p14:modId xmlns:p14="http://schemas.microsoft.com/office/powerpoint/2010/main" val="3841142573"/>
                </p:ext>
              </p:extLst>
            </p:nvPr>
          </p:nvGraphicFramePr>
          <p:xfrm>
            <a:off x="5934576" y="4025365"/>
            <a:ext cx="3765439" cy="2556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a:extLst>
                <a:ext uri="{FF2B5EF4-FFF2-40B4-BE49-F238E27FC236}">
                  <a16:creationId xmlns:a16="http://schemas.microsoft.com/office/drawing/2014/main" id="{1D2919A9-A86D-5A8C-4A6C-5938B778F4C2}"/>
                </a:ext>
              </a:extLst>
            </p:cNvPr>
            <p:cNvGrpSpPr/>
            <p:nvPr/>
          </p:nvGrpSpPr>
          <p:grpSpPr>
            <a:xfrm>
              <a:off x="9297762" y="3855396"/>
              <a:ext cx="2532936" cy="3024100"/>
              <a:chOff x="6185201" y="2819612"/>
              <a:chExt cx="1899702" cy="2268075"/>
            </a:xfrm>
          </p:grpSpPr>
          <p:grpSp>
            <p:nvGrpSpPr>
              <p:cNvPr id="17" name="Group 16">
                <a:extLst>
                  <a:ext uri="{FF2B5EF4-FFF2-40B4-BE49-F238E27FC236}">
                    <a16:creationId xmlns:a16="http://schemas.microsoft.com/office/drawing/2014/main" id="{C4201B32-7A22-F8F4-5B69-E35E02A615F4}"/>
                  </a:ext>
                </a:extLst>
              </p:cNvPr>
              <p:cNvGrpSpPr/>
              <p:nvPr/>
            </p:nvGrpSpPr>
            <p:grpSpPr>
              <a:xfrm>
                <a:off x="6185201" y="2819612"/>
                <a:ext cx="836293" cy="2117909"/>
                <a:chOff x="5929791" y="1124781"/>
                <a:chExt cx="1279025" cy="3172196"/>
              </a:xfrm>
            </p:grpSpPr>
            <p:pic>
              <p:nvPicPr>
                <p:cNvPr id="20" name="Picture 19" descr="A dog holding a stick in its mouth&#10;&#10;Description automatically generated">
                  <a:extLst>
                    <a:ext uri="{FF2B5EF4-FFF2-40B4-BE49-F238E27FC236}">
                      <a16:creationId xmlns:a16="http://schemas.microsoft.com/office/drawing/2014/main" id="{683B20CD-B417-66EB-EFDD-B1BC75CB6162}"/>
                    </a:ext>
                  </a:extLst>
                </p:cNvPr>
                <p:cNvPicPr>
                  <a:picLocks noChangeAspect="1"/>
                </p:cNvPicPr>
                <p:nvPr/>
              </p:nvPicPr>
              <p:blipFill>
                <a:blip r:embed="rId8"/>
                <a:stretch>
                  <a:fillRect/>
                </a:stretch>
              </p:blipFill>
              <p:spPr>
                <a:xfrm>
                  <a:off x="5929791" y="1124781"/>
                  <a:ext cx="1265055" cy="1897582"/>
                </a:xfrm>
                <a:prstGeom prst="rect">
                  <a:avLst/>
                </a:prstGeom>
              </p:spPr>
            </p:pic>
            <p:pic>
              <p:nvPicPr>
                <p:cNvPr id="21" name="Picture 20" descr="A person with a beard&#10;&#10;Description automatically generated with medium confidence">
                  <a:extLst>
                    <a:ext uri="{FF2B5EF4-FFF2-40B4-BE49-F238E27FC236}">
                      <a16:creationId xmlns:a16="http://schemas.microsoft.com/office/drawing/2014/main" id="{F26747B8-3B56-5EC9-F46A-CC6CCD7FFC3F}"/>
                    </a:ext>
                  </a:extLst>
                </p:cNvPr>
                <p:cNvPicPr>
                  <a:picLocks noChangeAspect="1"/>
                </p:cNvPicPr>
                <p:nvPr/>
              </p:nvPicPr>
              <p:blipFill>
                <a:blip r:embed="rId9"/>
                <a:stretch>
                  <a:fillRect/>
                </a:stretch>
              </p:blipFill>
              <p:spPr>
                <a:xfrm>
                  <a:off x="5929791" y="3284738"/>
                  <a:ext cx="1279025" cy="1012239"/>
                </a:xfrm>
                <a:prstGeom prst="rect">
                  <a:avLst/>
                </a:prstGeom>
              </p:spPr>
            </p:pic>
          </p:grpSp>
          <p:pic>
            <p:nvPicPr>
              <p:cNvPr id="18" name="Picture 17" descr="A cartoon of a lion&#10;&#10;AI-generated content may be incorrect.">
                <a:extLst>
                  <a:ext uri="{FF2B5EF4-FFF2-40B4-BE49-F238E27FC236}">
                    <a16:creationId xmlns:a16="http://schemas.microsoft.com/office/drawing/2014/main" id="{79B4135C-8739-219D-BF10-680E25943D27}"/>
                  </a:ext>
                </a:extLst>
              </p:cNvPr>
              <p:cNvPicPr>
                <a:picLocks noChangeAspect="1"/>
              </p:cNvPicPr>
              <p:nvPr/>
            </p:nvPicPr>
            <p:blipFill>
              <a:blip r:embed="rId10"/>
              <a:stretch>
                <a:fillRect/>
              </a:stretch>
            </p:blipFill>
            <p:spPr>
              <a:xfrm>
                <a:off x="7131343" y="2819612"/>
                <a:ext cx="953560" cy="1200563"/>
              </a:xfrm>
              <a:prstGeom prst="rect">
                <a:avLst/>
              </a:prstGeom>
            </p:spPr>
          </p:pic>
          <p:pic>
            <p:nvPicPr>
              <p:cNvPr id="19" name="Picture 18" descr="A cartoon of a child holding a medal&#10;&#10;AI-generated content may be incorrect.">
                <a:extLst>
                  <a:ext uri="{FF2B5EF4-FFF2-40B4-BE49-F238E27FC236}">
                    <a16:creationId xmlns:a16="http://schemas.microsoft.com/office/drawing/2014/main" id="{0E165B42-0F61-A490-ED89-587F5C7275E6}"/>
                  </a:ext>
                </a:extLst>
              </p:cNvPr>
              <p:cNvPicPr>
                <a:picLocks noChangeAspect="1"/>
              </p:cNvPicPr>
              <p:nvPr/>
            </p:nvPicPr>
            <p:blipFill>
              <a:blip r:embed="rId11"/>
              <a:stretch>
                <a:fillRect/>
              </a:stretch>
            </p:blipFill>
            <p:spPr>
              <a:xfrm>
                <a:off x="7235819" y="4129407"/>
                <a:ext cx="744609" cy="958280"/>
              </a:xfrm>
              <a:prstGeom prst="rect">
                <a:avLst/>
              </a:prstGeom>
            </p:spPr>
          </p:pic>
        </p:grpSp>
        <p:pic>
          <p:nvPicPr>
            <p:cNvPr id="4" name="Picture 3" descr="A diagram of a pyramid&#10;&#10;AI-generated content may be incorrect.">
              <a:extLst>
                <a:ext uri="{FF2B5EF4-FFF2-40B4-BE49-F238E27FC236}">
                  <a16:creationId xmlns:a16="http://schemas.microsoft.com/office/drawing/2014/main" id="{2446C2EF-8C16-9E84-6AA1-CAC7E944DA5C}"/>
                </a:ext>
              </a:extLst>
            </p:cNvPr>
            <p:cNvPicPr>
              <a:picLocks noChangeAspect="1"/>
            </p:cNvPicPr>
            <p:nvPr/>
          </p:nvPicPr>
          <p:blipFill>
            <a:blip r:embed="rId12"/>
            <a:stretch>
              <a:fillRect/>
            </a:stretch>
          </p:blipFill>
          <p:spPr>
            <a:xfrm>
              <a:off x="7456260" y="1061353"/>
              <a:ext cx="4374438" cy="2721222"/>
            </a:xfrm>
            <a:prstGeom prst="rect">
              <a:avLst/>
            </a:prstGeom>
          </p:spPr>
        </p:pic>
      </p:grpSp>
    </p:spTree>
    <p:extLst>
      <p:ext uri="{BB962C8B-B14F-4D97-AF65-F5344CB8AC3E}">
        <p14:creationId xmlns:p14="http://schemas.microsoft.com/office/powerpoint/2010/main" val="2041589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
            <a:extLst>
              <a:ext uri="{FF2B5EF4-FFF2-40B4-BE49-F238E27FC236}">
                <a16:creationId xmlns:a16="http://schemas.microsoft.com/office/drawing/2014/main" id="{11D7CECC-8465-18A3-1BCF-6664AFCF9EC5}"/>
              </a:ext>
            </a:extLst>
          </p:cNvPr>
          <p:cNvSpPr txBox="1">
            <a:spLocks noChangeArrowheads="1"/>
          </p:cNvSpPr>
          <p:nvPr/>
        </p:nvSpPr>
        <p:spPr>
          <a:xfrm>
            <a:off x="8123613" y="1922837"/>
            <a:ext cx="3796838" cy="3012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altLang="en-US" sz="5400" b="1" dirty="0">
                <a:solidFill>
                  <a:srgbClr val="0070C0"/>
                </a:solidFill>
              </a:rPr>
              <a:t>Good luck on your leadership journey!</a:t>
            </a:r>
            <a:endParaRPr lang="en-US" altLang="en-US" sz="5400" dirty="0">
              <a:solidFill>
                <a:srgbClr val="0070C0"/>
              </a:solidFill>
            </a:endParaRPr>
          </a:p>
        </p:txBody>
      </p:sp>
      <p:pic>
        <p:nvPicPr>
          <p:cNvPr id="5" name="Picture 4" descr="Close-up of a pen on a piece of paper&#10;&#10;Description automatically generated with medium confidence">
            <a:extLst>
              <a:ext uri="{FF2B5EF4-FFF2-40B4-BE49-F238E27FC236}">
                <a16:creationId xmlns:a16="http://schemas.microsoft.com/office/drawing/2014/main" id="{FBE54B87-7F1D-B710-608C-BA659D295955}"/>
              </a:ext>
            </a:extLst>
          </p:cNvPr>
          <p:cNvPicPr>
            <a:picLocks noChangeAspect="1"/>
          </p:cNvPicPr>
          <p:nvPr/>
        </p:nvPicPr>
        <p:blipFill>
          <a:blip r:embed="rId3"/>
          <a:srcRect t="32901"/>
          <a:stretch>
            <a:fillRect/>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pic>
        <p:nvPicPr>
          <p:cNvPr id="2" name="Picture 1" descr="A black background with blue text&#10;&#10;AI-generated content may be incorrect.">
            <a:extLst>
              <a:ext uri="{FF2B5EF4-FFF2-40B4-BE49-F238E27FC236}">
                <a16:creationId xmlns:a16="http://schemas.microsoft.com/office/drawing/2014/main" id="{A4DB112B-0EA6-E756-5F8B-5CA87661F612}"/>
              </a:ext>
            </a:extLst>
          </p:cNvPr>
          <p:cNvPicPr>
            <a:picLocks noChangeAspect="1"/>
          </p:cNvPicPr>
          <p:nvPr/>
        </p:nvPicPr>
        <p:blipFill>
          <a:blip r:embed="rId4"/>
          <a:stretch>
            <a:fillRect/>
          </a:stretch>
        </p:blipFill>
        <p:spPr>
          <a:xfrm>
            <a:off x="7849010" y="5374555"/>
            <a:ext cx="4572000" cy="1803400"/>
          </a:xfrm>
          <a:prstGeom prst="rect">
            <a:avLst/>
          </a:prstGeom>
        </p:spPr>
      </p:pic>
    </p:spTree>
    <p:extLst>
      <p:ext uri="{BB962C8B-B14F-4D97-AF65-F5344CB8AC3E}">
        <p14:creationId xmlns:p14="http://schemas.microsoft.com/office/powerpoint/2010/main" val="4258061991"/>
      </p:ext>
    </p:extLst>
  </p:cSld>
  <p:clrMapOvr>
    <a:masterClrMapping/>
  </p:clrMapOvr>
  <mc:AlternateContent xmlns:mc="http://schemas.openxmlformats.org/markup-compatibility/2006" xmlns:p14="http://schemas.microsoft.com/office/powerpoint/2010/main">
    <mc:Choice Requires="p14">
      <p:transition spd="slow" p14:dur="2000" advTm="672503"/>
    </mc:Choice>
    <mc:Fallback xmlns="">
      <p:transition spd="slow" advTm="6725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4916-36E2-6F80-595D-BBCA12BA4CC3}"/>
            </a:ext>
          </a:extLst>
        </p:cNvPr>
        <p:cNvGrpSpPr/>
        <p:nvPr/>
      </p:nvGrpSpPr>
      <p:grpSpPr>
        <a:xfrm>
          <a:off x="0" y="0"/>
          <a:ext cx="0" cy="0"/>
          <a:chOff x="0" y="0"/>
          <a:chExt cx="0" cy="0"/>
        </a:xfrm>
      </p:grpSpPr>
      <p:pic>
        <p:nvPicPr>
          <p:cNvPr id="7" name="Picture 6" descr="A child wearing a school uniform&#10;&#10;Description automatically generated">
            <a:extLst>
              <a:ext uri="{FF2B5EF4-FFF2-40B4-BE49-F238E27FC236}">
                <a16:creationId xmlns:a16="http://schemas.microsoft.com/office/drawing/2014/main" id="{E719AED4-8819-22A1-F3C4-363E0DD536DF}"/>
              </a:ext>
            </a:extLst>
          </p:cNvPr>
          <p:cNvPicPr>
            <a:picLocks noChangeAspect="1"/>
          </p:cNvPicPr>
          <p:nvPr/>
        </p:nvPicPr>
        <p:blipFill>
          <a:blip r:embed="rId3"/>
          <a:stretch>
            <a:fillRect/>
          </a:stretch>
        </p:blipFill>
        <p:spPr>
          <a:xfrm>
            <a:off x="1658651" y="1127265"/>
            <a:ext cx="2297199" cy="5619897"/>
          </a:xfrm>
          <a:prstGeom prst="rect">
            <a:avLst/>
          </a:prstGeom>
        </p:spPr>
      </p:pic>
      <p:pic>
        <p:nvPicPr>
          <p:cNvPr id="9" name="Picture 8" descr="A person and person smiling for a selfie&#10;&#10;Description automatically generated">
            <a:extLst>
              <a:ext uri="{FF2B5EF4-FFF2-40B4-BE49-F238E27FC236}">
                <a16:creationId xmlns:a16="http://schemas.microsoft.com/office/drawing/2014/main" id="{89B83CEA-3A81-95AC-E576-4CB2F65ADE99}"/>
              </a:ext>
            </a:extLst>
          </p:cNvPr>
          <p:cNvPicPr>
            <a:picLocks noChangeAspect="1"/>
          </p:cNvPicPr>
          <p:nvPr/>
        </p:nvPicPr>
        <p:blipFill>
          <a:blip r:embed="rId4"/>
          <a:stretch>
            <a:fillRect/>
          </a:stretch>
        </p:blipFill>
        <p:spPr>
          <a:xfrm>
            <a:off x="8335627" y="1127269"/>
            <a:ext cx="2192460" cy="2809945"/>
          </a:xfrm>
          <a:prstGeom prst="rect">
            <a:avLst/>
          </a:prstGeom>
        </p:spPr>
      </p:pic>
      <p:pic>
        <p:nvPicPr>
          <p:cNvPr id="10" name="Picture 9" descr="A black cat sitting on a desk next to a computer monitor&#10;&#10;Description automatically generated">
            <a:extLst>
              <a:ext uri="{FF2B5EF4-FFF2-40B4-BE49-F238E27FC236}">
                <a16:creationId xmlns:a16="http://schemas.microsoft.com/office/drawing/2014/main" id="{36928E9B-C85E-6A64-228D-250BF98C403A}"/>
              </a:ext>
            </a:extLst>
          </p:cNvPr>
          <p:cNvPicPr>
            <a:picLocks noChangeAspect="1"/>
          </p:cNvPicPr>
          <p:nvPr/>
        </p:nvPicPr>
        <p:blipFill>
          <a:blip r:embed="rId5"/>
          <a:stretch>
            <a:fillRect/>
          </a:stretch>
        </p:blipFill>
        <p:spPr>
          <a:xfrm>
            <a:off x="8335626" y="3937211"/>
            <a:ext cx="2197724" cy="1701843"/>
          </a:xfrm>
          <a:prstGeom prst="rect">
            <a:avLst/>
          </a:prstGeom>
        </p:spPr>
      </p:pic>
      <p:pic>
        <p:nvPicPr>
          <p:cNvPr id="11" name="Picture 10" descr="A person running with his arms out to the side of a football ball&#10;&#10;Description automatically generated">
            <a:extLst>
              <a:ext uri="{FF2B5EF4-FFF2-40B4-BE49-F238E27FC236}">
                <a16:creationId xmlns:a16="http://schemas.microsoft.com/office/drawing/2014/main" id="{51A8F4D9-DE0C-9C53-1B1F-8DFE859C50B3}"/>
              </a:ext>
            </a:extLst>
          </p:cNvPr>
          <p:cNvPicPr>
            <a:picLocks noChangeAspect="1"/>
          </p:cNvPicPr>
          <p:nvPr/>
        </p:nvPicPr>
        <p:blipFill>
          <a:blip r:embed="rId6"/>
          <a:stretch>
            <a:fillRect/>
          </a:stretch>
        </p:blipFill>
        <p:spPr>
          <a:xfrm>
            <a:off x="6030332" y="3937212"/>
            <a:ext cx="2305291" cy="2809949"/>
          </a:xfrm>
          <a:prstGeom prst="rect">
            <a:avLst/>
          </a:prstGeom>
        </p:spPr>
      </p:pic>
      <p:pic>
        <p:nvPicPr>
          <p:cNvPr id="15" name="Picture 14" descr="A certificate of a chemist&#10;&#10;Description automatically generated">
            <a:extLst>
              <a:ext uri="{FF2B5EF4-FFF2-40B4-BE49-F238E27FC236}">
                <a16:creationId xmlns:a16="http://schemas.microsoft.com/office/drawing/2014/main" id="{8B94F18B-7811-C9F2-C66C-9BFBD56C5812}"/>
              </a:ext>
            </a:extLst>
          </p:cNvPr>
          <p:cNvPicPr>
            <a:picLocks noChangeAspect="1"/>
          </p:cNvPicPr>
          <p:nvPr/>
        </p:nvPicPr>
        <p:blipFill>
          <a:blip r:embed="rId7"/>
          <a:stretch>
            <a:fillRect/>
          </a:stretch>
        </p:blipFill>
        <p:spPr>
          <a:xfrm>
            <a:off x="3955853" y="3937212"/>
            <a:ext cx="2074480" cy="2809949"/>
          </a:xfrm>
          <a:prstGeom prst="rect">
            <a:avLst/>
          </a:prstGeom>
        </p:spPr>
      </p:pic>
      <p:pic>
        <p:nvPicPr>
          <p:cNvPr id="18" name="Picture 17" descr="A long shot of a building&#10;&#10;Description automatically generated">
            <a:extLst>
              <a:ext uri="{FF2B5EF4-FFF2-40B4-BE49-F238E27FC236}">
                <a16:creationId xmlns:a16="http://schemas.microsoft.com/office/drawing/2014/main" id="{8489DD96-862A-F3FC-B769-BBD6A73BE32B}"/>
              </a:ext>
            </a:extLst>
          </p:cNvPr>
          <p:cNvPicPr>
            <a:picLocks noChangeAspect="1"/>
          </p:cNvPicPr>
          <p:nvPr/>
        </p:nvPicPr>
        <p:blipFill>
          <a:blip r:embed="rId8"/>
          <a:stretch>
            <a:fillRect/>
          </a:stretch>
        </p:blipFill>
        <p:spPr>
          <a:xfrm>
            <a:off x="3955851" y="1127263"/>
            <a:ext cx="4379773" cy="2809949"/>
          </a:xfrm>
          <a:prstGeom prst="rect">
            <a:avLst/>
          </a:prstGeom>
        </p:spPr>
      </p:pic>
      <p:pic>
        <p:nvPicPr>
          <p:cNvPr id="4" name="Picture 3" descr="A close-up of a business card&#10;&#10;AI-generated content may be incorrect.">
            <a:extLst>
              <a:ext uri="{FF2B5EF4-FFF2-40B4-BE49-F238E27FC236}">
                <a16:creationId xmlns:a16="http://schemas.microsoft.com/office/drawing/2014/main" id="{C79E509F-FFEC-908C-3EA6-C467CA37F4A3}"/>
              </a:ext>
            </a:extLst>
          </p:cNvPr>
          <p:cNvPicPr>
            <a:picLocks noChangeAspect="1"/>
          </p:cNvPicPr>
          <p:nvPr/>
        </p:nvPicPr>
        <p:blipFill>
          <a:blip r:embed="rId9"/>
          <a:stretch>
            <a:fillRect/>
          </a:stretch>
        </p:blipFill>
        <p:spPr>
          <a:xfrm>
            <a:off x="8335623" y="5639060"/>
            <a:ext cx="2192460" cy="1108097"/>
          </a:xfrm>
          <a:prstGeom prst="rect">
            <a:avLst/>
          </a:prstGeom>
        </p:spPr>
      </p:pic>
      <p:sp>
        <p:nvSpPr>
          <p:cNvPr id="6" name="Title 1">
            <a:extLst>
              <a:ext uri="{FF2B5EF4-FFF2-40B4-BE49-F238E27FC236}">
                <a16:creationId xmlns:a16="http://schemas.microsoft.com/office/drawing/2014/main" id="{6C9FF549-BD94-31CC-F8C3-A807B3F38E41}"/>
              </a:ext>
            </a:extLst>
          </p:cNvPr>
          <p:cNvSpPr>
            <a:spLocks noGrp="1"/>
          </p:cNvSpPr>
          <p:nvPr>
            <p:ph type="ctrTitle"/>
          </p:nvPr>
        </p:nvSpPr>
        <p:spPr>
          <a:xfrm>
            <a:off x="2209800" y="202019"/>
            <a:ext cx="7772400" cy="809481"/>
          </a:xfrm>
        </p:spPr>
        <p:txBody>
          <a:bodyPr>
            <a:noAutofit/>
          </a:bodyPr>
          <a:lstStyle/>
          <a:p>
            <a:r>
              <a:rPr lang="en-US" sz="5400" dirty="0"/>
              <a:t>Introduction to </a:t>
            </a:r>
            <a:r>
              <a:rPr lang="en-US" sz="5400" dirty="0">
                <a:solidFill>
                  <a:schemeClr val="tx2">
                    <a:lumMod val="76000"/>
                    <a:lumOff val="24000"/>
                  </a:schemeClr>
                </a:solidFill>
              </a:rPr>
              <a:t>me</a:t>
            </a:r>
          </a:p>
        </p:txBody>
      </p:sp>
    </p:spTree>
    <p:extLst>
      <p:ext uri="{BB962C8B-B14F-4D97-AF65-F5344CB8AC3E}">
        <p14:creationId xmlns:p14="http://schemas.microsoft.com/office/powerpoint/2010/main" val="129735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8310-4583-882F-9A59-40DC082796F0}"/>
            </a:ext>
          </a:extLst>
        </p:cNvPr>
        <p:cNvGrpSpPr/>
        <p:nvPr/>
      </p:nvGrpSpPr>
      <p:grpSpPr>
        <a:xfrm>
          <a:off x="0" y="0"/>
          <a:ext cx="0" cy="0"/>
          <a:chOff x="0" y="0"/>
          <a:chExt cx="0" cy="0"/>
        </a:xfrm>
      </p:grpSpPr>
      <p:pic>
        <p:nvPicPr>
          <p:cNvPr id="7" name="Picture 6" descr="A child wearing a school uniform&#10;&#10;Description automatically generated">
            <a:extLst>
              <a:ext uri="{FF2B5EF4-FFF2-40B4-BE49-F238E27FC236}">
                <a16:creationId xmlns:a16="http://schemas.microsoft.com/office/drawing/2014/main" id="{A39AD6CF-C7A3-15DA-D5AD-F3ABAD36AA11}"/>
              </a:ext>
            </a:extLst>
          </p:cNvPr>
          <p:cNvPicPr>
            <a:picLocks noChangeAspect="1"/>
          </p:cNvPicPr>
          <p:nvPr/>
        </p:nvPicPr>
        <p:blipFill>
          <a:blip r:embed="rId3"/>
          <a:stretch>
            <a:fillRect/>
          </a:stretch>
        </p:blipFill>
        <p:spPr>
          <a:xfrm>
            <a:off x="1658651" y="1127265"/>
            <a:ext cx="2297199" cy="5619897"/>
          </a:xfrm>
          <a:prstGeom prst="rect">
            <a:avLst/>
          </a:prstGeom>
        </p:spPr>
      </p:pic>
      <p:pic>
        <p:nvPicPr>
          <p:cNvPr id="9" name="Picture 8" descr="A person and person smiling for a selfie&#10;&#10;Description automatically generated">
            <a:extLst>
              <a:ext uri="{FF2B5EF4-FFF2-40B4-BE49-F238E27FC236}">
                <a16:creationId xmlns:a16="http://schemas.microsoft.com/office/drawing/2014/main" id="{020DE6E5-0DB0-E568-E512-F71F86070FCD}"/>
              </a:ext>
            </a:extLst>
          </p:cNvPr>
          <p:cNvPicPr>
            <a:picLocks noChangeAspect="1"/>
          </p:cNvPicPr>
          <p:nvPr/>
        </p:nvPicPr>
        <p:blipFill>
          <a:blip r:embed="rId4"/>
          <a:stretch>
            <a:fillRect/>
          </a:stretch>
        </p:blipFill>
        <p:spPr>
          <a:xfrm>
            <a:off x="8335627" y="1127269"/>
            <a:ext cx="2192460" cy="2809945"/>
          </a:xfrm>
          <a:prstGeom prst="rect">
            <a:avLst/>
          </a:prstGeom>
        </p:spPr>
      </p:pic>
      <p:pic>
        <p:nvPicPr>
          <p:cNvPr id="10" name="Picture 9" descr="A black cat sitting on a desk next to a computer monitor&#10;&#10;Description automatically generated">
            <a:extLst>
              <a:ext uri="{FF2B5EF4-FFF2-40B4-BE49-F238E27FC236}">
                <a16:creationId xmlns:a16="http://schemas.microsoft.com/office/drawing/2014/main" id="{81C6B0E2-74EA-CF4E-DB63-A0A388E86E20}"/>
              </a:ext>
            </a:extLst>
          </p:cNvPr>
          <p:cNvPicPr>
            <a:picLocks noChangeAspect="1"/>
          </p:cNvPicPr>
          <p:nvPr/>
        </p:nvPicPr>
        <p:blipFill>
          <a:blip r:embed="rId5"/>
          <a:stretch>
            <a:fillRect/>
          </a:stretch>
        </p:blipFill>
        <p:spPr>
          <a:xfrm>
            <a:off x="8335626" y="3937211"/>
            <a:ext cx="2197724" cy="1701843"/>
          </a:xfrm>
          <a:prstGeom prst="rect">
            <a:avLst/>
          </a:prstGeom>
        </p:spPr>
      </p:pic>
      <p:pic>
        <p:nvPicPr>
          <p:cNvPr id="11" name="Picture 10" descr="A person running with his arms out to the side of a football ball&#10;&#10;Description automatically generated">
            <a:extLst>
              <a:ext uri="{FF2B5EF4-FFF2-40B4-BE49-F238E27FC236}">
                <a16:creationId xmlns:a16="http://schemas.microsoft.com/office/drawing/2014/main" id="{633F862F-28D2-1661-7C28-9D1EFBFCE204}"/>
              </a:ext>
            </a:extLst>
          </p:cNvPr>
          <p:cNvPicPr>
            <a:picLocks noChangeAspect="1"/>
          </p:cNvPicPr>
          <p:nvPr/>
        </p:nvPicPr>
        <p:blipFill>
          <a:blip r:embed="rId6"/>
          <a:stretch>
            <a:fillRect/>
          </a:stretch>
        </p:blipFill>
        <p:spPr>
          <a:xfrm>
            <a:off x="6030332" y="3937212"/>
            <a:ext cx="2305291" cy="2809949"/>
          </a:xfrm>
          <a:prstGeom prst="rect">
            <a:avLst/>
          </a:prstGeom>
        </p:spPr>
      </p:pic>
      <p:pic>
        <p:nvPicPr>
          <p:cNvPr id="15" name="Picture 14" descr="A certificate of a chemist&#10;&#10;Description automatically generated">
            <a:extLst>
              <a:ext uri="{FF2B5EF4-FFF2-40B4-BE49-F238E27FC236}">
                <a16:creationId xmlns:a16="http://schemas.microsoft.com/office/drawing/2014/main" id="{822AC989-DB48-C54E-2515-2D074365DBFB}"/>
              </a:ext>
            </a:extLst>
          </p:cNvPr>
          <p:cNvPicPr>
            <a:picLocks noChangeAspect="1"/>
          </p:cNvPicPr>
          <p:nvPr/>
        </p:nvPicPr>
        <p:blipFill>
          <a:blip r:embed="rId7"/>
          <a:stretch>
            <a:fillRect/>
          </a:stretch>
        </p:blipFill>
        <p:spPr>
          <a:xfrm>
            <a:off x="3955853" y="3937212"/>
            <a:ext cx="2074480" cy="2809949"/>
          </a:xfrm>
          <a:prstGeom prst="rect">
            <a:avLst/>
          </a:prstGeom>
        </p:spPr>
      </p:pic>
      <p:pic>
        <p:nvPicPr>
          <p:cNvPr id="18" name="Picture 17" descr="A long shot of a building&#10;&#10;Description automatically generated">
            <a:extLst>
              <a:ext uri="{FF2B5EF4-FFF2-40B4-BE49-F238E27FC236}">
                <a16:creationId xmlns:a16="http://schemas.microsoft.com/office/drawing/2014/main" id="{937D327E-050E-B3E3-7E96-7391DBA0BD5A}"/>
              </a:ext>
            </a:extLst>
          </p:cNvPr>
          <p:cNvPicPr>
            <a:picLocks noChangeAspect="1"/>
          </p:cNvPicPr>
          <p:nvPr/>
        </p:nvPicPr>
        <p:blipFill>
          <a:blip r:embed="rId8"/>
          <a:stretch>
            <a:fillRect/>
          </a:stretch>
        </p:blipFill>
        <p:spPr>
          <a:xfrm>
            <a:off x="3955851" y="1127263"/>
            <a:ext cx="4379773" cy="2809949"/>
          </a:xfrm>
          <a:prstGeom prst="rect">
            <a:avLst/>
          </a:prstGeom>
        </p:spPr>
      </p:pic>
      <p:sp>
        <p:nvSpPr>
          <p:cNvPr id="6" name="Title 1">
            <a:extLst>
              <a:ext uri="{FF2B5EF4-FFF2-40B4-BE49-F238E27FC236}">
                <a16:creationId xmlns:a16="http://schemas.microsoft.com/office/drawing/2014/main" id="{8A3D05B0-E75F-C657-9C13-63284D2B9795}"/>
              </a:ext>
            </a:extLst>
          </p:cNvPr>
          <p:cNvSpPr>
            <a:spLocks noGrp="1"/>
          </p:cNvSpPr>
          <p:nvPr>
            <p:ph type="ctrTitle"/>
          </p:nvPr>
        </p:nvSpPr>
        <p:spPr>
          <a:xfrm>
            <a:off x="2209800" y="202019"/>
            <a:ext cx="7772400" cy="809481"/>
          </a:xfrm>
        </p:spPr>
        <p:txBody>
          <a:bodyPr>
            <a:noAutofit/>
          </a:bodyPr>
          <a:lstStyle/>
          <a:p>
            <a:r>
              <a:rPr lang="en-US" sz="5400" dirty="0"/>
              <a:t>Introduction to </a:t>
            </a:r>
            <a:r>
              <a:rPr lang="en-US" sz="5400" dirty="0">
                <a:solidFill>
                  <a:schemeClr val="tx2">
                    <a:lumMod val="76000"/>
                    <a:lumOff val="24000"/>
                  </a:schemeClr>
                </a:solidFill>
              </a:rPr>
              <a:t>me</a:t>
            </a:r>
          </a:p>
        </p:txBody>
      </p:sp>
      <p:pic>
        <p:nvPicPr>
          <p:cNvPr id="3" name="Picture 2">
            <a:extLst>
              <a:ext uri="{FF2B5EF4-FFF2-40B4-BE49-F238E27FC236}">
                <a16:creationId xmlns:a16="http://schemas.microsoft.com/office/drawing/2014/main" id="{C4A76171-AFE0-C363-EEFE-7B0D10F43694}"/>
              </a:ext>
            </a:extLst>
          </p:cNvPr>
          <p:cNvPicPr>
            <a:picLocks noChangeAspect="1"/>
          </p:cNvPicPr>
          <p:nvPr/>
        </p:nvPicPr>
        <p:blipFill>
          <a:blip r:embed="rId9"/>
          <a:stretch>
            <a:fillRect/>
          </a:stretch>
        </p:blipFill>
        <p:spPr>
          <a:xfrm>
            <a:off x="8335623" y="6179152"/>
            <a:ext cx="2192460" cy="568002"/>
          </a:xfrm>
          <a:prstGeom prst="rect">
            <a:avLst/>
          </a:prstGeom>
        </p:spPr>
      </p:pic>
      <p:sp>
        <p:nvSpPr>
          <p:cNvPr id="5" name="TextBox 4">
            <a:extLst>
              <a:ext uri="{FF2B5EF4-FFF2-40B4-BE49-F238E27FC236}">
                <a16:creationId xmlns:a16="http://schemas.microsoft.com/office/drawing/2014/main" id="{83E9F206-1AC3-FC7A-0644-0CDADCC06BE2}"/>
              </a:ext>
            </a:extLst>
          </p:cNvPr>
          <p:cNvSpPr txBox="1"/>
          <p:nvPr/>
        </p:nvSpPr>
        <p:spPr>
          <a:xfrm>
            <a:off x="8335623" y="5655925"/>
            <a:ext cx="219246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700" b="1" dirty="0">
                <a:solidFill>
                  <a:srgbClr val="FFC000"/>
                </a:solidFill>
              </a:rPr>
              <a:t>Àth C&amp;C LTD</a:t>
            </a:r>
          </a:p>
        </p:txBody>
      </p:sp>
    </p:spTree>
    <p:extLst>
      <p:ext uri="{BB962C8B-B14F-4D97-AF65-F5344CB8AC3E}">
        <p14:creationId xmlns:p14="http://schemas.microsoft.com/office/powerpoint/2010/main" val="256630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F7EF02-170D-DEDD-05DC-0ED1FCADF096}"/>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5986C3B-237A-8E26-FEA4-E1688FED5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ass with text on it&#10;&#10;AI-generated content may be incorrect.">
            <a:extLst>
              <a:ext uri="{FF2B5EF4-FFF2-40B4-BE49-F238E27FC236}">
                <a16:creationId xmlns:a16="http://schemas.microsoft.com/office/drawing/2014/main" id="{54843337-40FE-567E-3E4C-7D3303F2F372}"/>
              </a:ext>
            </a:extLst>
          </p:cNvPr>
          <p:cNvPicPr>
            <a:picLocks noChangeAspect="1"/>
          </p:cNvPicPr>
          <p:nvPr/>
        </p:nvPicPr>
        <p:blipFill>
          <a:blip r:embed="rId3"/>
          <a:stretch>
            <a:fillRect/>
          </a:stretch>
        </p:blipFill>
        <p:spPr>
          <a:xfrm>
            <a:off x="1125986" y="2365285"/>
            <a:ext cx="3938756" cy="3938756"/>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31C422C4-B9F0-7B08-18EE-06CAB429B888}"/>
              </a:ext>
            </a:extLst>
          </p:cNvPr>
          <p:cNvPicPr>
            <a:picLocks noChangeAspect="1"/>
          </p:cNvPicPr>
          <p:nvPr/>
        </p:nvPicPr>
        <p:blipFill>
          <a:blip r:embed="rId4"/>
          <a:stretch>
            <a:fillRect/>
          </a:stretch>
        </p:blipFill>
        <p:spPr>
          <a:xfrm>
            <a:off x="6182505" y="3183581"/>
            <a:ext cx="5828261" cy="2302164"/>
          </a:xfrm>
          <a:prstGeom prst="rect">
            <a:avLst/>
          </a:prstGeom>
        </p:spPr>
      </p:pic>
      <p:sp>
        <p:nvSpPr>
          <p:cNvPr id="8" name="Title 1">
            <a:extLst>
              <a:ext uri="{FF2B5EF4-FFF2-40B4-BE49-F238E27FC236}">
                <a16:creationId xmlns:a16="http://schemas.microsoft.com/office/drawing/2014/main" id="{9AC23E7C-ABE5-5E0B-8007-DEFB95464F20}"/>
              </a:ext>
            </a:extLst>
          </p:cNvPr>
          <p:cNvSpPr txBox="1">
            <a:spLocks/>
          </p:cNvSpPr>
          <p:nvPr/>
        </p:nvSpPr>
        <p:spPr>
          <a:xfrm>
            <a:off x="4244066" y="580362"/>
            <a:ext cx="4596276" cy="17835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rgbClr val="0070C0"/>
                </a:solidFill>
              </a:rPr>
              <a:t>Why Leadership?</a:t>
            </a:r>
            <a:endParaRPr lang="en-US" b="1" dirty="0">
              <a:solidFill>
                <a:srgbClr val="0070C0"/>
              </a:solidFill>
            </a:endParaRPr>
          </a:p>
        </p:txBody>
      </p:sp>
    </p:spTree>
    <p:extLst>
      <p:ext uri="{BB962C8B-B14F-4D97-AF65-F5344CB8AC3E}">
        <p14:creationId xmlns:p14="http://schemas.microsoft.com/office/powerpoint/2010/main" val="2392903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34db90a-547b-4056-a9ad-8d4b71b8fa17">
      <Terms xmlns="http://schemas.microsoft.com/office/infopath/2007/PartnerControls"/>
    </lcf76f155ced4ddcb4097134ff3c332f>
    <TaxCatchAll xmlns="65af25f6-73ad-47bc-8433-e48359a8bb9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2A1C38AC54EC418283454DD4A6372C" ma:contentTypeVersion="11" ma:contentTypeDescription="Create a new document." ma:contentTypeScope="" ma:versionID="6cf2bca3eabbe7912f8026123fb65edd">
  <xsd:schema xmlns:xsd="http://www.w3.org/2001/XMLSchema" xmlns:xs="http://www.w3.org/2001/XMLSchema" xmlns:p="http://schemas.microsoft.com/office/2006/metadata/properties" xmlns:ns2="c34db90a-547b-4056-a9ad-8d4b71b8fa17" xmlns:ns3="65af25f6-73ad-47bc-8433-e48359a8bb9d" targetNamespace="http://schemas.microsoft.com/office/2006/metadata/properties" ma:root="true" ma:fieldsID="29f9a2e562a7033c4bd0429239e4c9a9" ns2:_="" ns3:_="">
    <xsd:import namespace="c34db90a-547b-4056-a9ad-8d4b71b8fa17"/>
    <xsd:import namespace="65af25f6-73ad-47bc-8433-e48359a8bb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db90a-547b-4056-a9ad-8d4b71b8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6883a8e-427c-4c32-8f59-5a7cd2abd8b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af25f6-73ad-47bc-8433-e48359a8bb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000afd7-285b-4fec-88fc-5ba82c1a6cc5}" ma:internalName="TaxCatchAll" ma:showField="CatchAllData" ma:web="65af25f6-73ad-47bc-8433-e48359a8bb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6785DF-32A4-48AF-A3CD-F0BF34B8F763}">
  <ds:schemaRefs>
    <ds:schemaRef ds:uri="http://schemas.microsoft.com/sharepoint/v3/contenttype/forms"/>
  </ds:schemaRefs>
</ds:datastoreItem>
</file>

<file path=customXml/itemProps2.xml><?xml version="1.0" encoding="utf-8"?>
<ds:datastoreItem xmlns:ds="http://schemas.openxmlformats.org/officeDocument/2006/customXml" ds:itemID="{6E71E1D2-1063-4546-B285-EF73D5C379D7}">
  <ds:schemaRefs>
    <ds:schemaRef ds:uri="http://purl.org/dc/elements/1.1/"/>
    <ds:schemaRef ds:uri="http://www.w3.org/XML/1998/namespace"/>
    <ds:schemaRef ds:uri="http://purl.org/dc/dcmitype/"/>
    <ds:schemaRef ds:uri="http://purl.org/dc/terms/"/>
    <ds:schemaRef ds:uri="65af25f6-73ad-47bc-8433-e48359a8bb9d"/>
    <ds:schemaRef ds:uri="http://schemas.microsoft.com/office/2006/documentManagement/types"/>
    <ds:schemaRef ds:uri="c34db90a-547b-4056-a9ad-8d4b71b8fa17"/>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06DE5E6F-8130-4F0B-B80D-09A2C1775C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db90a-547b-4056-a9ad-8d4b71b8fa17"/>
    <ds:schemaRef ds:uri="65af25f6-73ad-47bc-8433-e48359a8bb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954</TotalTime>
  <Words>2245</Words>
  <Application>Microsoft Office PowerPoint</Application>
  <PresentationFormat>Widescreen</PresentationFormat>
  <Paragraphs>637</Paragraphs>
  <Slides>68</Slides>
  <Notes>55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Aptos</vt:lpstr>
      <vt:lpstr>Aptos Display</vt:lpstr>
      <vt:lpstr>Arial</vt:lpstr>
      <vt:lpstr>Boots Sharp Bold</vt:lpstr>
      <vt:lpstr>Calibri</vt:lpstr>
      <vt:lpstr>Courier New</vt:lpstr>
      <vt:lpstr>Wingdings</vt:lpstr>
      <vt:lpstr>Office Theme</vt:lpstr>
      <vt:lpstr>Leadership Styles &amp; How to Use Them</vt:lpstr>
      <vt:lpstr>PowerPoint Presentation</vt:lpstr>
      <vt:lpstr>Agenda &amp; Flow</vt:lpstr>
      <vt:lpstr>Introduction to me</vt:lpstr>
      <vt:lpstr>Introduction to me</vt:lpstr>
      <vt:lpstr>Introduction to me</vt:lpstr>
      <vt:lpstr>Introduction to me</vt:lpstr>
      <vt:lpstr>Introduction to me</vt:lpstr>
      <vt:lpstr>PowerPoint Presentation</vt:lpstr>
      <vt:lpstr>Leadership – some definitions</vt:lpstr>
      <vt:lpstr>Leadership – some definitions</vt:lpstr>
      <vt:lpstr>Why you chose to attend this session?  What you hope to get out of today’s session?  Your interest in leadership and leadership positions going forward.  What is holding you back if anything? </vt:lpstr>
      <vt:lpstr>Leading Vs Managing?</vt:lpstr>
      <vt:lpstr>Leading vs Managing vs Operator</vt:lpstr>
      <vt:lpstr>Leading vs Managing vs Operator</vt:lpstr>
      <vt:lpstr>Leading Vs Managing Vs Operator</vt:lpstr>
      <vt:lpstr>Leading Vs Managing Vs Operator</vt:lpstr>
      <vt:lpstr>PowerPoint Presentation</vt:lpstr>
      <vt:lpstr>Leadership Styles - Autocratic</vt:lpstr>
      <vt:lpstr>Leadership Styles - Autocratic</vt:lpstr>
      <vt:lpstr>Leadership Styles - Autocratic</vt:lpstr>
      <vt:lpstr>Leadership Styles - Autocratic</vt:lpstr>
      <vt:lpstr>Leadership Styles - Democratic</vt:lpstr>
      <vt:lpstr>Leadership Styles - Democratic</vt:lpstr>
      <vt:lpstr>Leadership Styles - Democratic</vt:lpstr>
      <vt:lpstr>Leadership Styles - Democratic</vt:lpstr>
      <vt:lpstr>Leadership Styles – Laissez-Faire</vt:lpstr>
      <vt:lpstr>Leadership Styles – Laissez-Faire</vt:lpstr>
      <vt:lpstr>Leadership Styles – Laissez-Faire</vt:lpstr>
      <vt:lpstr>Leadership Styles – Laissez-Faire</vt:lpstr>
      <vt:lpstr>Leadership Styles - Transformational</vt:lpstr>
      <vt:lpstr>Leadership Styles - Transformational</vt:lpstr>
      <vt:lpstr>Leadership Styles - Transformational</vt:lpstr>
      <vt:lpstr>Leadership Styles - Transformational</vt:lpstr>
      <vt:lpstr>Leadership styles</vt:lpstr>
      <vt:lpstr>Truly inspirational leadership – my experiences </vt:lpstr>
      <vt:lpstr>Situational Leadership</vt:lpstr>
      <vt:lpstr>Situational Leadership – Who and How</vt:lpstr>
      <vt:lpstr>Situational leadership – who and how</vt:lpstr>
      <vt:lpstr>Situational leadership – who and how</vt:lpstr>
      <vt:lpstr>Situational leadership – who and how</vt:lpstr>
      <vt:lpstr>Situational leadership – who and how</vt:lpstr>
      <vt:lpstr>Situational leadership – eager puppy</vt:lpstr>
      <vt:lpstr>Situational leadership – cowardly lion</vt:lpstr>
      <vt:lpstr>Situational leadership – world champion</vt:lpstr>
      <vt:lpstr>Situational leadership – grumpy and uncommitted</vt:lpstr>
      <vt:lpstr>PowerPoint Presentation</vt:lpstr>
      <vt:lpstr>“The eager puppy”</vt:lpstr>
      <vt:lpstr>“The eager puppy”</vt:lpstr>
      <vt:lpstr>What style of leadership is required here?</vt:lpstr>
      <vt:lpstr>What style of leadership is required here?</vt:lpstr>
      <vt:lpstr>Situational leadership – cowardly lion</vt:lpstr>
      <vt:lpstr>“The cowardly lion”</vt:lpstr>
      <vt:lpstr>“The cowardly lion”</vt:lpstr>
      <vt:lpstr>What style of leadership is required here?</vt:lpstr>
      <vt:lpstr>Situational leadership – world champion</vt:lpstr>
      <vt:lpstr>“A world champion”</vt:lpstr>
      <vt:lpstr>“A world champion”</vt:lpstr>
      <vt:lpstr>What style of leadership is required here?</vt:lpstr>
      <vt:lpstr>Situational Leadership – Grumpy &amp; Uncommitted</vt:lpstr>
      <vt:lpstr>“Grumpy and uncommitted”</vt:lpstr>
      <vt:lpstr>“Grumpy and uncommitted”</vt:lpstr>
      <vt:lpstr>What Style of Leadership is Required Here?</vt:lpstr>
      <vt:lpstr>Situational leadership</vt:lpstr>
      <vt:lpstr>Consequences of each style</vt:lpstr>
      <vt:lpstr>Leadership workshop - summary</vt:lpstr>
      <vt:lpstr>For you to consider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Stewart Ford</dc:creator>
  <cp:lastModifiedBy>Ann-Marie MacRae</cp:lastModifiedBy>
  <cp:revision>340</cp:revision>
  <dcterms:created xsi:type="dcterms:W3CDTF">2025-05-16T22:34:28Z</dcterms:created>
  <dcterms:modified xsi:type="dcterms:W3CDTF">2025-10-24T12:21:08Z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0x010100CD2A1C38AC54EC418283454DD4A6372C</vt:lpwstr>
  </property>
  <property fmtid="{D5CDD505-2E9C-101B-9397-08002B2CF9AE}" pid="3" name="MediaServiceImageTags">
    <vt:lpwstr/>
  </property>
</Properties>
</file>