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7" r:id="rId2"/>
    <p:sldId id="260" r:id="rId3"/>
    <p:sldId id="258" r:id="rId4"/>
    <p:sldId id="259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1B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61" d="100"/>
          <a:sy n="61" d="100"/>
        </p:scale>
        <p:origin x="557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C86655-FF3D-4448-BCD6-6A7492BB0179}" type="datetimeFigureOut">
              <a:rPr lang="en-GB" smtClean="0"/>
              <a:t>05/10/2025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D2B93C-C4BE-491A-9179-6887992617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9447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9F0E3-ED38-44F2-98F1-7CA2AF7A8DF8}" type="datetimeFigureOut">
              <a:rPr lang="en-GB" smtClean="0"/>
              <a:t>05/10/2025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50458-C920-4044-B2E1-4F957F11B7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552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9F0E3-ED38-44F2-98F1-7CA2AF7A8DF8}" type="datetimeFigureOut">
              <a:rPr lang="en-GB" smtClean="0"/>
              <a:t>05/10/2025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50458-C920-4044-B2E1-4F957F11B7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7286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9F0E3-ED38-44F2-98F1-7CA2AF7A8DF8}" type="datetimeFigureOut">
              <a:rPr lang="en-GB" smtClean="0"/>
              <a:t>05/10/2025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50458-C920-4044-B2E1-4F957F11B7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3649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9F0E3-ED38-44F2-98F1-7CA2AF7A8DF8}" type="datetimeFigureOut">
              <a:rPr lang="en-GB" smtClean="0"/>
              <a:t>05/10/2025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50458-C920-4044-B2E1-4F957F11B7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8797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9F0E3-ED38-44F2-98F1-7CA2AF7A8DF8}" type="datetimeFigureOut">
              <a:rPr lang="en-GB" smtClean="0"/>
              <a:t>05/10/2025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50458-C920-4044-B2E1-4F957F11B7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3366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9F0E3-ED38-44F2-98F1-7CA2AF7A8DF8}" type="datetimeFigureOut">
              <a:rPr lang="en-GB" smtClean="0"/>
              <a:t>05/10/2025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50458-C920-4044-B2E1-4F957F11B7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4223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9F0E3-ED38-44F2-98F1-7CA2AF7A8DF8}" type="datetimeFigureOut">
              <a:rPr lang="en-GB" smtClean="0"/>
              <a:t>05/10/2025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50458-C920-4044-B2E1-4F957F11B7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617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9F0E3-ED38-44F2-98F1-7CA2AF7A8DF8}" type="datetimeFigureOut">
              <a:rPr lang="en-GB" smtClean="0"/>
              <a:t>05/10/2025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50458-C920-4044-B2E1-4F957F11B7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4250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9F0E3-ED38-44F2-98F1-7CA2AF7A8DF8}" type="datetimeFigureOut">
              <a:rPr lang="en-GB" smtClean="0"/>
              <a:t>05/10/2025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50458-C920-4044-B2E1-4F957F11B7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8063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9F0E3-ED38-44F2-98F1-7CA2AF7A8DF8}" type="datetimeFigureOut">
              <a:rPr lang="en-GB" smtClean="0"/>
              <a:t>05/10/2025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50458-C920-4044-B2E1-4F957F11B7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1313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9F0E3-ED38-44F2-98F1-7CA2AF7A8DF8}" type="datetimeFigureOut">
              <a:rPr lang="en-GB" smtClean="0"/>
              <a:t>05/10/2025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50458-C920-4044-B2E1-4F957F11B7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488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879F0E3-ED38-44F2-98F1-7CA2AF7A8DF8}" type="datetimeFigureOut">
              <a:rPr lang="en-GB" smtClean="0"/>
              <a:t>05/10/2025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D050458-C920-4044-B2E1-4F957F11B7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8179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BEA40057-C481-0E5E-2592-F79E48326658}"/>
              </a:ext>
            </a:extLst>
          </p:cNvPr>
          <p:cNvGrpSpPr/>
          <p:nvPr/>
        </p:nvGrpSpPr>
        <p:grpSpPr>
          <a:xfrm>
            <a:off x="-1759021" y="791703"/>
            <a:ext cx="10376042" cy="6708648"/>
            <a:chOff x="-1759021" y="1679000"/>
            <a:chExt cx="10376042" cy="6708648"/>
          </a:xfrm>
        </p:grpSpPr>
        <p:pic>
          <p:nvPicPr>
            <p:cNvPr id="2" name="Picture 1">
              <a:extLst>
                <a:ext uri="{FF2B5EF4-FFF2-40B4-BE49-F238E27FC236}">
                  <a16:creationId xmlns:a16="http://schemas.microsoft.com/office/drawing/2014/main" id="{6956292D-2A91-C01E-DDB2-92A58072DD9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-1759021" y="1679000"/>
              <a:ext cx="10376042" cy="6708648"/>
            </a:xfrm>
            <a:prstGeom prst="rect">
              <a:avLst/>
            </a:prstGeom>
          </p:spPr>
        </p:pic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FF35E114-6489-0EF6-A9FE-01A2E7CD13E0}"/>
                </a:ext>
              </a:extLst>
            </p:cNvPr>
            <p:cNvSpPr txBox="1"/>
            <p:nvPr/>
          </p:nvSpPr>
          <p:spPr>
            <a:xfrm rot="1759041">
              <a:off x="4040365" y="2256567"/>
              <a:ext cx="1715099" cy="5452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b="1" u="sng" dirty="0">
                  <a:solidFill>
                    <a:schemeClr val="tx2"/>
                  </a:solidFill>
                  <a:latin typeface="Poppins" panose="00000500000000000000" pitchFamily="2" charset="0"/>
                  <a:cs typeface="Poppins" panose="00000500000000000000" pitchFamily="2" charset="0"/>
                </a:rPr>
                <a:t>Positive emotion</a:t>
              </a: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B49B7F82-94D6-7DD6-6E31-85F294F6EFEB}"/>
                </a:ext>
              </a:extLst>
            </p:cNvPr>
            <p:cNvSpPr txBox="1"/>
            <p:nvPr/>
          </p:nvSpPr>
          <p:spPr>
            <a:xfrm rot="5400000">
              <a:off x="5692765" y="4958929"/>
              <a:ext cx="157339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b="1" u="sng" dirty="0">
                  <a:solidFill>
                    <a:schemeClr val="tx2"/>
                  </a:solidFill>
                  <a:latin typeface="Poppins" panose="00000500000000000000" pitchFamily="2" charset="0"/>
                  <a:cs typeface="Poppins" panose="00000500000000000000" pitchFamily="2" charset="0"/>
                </a:rPr>
                <a:t>Engagement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CFCBC2F-0ACE-AF82-54CF-F732D998AADF}"/>
                </a:ext>
              </a:extLst>
            </p:cNvPr>
            <p:cNvSpPr txBox="1"/>
            <p:nvPr/>
          </p:nvSpPr>
          <p:spPr>
            <a:xfrm rot="8912002">
              <a:off x="4109147" y="7521717"/>
              <a:ext cx="157339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b="1" u="sng" dirty="0">
                  <a:solidFill>
                    <a:schemeClr val="tx2"/>
                  </a:solidFill>
                  <a:latin typeface="Poppins" panose="00000500000000000000" pitchFamily="2" charset="0"/>
                  <a:cs typeface="Poppins" panose="00000500000000000000" pitchFamily="2" charset="0"/>
                </a:rPr>
                <a:t>Relationships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862A482A-D706-76A9-2CEC-714AE9FBCCCA}"/>
                </a:ext>
              </a:extLst>
            </p:cNvPr>
            <p:cNvSpPr txBox="1"/>
            <p:nvPr/>
          </p:nvSpPr>
          <p:spPr>
            <a:xfrm rot="12554976">
              <a:off x="1409452" y="7521717"/>
              <a:ext cx="102157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b="1" u="sng" dirty="0">
                  <a:solidFill>
                    <a:schemeClr val="tx2"/>
                  </a:solidFill>
                  <a:latin typeface="Poppins" panose="00000500000000000000" pitchFamily="2" charset="0"/>
                  <a:cs typeface="Poppins" panose="00000500000000000000" pitchFamily="2" charset="0"/>
                </a:rPr>
                <a:t>Meaning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3D8DC4ED-680F-D527-5758-7E395BEF12A8}"/>
                </a:ext>
              </a:extLst>
            </p:cNvPr>
            <p:cNvSpPr txBox="1"/>
            <p:nvPr/>
          </p:nvSpPr>
          <p:spPr>
            <a:xfrm rot="16200000">
              <a:off x="-556259" y="4781900"/>
              <a:ext cx="202082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b="1" u="sng" dirty="0">
                  <a:solidFill>
                    <a:schemeClr val="tx2"/>
                  </a:solidFill>
                  <a:latin typeface="Poppins" panose="00000500000000000000" pitchFamily="2" charset="0"/>
                  <a:cs typeface="Poppins" panose="00000500000000000000" pitchFamily="2" charset="0"/>
                </a:rPr>
                <a:t>Accomplishments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A6AEEA1C-D8A9-B4D6-2D1A-C683DAA68EF8}"/>
                </a:ext>
              </a:extLst>
            </p:cNvPr>
            <p:cNvSpPr txBox="1"/>
            <p:nvPr/>
          </p:nvSpPr>
          <p:spPr>
            <a:xfrm rot="19649352">
              <a:off x="1431035" y="2265552"/>
              <a:ext cx="91135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b="1" u="sng" dirty="0">
                  <a:solidFill>
                    <a:schemeClr val="tx2"/>
                  </a:solidFill>
                  <a:latin typeface="Poppins" panose="00000500000000000000" pitchFamily="2" charset="0"/>
                  <a:cs typeface="Poppins" panose="00000500000000000000" pitchFamily="2" charset="0"/>
                </a:rPr>
                <a:t>Vitality</a:t>
              </a: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B00C0B5D-9C2E-3DB1-A498-B857ED6017F8}"/>
              </a:ext>
            </a:extLst>
          </p:cNvPr>
          <p:cNvSpPr txBox="1"/>
          <p:nvPr/>
        </p:nvSpPr>
        <p:spPr>
          <a:xfrm>
            <a:off x="0" y="7474223"/>
            <a:ext cx="6858000" cy="2967992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defTabSz="914400">
              <a:spcAft>
                <a:spcPts val="600"/>
              </a:spcAft>
            </a:pPr>
            <a:r>
              <a:rPr lang="en-GB" sz="1400" b="1" dirty="0">
                <a:solidFill>
                  <a:srgbClr val="161B4E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Positive emotion</a:t>
            </a:r>
          </a:p>
          <a:p>
            <a:pPr defTabSz="914400">
              <a:spcAft>
                <a:spcPts val="600"/>
              </a:spcAft>
            </a:pPr>
            <a:r>
              <a:rPr lang="en-GB" sz="1400" dirty="0">
                <a:solidFill>
                  <a:srgbClr val="161B4E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What activities make you feel good?</a:t>
            </a:r>
          </a:p>
          <a:p>
            <a:pPr defTabSz="914400">
              <a:spcAft>
                <a:spcPts val="600"/>
              </a:spcAft>
            </a:pPr>
            <a:r>
              <a:rPr lang="en-GB" sz="1400" b="1" dirty="0">
                <a:solidFill>
                  <a:srgbClr val="161B4E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Engagement</a:t>
            </a:r>
          </a:p>
          <a:p>
            <a:pPr defTabSz="914400">
              <a:spcAft>
                <a:spcPts val="600"/>
              </a:spcAft>
            </a:pPr>
            <a:r>
              <a:rPr lang="en-GB" sz="1400" dirty="0">
                <a:solidFill>
                  <a:srgbClr val="161B4E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What activities do you lose track of time doing?</a:t>
            </a:r>
          </a:p>
          <a:p>
            <a:pPr defTabSz="914400">
              <a:spcAft>
                <a:spcPts val="600"/>
              </a:spcAft>
            </a:pPr>
            <a:r>
              <a:rPr lang="en-GB" sz="1400" b="1" dirty="0">
                <a:solidFill>
                  <a:srgbClr val="161B4E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Relationships</a:t>
            </a:r>
            <a:r>
              <a:rPr lang="en-GB" sz="1400" dirty="0">
                <a:solidFill>
                  <a:srgbClr val="161B4E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</a:p>
          <a:p>
            <a:pPr defTabSz="914400">
              <a:spcAft>
                <a:spcPts val="600"/>
              </a:spcAft>
            </a:pPr>
            <a:r>
              <a:rPr lang="en-GB" sz="1400" dirty="0">
                <a:solidFill>
                  <a:srgbClr val="161B4E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Which relationships make you feel most supported and why?</a:t>
            </a:r>
          </a:p>
          <a:p>
            <a:pPr marL="285750" indent="-28575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sz="1400" dirty="0">
              <a:solidFill>
                <a:srgbClr val="161B4E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defTabSz="914400">
              <a:spcAft>
                <a:spcPts val="600"/>
              </a:spcAft>
            </a:pPr>
            <a:endParaRPr lang="en-GB" sz="1400" b="1" dirty="0">
              <a:solidFill>
                <a:srgbClr val="161B4E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defTabSz="914400">
              <a:spcAft>
                <a:spcPts val="600"/>
              </a:spcAft>
            </a:pPr>
            <a:r>
              <a:rPr lang="en-GB" sz="1400" b="1" dirty="0">
                <a:solidFill>
                  <a:srgbClr val="161B4E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Meaning</a:t>
            </a:r>
            <a:r>
              <a:rPr lang="en-GB" sz="1400" dirty="0">
                <a:solidFill>
                  <a:srgbClr val="161B4E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</a:p>
          <a:p>
            <a:pPr defTabSz="914400">
              <a:spcAft>
                <a:spcPts val="600"/>
              </a:spcAft>
            </a:pPr>
            <a:r>
              <a:rPr lang="en-GB" sz="1400" dirty="0">
                <a:solidFill>
                  <a:srgbClr val="161B4E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What activities make you feel connected to something larger than yourself?</a:t>
            </a:r>
          </a:p>
          <a:p>
            <a:pPr defTabSz="914400">
              <a:spcAft>
                <a:spcPts val="600"/>
              </a:spcAft>
            </a:pPr>
            <a:r>
              <a:rPr lang="en-GB" sz="1400" b="1" dirty="0">
                <a:solidFill>
                  <a:srgbClr val="161B4E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Accomplishments</a:t>
            </a:r>
            <a:r>
              <a:rPr lang="en-GB" sz="1400" dirty="0">
                <a:solidFill>
                  <a:srgbClr val="161B4E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</a:p>
          <a:p>
            <a:pPr defTabSz="914400">
              <a:spcAft>
                <a:spcPts val="600"/>
              </a:spcAft>
            </a:pPr>
            <a:r>
              <a:rPr lang="en-GB" sz="1400" dirty="0">
                <a:solidFill>
                  <a:srgbClr val="161B4E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What do you enjoy doing for the sake of it?</a:t>
            </a:r>
          </a:p>
          <a:p>
            <a:pPr defTabSz="914400">
              <a:spcAft>
                <a:spcPts val="600"/>
              </a:spcAft>
            </a:pPr>
            <a:r>
              <a:rPr lang="en-GB" sz="1400" b="1" dirty="0">
                <a:solidFill>
                  <a:srgbClr val="161B4E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Vitality</a:t>
            </a:r>
            <a:r>
              <a:rPr lang="en-GB" sz="1400" dirty="0">
                <a:solidFill>
                  <a:srgbClr val="161B4E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</a:p>
          <a:p>
            <a:pPr defTabSz="914400">
              <a:spcAft>
                <a:spcPts val="600"/>
              </a:spcAft>
            </a:pPr>
            <a:r>
              <a:rPr lang="en-GB" sz="1400" dirty="0">
                <a:solidFill>
                  <a:srgbClr val="161B4E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What makes you feel at your best?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4A42D55-5A65-0BFE-2ECB-8A53BFC0CFD6}"/>
              </a:ext>
            </a:extLst>
          </p:cNvPr>
          <p:cNvSpPr txBox="1"/>
          <p:nvPr/>
        </p:nvSpPr>
        <p:spPr>
          <a:xfrm>
            <a:off x="0" y="60960"/>
            <a:ext cx="6858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rgbClr val="161B4E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PERMA-V </a:t>
            </a:r>
          </a:p>
          <a:p>
            <a:pPr algn="ctr"/>
            <a:r>
              <a:rPr lang="en-GB" sz="2400" b="1" dirty="0">
                <a:solidFill>
                  <a:srgbClr val="161B4E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What supports your wellbeing?</a:t>
            </a:r>
          </a:p>
        </p:txBody>
      </p:sp>
    </p:spTree>
    <p:extLst>
      <p:ext uri="{BB962C8B-B14F-4D97-AF65-F5344CB8AC3E}">
        <p14:creationId xmlns:p14="http://schemas.microsoft.com/office/powerpoint/2010/main" val="10542852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12E8180-16A1-054F-2F42-D492C00E1B54}"/>
              </a:ext>
            </a:extLst>
          </p:cNvPr>
          <p:cNvSpPr txBox="1"/>
          <p:nvPr/>
        </p:nvSpPr>
        <p:spPr>
          <a:xfrm>
            <a:off x="0" y="1499616"/>
            <a:ext cx="6858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rgbClr val="161B4E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Girlguiding website</a:t>
            </a:r>
          </a:p>
          <a:p>
            <a:pPr algn="ctr"/>
            <a:r>
              <a:rPr lang="en-GB" sz="2400" b="1" dirty="0">
                <a:solidFill>
                  <a:srgbClr val="161B4E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Wellbeing and mental health support for members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16BB0B4-7F62-16D3-BBAE-E4A2C78149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4712" y="2804160"/>
            <a:ext cx="4608576" cy="4608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261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3EC6416-94A3-C781-DCE9-7CC9DEDE3541}"/>
              </a:ext>
            </a:extLst>
          </p:cNvPr>
          <p:cNvCxnSpPr>
            <a:cxnSpLocks/>
          </p:cNvCxnSpPr>
          <p:nvPr/>
        </p:nvCxnSpPr>
        <p:spPr>
          <a:xfrm>
            <a:off x="3429000" y="1450848"/>
            <a:ext cx="0" cy="8290560"/>
          </a:xfrm>
          <a:prstGeom prst="line">
            <a:avLst/>
          </a:prstGeom>
          <a:ln w="76200">
            <a:solidFill>
              <a:srgbClr val="161B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ECA07A1-9AC2-8052-42F9-631BF1010AFA}"/>
              </a:ext>
            </a:extLst>
          </p:cNvPr>
          <p:cNvCxnSpPr>
            <a:cxnSpLocks/>
          </p:cNvCxnSpPr>
          <p:nvPr/>
        </p:nvCxnSpPr>
        <p:spPr>
          <a:xfrm flipH="1">
            <a:off x="198120" y="5474208"/>
            <a:ext cx="6461760" cy="0"/>
          </a:xfrm>
          <a:prstGeom prst="line">
            <a:avLst/>
          </a:prstGeom>
          <a:ln w="76200">
            <a:solidFill>
              <a:srgbClr val="161B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4D2DC5C1-7E2E-C642-9823-B70AA5472CA6}"/>
              </a:ext>
            </a:extLst>
          </p:cNvPr>
          <p:cNvSpPr txBox="1"/>
          <p:nvPr/>
        </p:nvSpPr>
        <p:spPr>
          <a:xfrm>
            <a:off x="198120" y="1450848"/>
            <a:ext cx="3008373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161B4E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Eisenhower matrix</a:t>
            </a:r>
          </a:p>
          <a:p>
            <a:pPr algn="ctr"/>
            <a:endParaRPr lang="en-GB" sz="1400" b="1" dirty="0">
              <a:solidFill>
                <a:srgbClr val="161B4E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r>
              <a:rPr lang="en-GB" sz="1400" dirty="0">
                <a:solidFill>
                  <a:srgbClr val="161B4E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“I have two kinds of problems, the urgent and the important. The urgent are not important, and the important are never urgent.” </a:t>
            </a:r>
          </a:p>
          <a:p>
            <a:endParaRPr lang="en-GB" sz="1400" dirty="0">
              <a:solidFill>
                <a:srgbClr val="161B4E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r>
              <a:rPr lang="en-GB" sz="1400" b="1" dirty="0">
                <a:solidFill>
                  <a:srgbClr val="161B4E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Assess your tasks and prioritise by how urgently they need done and how important they are.</a:t>
            </a:r>
          </a:p>
          <a:p>
            <a:endParaRPr lang="en-GB" sz="1400" b="1" dirty="0">
              <a:solidFill>
                <a:srgbClr val="161B4E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160734" indent="-160734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161B4E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Focus on what matters most.</a:t>
            </a:r>
          </a:p>
          <a:p>
            <a:pPr marL="160734" indent="-160734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161B4E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Helps you get to the important but not urgent tasks.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2A4BCBC-1395-C09F-A60B-29C1A08A68E1}"/>
              </a:ext>
            </a:extLst>
          </p:cNvPr>
          <p:cNvSpPr txBox="1"/>
          <p:nvPr/>
        </p:nvSpPr>
        <p:spPr>
          <a:xfrm>
            <a:off x="3651508" y="5596128"/>
            <a:ext cx="3008373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161B4E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2 minute rule</a:t>
            </a:r>
          </a:p>
          <a:p>
            <a:pPr algn="ctr"/>
            <a:endParaRPr lang="en-GB" sz="1400" b="1" dirty="0">
              <a:solidFill>
                <a:srgbClr val="161B4E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ctr"/>
            <a:r>
              <a:rPr lang="en-GB" sz="1400" b="1" dirty="0">
                <a:solidFill>
                  <a:srgbClr val="161B4E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If there is something that can be done in 2 minutes, do it right away.</a:t>
            </a:r>
          </a:p>
          <a:p>
            <a:pPr algn="ctr"/>
            <a:endParaRPr lang="en-GB" sz="1400" b="1" dirty="0">
              <a:solidFill>
                <a:srgbClr val="161B4E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r>
              <a:rPr lang="en-GB" sz="1400" dirty="0">
                <a:solidFill>
                  <a:srgbClr val="161B4E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For quick things – gets them done</a:t>
            </a:r>
          </a:p>
          <a:p>
            <a:r>
              <a:rPr lang="en-GB" sz="1400" dirty="0">
                <a:solidFill>
                  <a:srgbClr val="161B4E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For bigger things – helps you get started</a:t>
            </a:r>
          </a:p>
          <a:p>
            <a:pPr algn="ctr"/>
            <a:endParaRPr lang="en-GB" sz="1400" b="1" dirty="0">
              <a:solidFill>
                <a:srgbClr val="161B4E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161B4E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Helps you get started on tasks and maintain momentum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161B4E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Prevents to-do lists piling up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161B4E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Reduces mental energy spent managing small tasks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90D7BFF-90D2-F335-DC5C-5E061986EF46}"/>
              </a:ext>
            </a:extLst>
          </p:cNvPr>
          <p:cNvSpPr txBox="1"/>
          <p:nvPr/>
        </p:nvSpPr>
        <p:spPr>
          <a:xfrm>
            <a:off x="309373" y="5596128"/>
            <a:ext cx="3008373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161B4E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Eat that frog</a:t>
            </a:r>
          </a:p>
          <a:p>
            <a:pPr algn="ctr"/>
            <a:endParaRPr lang="en-GB" sz="1400" b="1" dirty="0">
              <a:solidFill>
                <a:srgbClr val="161B4E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r>
              <a:rPr lang="en-GB" sz="1400" dirty="0">
                <a:solidFill>
                  <a:srgbClr val="161B4E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“If it’s your job to eat a frog, it’s best to do it first thing in the morning. And if it’s your job to eat two frogs, it’s best to eat the biggest one first.”</a:t>
            </a:r>
          </a:p>
          <a:p>
            <a:endParaRPr lang="en-GB" sz="1400" dirty="0">
              <a:solidFill>
                <a:srgbClr val="161B4E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r>
              <a:rPr lang="en-GB" sz="1400" b="1" dirty="0">
                <a:solidFill>
                  <a:srgbClr val="161B4E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Tackle your most important, challenging or unpleasant tasks first.</a:t>
            </a:r>
          </a:p>
          <a:p>
            <a:endParaRPr lang="en-GB" sz="1400" dirty="0">
              <a:solidFill>
                <a:srgbClr val="161B4E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161B4E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Focus on one task at a time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161B4E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Helps overcome procrastination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161B4E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Frees mental space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161B4E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Prioritises major tasks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81C91D3-9F3C-CEBB-D1B6-17F6AC7803B8}"/>
              </a:ext>
            </a:extLst>
          </p:cNvPr>
          <p:cNvSpPr txBox="1"/>
          <p:nvPr/>
        </p:nvSpPr>
        <p:spPr>
          <a:xfrm>
            <a:off x="3540254" y="1450848"/>
            <a:ext cx="3008373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161B4E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Time blocking</a:t>
            </a:r>
          </a:p>
          <a:p>
            <a:pPr algn="ctr"/>
            <a:endParaRPr lang="en-GB" sz="1400" b="1" dirty="0">
              <a:solidFill>
                <a:srgbClr val="161B4E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r>
              <a:rPr lang="en-GB" sz="1400" b="1" dirty="0">
                <a:solidFill>
                  <a:srgbClr val="161B4E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Divide your day into blocks dedicated to  specific tasks or activities.</a:t>
            </a:r>
          </a:p>
          <a:p>
            <a:endParaRPr lang="en-GB" sz="1400" dirty="0">
              <a:solidFill>
                <a:srgbClr val="161B4E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r>
              <a:rPr lang="en-GB" sz="1400" dirty="0">
                <a:solidFill>
                  <a:srgbClr val="161B4E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Group similar tasks together and schedule breaks too.</a:t>
            </a:r>
          </a:p>
          <a:p>
            <a:pPr algn="ctr"/>
            <a:endParaRPr lang="en-GB" sz="1400" b="1" dirty="0">
              <a:solidFill>
                <a:srgbClr val="161B4E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161B4E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Helps you feel in control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161B4E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Dedicates time to deeper thinking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161B4E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Helps you feel proactive rather than reactive in managing tasks</a:t>
            </a:r>
          </a:p>
          <a:p>
            <a:pPr algn="ctr"/>
            <a:endParaRPr lang="en-GB" sz="1400" b="1" dirty="0">
              <a:solidFill>
                <a:srgbClr val="161B4E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ctr"/>
            <a:endParaRPr lang="en-GB" sz="1400" b="1" dirty="0">
              <a:solidFill>
                <a:srgbClr val="161B4E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4C49EDD-91D5-38E9-ECA8-AAEC92DF4F45}"/>
              </a:ext>
            </a:extLst>
          </p:cNvPr>
          <p:cNvSpPr txBox="1"/>
          <p:nvPr/>
        </p:nvSpPr>
        <p:spPr>
          <a:xfrm>
            <a:off x="0" y="193220"/>
            <a:ext cx="6858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rgbClr val="161B4E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Time management techniques</a:t>
            </a:r>
          </a:p>
          <a:p>
            <a:pPr algn="ctr"/>
            <a:r>
              <a:rPr lang="en-GB" dirty="0">
                <a:solidFill>
                  <a:srgbClr val="161B4E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Which sound most helpful?</a:t>
            </a:r>
          </a:p>
          <a:p>
            <a:pPr algn="ctr"/>
            <a:r>
              <a:rPr lang="en-GB" dirty="0">
                <a:solidFill>
                  <a:srgbClr val="161B4E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What makes applying them difficult?</a:t>
            </a:r>
            <a:endParaRPr lang="en-GB" sz="2400" dirty="0">
              <a:solidFill>
                <a:srgbClr val="161B4E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78646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5EC1B64C-73A0-CC95-AC85-0D1768E893A1}"/>
              </a:ext>
            </a:extLst>
          </p:cNvPr>
          <p:cNvGrpSpPr/>
          <p:nvPr/>
        </p:nvGrpSpPr>
        <p:grpSpPr>
          <a:xfrm>
            <a:off x="250054" y="2022042"/>
            <a:ext cx="6071138" cy="6122214"/>
            <a:chOff x="542662" y="1729434"/>
            <a:chExt cx="6071138" cy="6122214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0CCAA5E8-56DD-6265-3113-D441AEFC3763}"/>
                </a:ext>
              </a:extLst>
            </p:cNvPr>
            <p:cNvGrpSpPr/>
            <p:nvPr/>
          </p:nvGrpSpPr>
          <p:grpSpPr>
            <a:xfrm>
              <a:off x="1060704" y="2243328"/>
              <a:ext cx="5553096" cy="5608320"/>
              <a:chOff x="695304" y="2243328"/>
              <a:chExt cx="5918496" cy="5912400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FE697EA4-9022-5565-8D23-6B004BD22A3D}"/>
                  </a:ext>
                </a:extLst>
              </p:cNvPr>
              <p:cNvSpPr/>
              <p:nvPr/>
            </p:nvSpPr>
            <p:spPr>
              <a:xfrm>
                <a:off x="695304" y="2243328"/>
                <a:ext cx="2880000" cy="2880000"/>
              </a:xfrm>
              <a:prstGeom prst="rect">
                <a:avLst/>
              </a:prstGeom>
              <a:noFill/>
              <a:ln w="57150">
                <a:solidFill>
                  <a:srgbClr val="161B4E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rgbClr val="161B4E"/>
                  </a:solidFill>
                </a:endParaRPr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7401A39A-AEE6-9FB6-0D9B-EE1FCC2EE850}"/>
                  </a:ext>
                </a:extLst>
              </p:cNvPr>
              <p:cNvSpPr/>
              <p:nvPr/>
            </p:nvSpPr>
            <p:spPr>
              <a:xfrm>
                <a:off x="3733800" y="5275728"/>
                <a:ext cx="2880000" cy="2880000"/>
              </a:xfrm>
              <a:prstGeom prst="rect">
                <a:avLst/>
              </a:prstGeom>
              <a:noFill/>
              <a:ln w="57150">
                <a:solidFill>
                  <a:srgbClr val="161B4E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rgbClr val="161B4E"/>
                  </a:solidFill>
                </a:endParaRPr>
              </a:p>
            </p:txBody>
          </p:sp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E8F8C665-5676-DEFA-9B95-89DB503806E7}"/>
                  </a:ext>
                </a:extLst>
              </p:cNvPr>
              <p:cNvSpPr/>
              <p:nvPr/>
            </p:nvSpPr>
            <p:spPr>
              <a:xfrm>
                <a:off x="3733800" y="2243328"/>
                <a:ext cx="2880000" cy="2880000"/>
              </a:xfrm>
              <a:prstGeom prst="rect">
                <a:avLst/>
              </a:prstGeom>
              <a:noFill/>
              <a:ln w="57150">
                <a:solidFill>
                  <a:srgbClr val="161B4E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rgbClr val="161B4E"/>
                  </a:solidFill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79EC0512-BDCA-B997-AAAA-B7B3C7B5FF06}"/>
                  </a:ext>
                </a:extLst>
              </p:cNvPr>
              <p:cNvSpPr/>
              <p:nvPr/>
            </p:nvSpPr>
            <p:spPr>
              <a:xfrm>
                <a:off x="695304" y="5275728"/>
                <a:ext cx="2880000" cy="2880000"/>
              </a:xfrm>
              <a:prstGeom prst="rect">
                <a:avLst/>
              </a:prstGeom>
              <a:noFill/>
              <a:ln w="57150">
                <a:solidFill>
                  <a:srgbClr val="161B4E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rgbClr val="161B4E"/>
                  </a:solidFill>
                </a:endParaRPr>
              </a:p>
            </p:txBody>
          </p:sp>
        </p:grp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F15ACED7-8BB3-E433-A773-52890EEDA304}"/>
                </a:ext>
              </a:extLst>
            </p:cNvPr>
            <p:cNvSpPr txBox="1"/>
            <p:nvPr/>
          </p:nvSpPr>
          <p:spPr>
            <a:xfrm>
              <a:off x="1790008" y="1729434"/>
              <a:ext cx="124358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b="1" dirty="0">
                  <a:solidFill>
                    <a:srgbClr val="161B4E"/>
                  </a:solidFill>
                  <a:latin typeface="Poppins" panose="00000500000000000000" pitchFamily="2" charset="0"/>
                  <a:cs typeface="Poppins" panose="00000500000000000000" pitchFamily="2" charset="0"/>
                </a:rPr>
                <a:t>Urgent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4431FA6-0A78-3646-6576-C4703D085B40}"/>
                </a:ext>
              </a:extLst>
            </p:cNvPr>
            <p:cNvSpPr txBox="1"/>
            <p:nvPr/>
          </p:nvSpPr>
          <p:spPr>
            <a:xfrm rot="16200000">
              <a:off x="-419553" y="6301042"/>
              <a:ext cx="229376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b="1" dirty="0">
                  <a:solidFill>
                    <a:srgbClr val="161B4E"/>
                  </a:solidFill>
                  <a:latin typeface="Poppins" panose="00000500000000000000" pitchFamily="2" charset="0"/>
                  <a:cs typeface="Poppins" panose="00000500000000000000" pitchFamily="2" charset="0"/>
                </a:rPr>
                <a:t>Not important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8024E564-77EB-3DE5-1DDB-5B6DF7AB8151}"/>
                </a:ext>
              </a:extLst>
            </p:cNvPr>
            <p:cNvSpPr txBox="1"/>
            <p:nvPr/>
          </p:nvSpPr>
          <p:spPr>
            <a:xfrm rot="16200000">
              <a:off x="-16384" y="3424601"/>
              <a:ext cx="14874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b="1" dirty="0">
                  <a:solidFill>
                    <a:srgbClr val="161B4E"/>
                  </a:solidFill>
                  <a:latin typeface="Poppins" panose="00000500000000000000" pitchFamily="2" charset="0"/>
                  <a:cs typeface="Poppins" panose="00000500000000000000" pitchFamily="2" charset="0"/>
                </a:rPr>
                <a:t>Important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3345A763-F85F-8D80-0534-B24C6CE0E1F6}"/>
                </a:ext>
              </a:extLst>
            </p:cNvPr>
            <p:cNvSpPr txBox="1"/>
            <p:nvPr/>
          </p:nvSpPr>
          <p:spPr>
            <a:xfrm>
              <a:off x="4289559" y="1729434"/>
              <a:ext cx="194628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b="1" dirty="0">
                  <a:solidFill>
                    <a:srgbClr val="161B4E"/>
                  </a:solidFill>
                  <a:latin typeface="Poppins" panose="00000500000000000000" pitchFamily="2" charset="0"/>
                  <a:cs typeface="Poppins" panose="00000500000000000000" pitchFamily="2" charset="0"/>
                </a:rPr>
                <a:t>Not urgent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AEBF4968-26D3-6EDE-B1A9-B6042F101A52}"/>
                </a:ext>
              </a:extLst>
            </p:cNvPr>
            <p:cNvSpPr txBox="1"/>
            <p:nvPr/>
          </p:nvSpPr>
          <p:spPr>
            <a:xfrm>
              <a:off x="1790008" y="3424601"/>
              <a:ext cx="124358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b="1" dirty="0">
                  <a:solidFill>
                    <a:srgbClr val="161B4E"/>
                  </a:solidFill>
                  <a:latin typeface="Poppins" panose="00000500000000000000" pitchFamily="2" charset="0"/>
                  <a:cs typeface="Poppins" panose="00000500000000000000" pitchFamily="2" charset="0"/>
                </a:rPr>
                <a:t>Do first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DA73107D-9734-E1C4-454A-F28B2C31C67A}"/>
                </a:ext>
              </a:extLst>
            </p:cNvPr>
            <p:cNvSpPr txBox="1"/>
            <p:nvPr/>
          </p:nvSpPr>
          <p:spPr>
            <a:xfrm>
              <a:off x="4602214" y="3424601"/>
              <a:ext cx="132097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b="1" dirty="0">
                  <a:solidFill>
                    <a:srgbClr val="161B4E"/>
                  </a:solidFill>
                  <a:latin typeface="Poppins" panose="00000500000000000000" pitchFamily="2" charset="0"/>
                  <a:cs typeface="Poppins" panose="00000500000000000000" pitchFamily="2" charset="0"/>
                </a:rPr>
                <a:t>Schedule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F86DB2F8-DBFA-0E0A-FCDB-0B11EF1439FD}"/>
                </a:ext>
              </a:extLst>
            </p:cNvPr>
            <p:cNvSpPr txBox="1"/>
            <p:nvPr/>
          </p:nvSpPr>
          <p:spPr>
            <a:xfrm>
              <a:off x="1751311" y="6301042"/>
              <a:ext cx="132097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b="1" dirty="0">
                  <a:solidFill>
                    <a:srgbClr val="161B4E"/>
                  </a:solidFill>
                  <a:latin typeface="Poppins" panose="00000500000000000000" pitchFamily="2" charset="0"/>
                  <a:cs typeface="Poppins" panose="00000500000000000000" pitchFamily="2" charset="0"/>
                </a:rPr>
                <a:t>Delegate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67A88E88-32A3-9B51-527B-15CE08B1677A}"/>
                </a:ext>
              </a:extLst>
            </p:cNvPr>
            <p:cNvSpPr txBox="1"/>
            <p:nvPr/>
          </p:nvSpPr>
          <p:spPr>
            <a:xfrm>
              <a:off x="4602214" y="6301042"/>
              <a:ext cx="132097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b="1" dirty="0">
                  <a:solidFill>
                    <a:srgbClr val="161B4E"/>
                  </a:solidFill>
                  <a:latin typeface="Poppins" panose="00000500000000000000" pitchFamily="2" charset="0"/>
                  <a:cs typeface="Poppins" panose="00000500000000000000" pitchFamily="2" charset="0"/>
                </a:rPr>
                <a:t>Don’t do</a:t>
              </a:r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C199E055-2AA1-1B37-E9D5-382ADF3A5D1A}"/>
              </a:ext>
            </a:extLst>
          </p:cNvPr>
          <p:cNvSpPr txBox="1"/>
          <p:nvPr/>
        </p:nvSpPr>
        <p:spPr>
          <a:xfrm>
            <a:off x="0" y="1200573"/>
            <a:ext cx="685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rgbClr val="161B4E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Eisenhower matrix</a:t>
            </a:r>
          </a:p>
        </p:txBody>
      </p:sp>
    </p:spTree>
    <p:extLst>
      <p:ext uri="{BB962C8B-B14F-4D97-AF65-F5344CB8AC3E}">
        <p14:creationId xmlns:p14="http://schemas.microsoft.com/office/powerpoint/2010/main" val="26607088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2A1C38AC54EC418283454DD4A6372C" ma:contentTypeVersion="11" ma:contentTypeDescription="Create a new document." ma:contentTypeScope="" ma:versionID="6cf2bca3eabbe7912f8026123fb65edd">
  <xsd:schema xmlns:xsd="http://www.w3.org/2001/XMLSchema" xmlns:xs="http://www.w3.org/2001/XMLSchema" xmlns:p="http://schemas.microsoft.com/office/2006/metadata/properties" xmlns:ns2="c34db90a-547b-4056-a9ad-8d4b71b8fa17" xmlns:ns3="65af25f6-73ad-47bc-8433-e48359a8bb9d" targetNamespace="http://schemas.microsoft.com/office/2006/metadata/properties" ma:root="true" ma:fieldsID="29f9a2e562a7033c4bd0429239e4c9a9" ns2:_="" ns3:_="">
    <xsd:import namespace="c34db90a-547b-4056-a9ad-8d4b71b8fa17"/>
    <xsd:import namespace="65af25f6-73ad-47bc-8433-e48359a8bb9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db90a-547b-4056-a9ad-8d4b71b8fa1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06883a8e-427c-4c32-8f59-5a7cd2abd8b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af25f6-73ad-47bc-8433-e48359a8bb9d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000afd7-285b-4fec-88fc-5ba82c1a6cc5}" ma:internalName="TaxCatchAll" ma:showField="CatchAllData" ma:web="65af25f6-73ad-47bc-8433-e48359a8bb9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34db90a-547b-4056-a9ad-8d4b71b8fa17">
      <Terms xmlns="http://schemas.microsoft.com/office/infopath/2007/PartnerControls"/>
    </lcf76f155ced4ddcb4097134ff3c332f>
    <TaxCatchAll xmlns="65af25f6-73ad-47bc-8433-e48359a8bb9d" xsi:nil="true"/>
  </documentManagement>
</p:properties>
</file>

<file path=customXml/itemProps1.xml><?xml version="1.0" encoding="utf-8"?>
<ds:datastoreItem xmlns:ds="http://schemas.openxmlformats.org/officeDocument/2006/customXml" ds:itemID="{A868B1DF-A1EE-4210-82CE-B6A6B7B30657}"/>
</file>

<file path=customXml/itemProps2.xml><?xml version="1.0" encoding="utf-8"?>
<ds:datastoreItem xmlns:ds="http://schemas.openxmlformats.org/officeDocument/2006/customXml" ds:itemID="{E775D705-8139-470F-863B-5C6D213FC8DA}"/>
</file>

<file path=customXml/itemProps3.xml><?xml version="1.0" encoding="utf-8"?>
<ds:datastoreItem xmlns:ds="http://schemas.openxmlformats.org/officeDocument/2006/customXml" ds:itemID="{02C3829B-C4FD-4DDE-95D1-02F0E56880CC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118</TotalTime>
  <Words>347</Words>
  <Application>Microsoft Office PowerPoint</Application>
  <PresentationFormat>A4 Paper (210x297 mm)</PresentationFormat>
  <Paragraphs>73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Poppins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Eleanor Swift</dc:creator>
  <cp:lastModifiedBy>Eleanor Swift</cp:lastModifiedBy>
  <cp:revision>6</cp:revision>
  <dcterms:created xsi:type="dcterms:W3CDTF">2025-10-05T17:42:39Z</dcterms:created>
  <dcterms:modified xsi:type="dcterms:W3CDTF">2025-10-05T19:41:26Z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0x010100CD2A1C38AC54EC418283454DD4A6372C</vt:lpwstr>
  </property>
</Properties>
</file>