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9"/>
  </p:notesMasterIdLst>
  <p:handoutMasterIdLst>
    <p:handoutMasterId r:id="rId30"/>
  </p:handoutMasterIdLst>
  <p:sldIdLst>
    <p:sldId id="257" r:id="rId5"/>
    <p:sldId id="256" r:id="rId6"/>
    <p:sldId id="259" r:id="rId7"/>
    <p:sldId id="282" r:id="rId8"/>
    <p:sldId id="284" r:id="rId9"/>
    <p:sldId id="1034" r:id="rId10"/>
    <p:sldId id="285" r:id="rId11"/>
    <p:sldId id="1019" r:id="rId12"/>
    <p:sldId id="1020" r:id="rId13"/>
    <p:sldId id="1015" r:id="rId14"/>
    <p:sldId id="327" r:id="rId15"/>
    <p:sldId id="1021" r:id="rId16"/>
    <p:sldId id="1022" r:id="rId17"/>
    <p:sldId id="1023" r:id="rId18"/>
    <p:sldId id="1024" r:id="rId19"/>
    <p:sldId id="1025" r:id="rId20"/>
    <p:sldId id="1026" r:id="rId21"/>
    <p:sldId id="1028" r:id="rId22"/>
    <p:sldId id="1027" r:id="rId23"/>
    <p:sldId id="1029" r:id="rId24"/>
    <p:sldId id="1030" r:id="rId25"/>
    <p:sldId id="1031" r:id="rId26"/>
    <p:sldId id="1033" r:id="rId27"/>
    <p:sldId id="1036" r:id="rId28"/>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449289-ACA1-40F8-A55F-80AF2A0F1585}" v="3" dt="2025-10-24T12:23:27.7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Marie MacRae" userId="6727b188-6fcc-4d9e-893a-63ed3a380f0c" providerId="ADAL" clId="{7020F56C-E8DE-4FCD-85FE-5C8B945A3FAC}"/>
    <pc:docChg chg="modSld modNotesMaster modHandout">
      <pc:chgData name="Ann-Marie MacRae" userId="6727b188-6fcc-4d9e-893a-63ed3a380f0c" providerId="ADAL" clId="{7020F56C-E8DE-4FCD-85FE-5C8B945A3FAC}" dt="2025-10-24T12:23:27.726" v="1"/>
      <pc:docMkLst>
        <pc:docMk/>
      </pc:docMkLst>
      <pc:sldChg chg="modNotes">
        <pc:chgData name="Ann-Marie MacRae" userId="6727b188-6fcc-4d9e-893a-63ed3a380f0c" providerId="ADAL" clId="{7020F56C-E8DE-4FCD-85FE-5C8B945A3FAC}" dt="2025-10-24T12:23:27.726" v="1"/>
        <pc:sldMkLst>
          <pc:docMk/>
          <pc:sldMk cId="3840585565" sldId="1015"/>
        </pc:sldMkLst>
      </pc:sldChg>
      <pc:sldChg chg="modNotes">
        <pc:chgData name="Ann-Marie MacRae" userId="6727b188-6fcc-4d9e-893a-63ed3a380f0c" providerId="ADAL" clId="{7020F56C-E8DE-4FCD-85FE-5C8B945A3FAC}" dt="2025-10-24T12:23:27.726" v="1"/>
        <pc:sldMkLst>
          <pc:docMk/>
          <pc:sldMk cId="2580200318" sldId="103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753C0F-E597-0770-B30A-71BB3D96683A}"/>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B272641-FE14-46EC-ADDC-CA94E01E2CCE}"/>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896353B5-04C2-4743-8706-38D39C5C9283}" type="datetimeFigureOut">
              <a:rPr lang="en-GB" smtClean="0"/>
              <a:t>24/10/2025</a:t>
            </a:fld>
            <a:endParaRPr lang="en-GB"/>
          </a:p>
        </p:txBody>
      </p:sp>
      <p:sp>
        <p:nvSpPr>
          <p:cNvPr id="4" name="Footer Placeholder 3">
            <a:extLst>
              <a:ext uri="{FF2B5EF4-FFF2-40B4-BE49-F238E27FC236}">
                <a16:creationId xmlns:a16="http://schemas.microsoft.com/office/drawing/2014/main" id="{1898E359-831D-07D2-9512-944C95B8FFA7}"/>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A6615FD-50AD-D760-F983-C51881EFFE49}"/>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90E36D7E-1930-4E74-8C26-C7E98C9F6FF0}" type="slidenum">
              <a:rPr lang="en-GB" smtClean="0"/>
              <a:t>‹#›</a:t>
            </a:fld>
            <a:endParaRPr lang="en-GB"/>
          </a:p>
        </p:txBody>
      </p:sp>
    </p:spTree>
    <p:extLst>
      <p:ext uri="{BB962C8B-B14F-4D97-AF65-F5344CB8AC3E}">
        <p14:creationId xmlns:p14="http://schemas.microsoft.com/office/powerpoint/2010/main" val="13772448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7" userDrawn="1">
          <p15:clr>
            <a:srgbClr val="F26B43"/>
          </p15:clr>
        </p15:guide>
        <p15:guide id="2" pos="210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8FEE4DCA-625F-4472-BEE9-2CBFBD032A22}" type="datetimeFigureOut">
              <a:rPr lang="en-GB" smtClean="0"/>
              <a:t>24/10/2025</a:t>
            </a:fld>
            <a:endParaRPr lang="en-GB"/>
          </a:p>
        </p:txBody>
      </p:sp>
      <p:sp>
        <p:nvSpPr>
          <p:cNvPr id="4" name="Slide Image Placeholder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AE65042A-08D6-43F4-9209-7C0BF31FE522}" type="slidenum">
              <a:rPr lang="en-GB" smtClean="0"/>
              <a:t>‹#›</a:t>
            </a:fld>
            <a:endParaRPr lang="en-GB"/>
          </a:p>
        </p:txBody>
      </p:sp>
    </p:spTree>
    <p:extLst>
      <p:ext uri="{BB962C8B-B14F-4D97-AF65-F5344CB8AC3E}">
        <p14:creationId xmlns:p14="http://schemas.microsoft.com/office/powerpoint/2010/main" val="4103181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myworldof"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ldOi9oFjSaU"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jobscan.co/"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Zoe:</a:t>
            </a:r>
            <a:endParaRPr lang="en-GB"/>
          </a:p>
          <a:p>
            <a:endParaRPr lang="en-GB"/>
          </a:p>
          <a:p>
            <a:r>
              <a:rPr lang="en-GB"/>
              <a:t>My name is Zoe. I am a Careers Adviser and I work for Skills Development Scotland (SDS), Scotland’s skills agency and careers service. This Session called Get Noticed will cover everything you need to know about how to create great CVs and covering letters, and Janice is here to encourage you to shout out about all things Guiding and all the transferable skills you have.</a:t>
            </a:r>
            <a:endParaRPr lang="en-US">
              <a:ea typeface="Calibri"/>
              <a:cs typeface="Calibri"/>
            </a:endParaRPr>
          </a:p>
        </p:txBody>
      </p:sp>
      <p:sp>
        <p:nvSpPr>
          <p:cNvPr id="4" name="Slide Number Placeholder 3"/>
          <p:cNvSpPr>
            <a:spLocks noGrp="1"/>
          </p:cNvSpPr>
          <p:nvPr>
            <p:ph type="sldNum" sz="quarter" idx="5"/>
          </p:nvPr>
        </p:nvSpPr>
        <p:spPr/>
        <p:txBody>
          <a:bodyPr/>
          <a:lstStyle/>
          <a:p>
            <a:fld id="{AE65042A-08D6-43F4-9209-7C0BF31FE522}" type="slidenum">
              <a:rPr lang="en-GB" smtClean="0"/>
              <a:t>1</a:t>
            </a:fld>
            <a:endParaRPr lang="en-GB"/>
          </a:p>
        </p:txBody>
      </p:sp>
    </p:spTree>
    <p:extLst>
      <p:ext uri="{BB962C8B-B14F-4D97-AF65-F5344CB8AC3E}">
        <p14:creationId xmlns:p14="http://schemas.microsoft.com/office/powerpoint/2010/main" val="278129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8887" y="4777195"/>
            <a:ext cx="6338658" cy="4999865"/>
          </a:xfrm>
        </p:spPr>
        <p:txBody>
          <a:bodyPr/>
          <a:lstStyle/>
          <a:p>
            <a:pPr>
              <a:lnSpc>
                <a:spcPct val="107000"/>
              </a:lnSpc>
              <a:spcAft>
                <a:spcPts val="800"/>
              </a:spcAft>
            </a:pPr>
            <a:r>
              <a:rPr lang="en-US" sz="1000" dirty="0">
                <a:latin typeface="Arial"/>
                <a:ea typeface="Calibri"/>
                <a:cs typeface="Arial"/>
              </a:rPr>
              <a:t>Zoe</a:t>
            </a:r>
          </a:p>
          <a:p>
            <a:pPr>
              <a:lnSpc>
                <a:spcPct val="107000"/>
              </a:lnSpc>
              <a:spcAft>
                <a:spcPts val="800"/>
              </a:spcAft>
            </a:pPr>
            <a:endParaRPr lang="en-US" sz="1000">
              <a:latin typeface="Arial"/>
              <a:ea typeface="Calibri"/>
              <a:cs typeface="Arial"/>
            </a:endParaRPr>
          </a:p>
          <a:p>
            <a:pPr>
              <a:lnSpc>
                <a:spcPct val="107000"/>
              </a:lnSpc>
              <a:spcAft>
                <a:spcPts val="800"/>
              </a:spcAft>
            </a:pPr>
            <a:endParaRPr lang="en-US" sz="1000" dirty="0">
              <a:latin typeface="Arial"/>
              <a:ea typeface="Calibri"/>
              <a:cs typeface="Arial"/>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Calibri"/>
                <a:cs typeface="Arial"/>
              </a:rPr>
              <a:t>Your personal details should be at the top of the CV.  This is your name and details of how a potential employer can contact you. There is no need to provide an address if you have an up-to-date email address and a telephone number but you may wish to include your general location, for example, Glasgow.</a:t>
            </a:r>
            <a:endParaRPr lang="en-GB" sz="1000" b="0" i="0" u="none" strike="noStrike" kern="1200" cap="none" spc="0" normalizeH="0" baseline="0" noProof="0" dirty="0">
              <a:ln>
                <a:noFill/>
              </a:ln>
              <a:solidFill>
                <a:prstClr val="black"/>
              </a:solidFill>
              <a:effectLst/>
              <a:uLnTx/>
              <a:uFillTx/>
              <a:latin typeface="Arial"/>
              <a:ea typeface="Calibri"/>
              <a:cs typeface="Arial"/>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000" dirty="0">
                <a:effectLst/>
                <a:latin typeface="Arial"/>
                <a:ea typeface="Calibri"/>
                <a:cs typeface="Arial"/>
              </a:rPr>
              <a:t>Make sure your email addresses is be appropriate for use on a CV.  For a professional approach use a personal email address that includes your name.</a:t>
            </a: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 it is best not to have an email that includes your date of birth or other dates.  </a:t>
            </a:r>
            <a:r>
              <a:rPr kumimoji="0" lang="en-GB" sz="1100" b="0" i="0" u="none" strike="noStrike" kern="1200" cap="none" spc="0" normalizeH="0" baseline="0" noProof="0" dirty="0">
                <a:ln>
                  <a:noFill/>
                </a:ln>
                <a:solidFill>
                  <a:srgbClr val="FF0000"/>
                </a:solidFill>
                <a:effectLst/>
                <a:uLnTx/>
                <a:uFillTx/>
                <a:latin typeface="Arial" panose="020B0604020202020204"/>
                <a:ea typeface="+mn-ea"/>
                <a:cs typeface="+mn-cs"/>
              </a:rPr>
              <a:t>Ask the group:  Why is it a good idea not to have date of birth in an email address? Comment on responses.  This can be to prevent identity theft but also to prevent bias.  While age discrimination is against the law, employers can often have their own internal biases about age.</a:t>
            </a:r>
            <a:endParaRPr lang="en-GB" sz="1100" b="0" i="0" u="none" strike="noStrike" kern="1200" cap="none" spc="0" normalizeH="0" baseline="0" noProof="0" dirty="0">
              <a:ln>
                <a:noFill/>
              </a:ln>
              <a:solidFill>
                <a:srgbClr val="FF0000"/>
              </a:solidFill>
              <a:effectLst/>
              <a:uLnTx/>
              <a:uFillTx/>
              <a:latin typeface="Arial" panose="020B0604020202020204"/>
              <a:cs typeface="Arial"/>
            </a:endParaRPr>
          </a:p>
          <a:p>
            <a:pPr>
              <a:lnSpc>
                <a:spcPct val="107000"/>
              </a:lnSpc>
              <a:spcAft>
                <a:spcPts val="800"/>
              </a:spcAft>
            </a:pPr>
            <a:endParaRPr lang="en-US" sz="10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000" dirty="0">
                <a:latin typeface="Arial"/>
                <a:ea typeface="Calibri"/>
                <a:cs typeface="Arial"/>
              </a:rPr>
              <a:t>There is no need to include date of birth, national insurance number or photograph. </a:t>
            </a:r>
            <a:r>
              <a:rPr lang="en-US" sz="1000" dirty="0">
                <a:solidFill>
                  <a:srgbClr val="FF0000"/>
                </a:solidFill>
                <a:latin typeface="Arial"/>
                <a:ea typeface="Calibri"/>
                <a:cs typeface="Arial"/>
              </a:rPr>
              <a:t> Encourage discussion on this as appropriate.  </a:t>
            </a:r>
          </a:p>
          <a:p>
            <a:pPr>
              <a:lnSpc>
                <a:spcPct val="107000"/>
              </a:lnSpc>
              <a:spcAft>
                <a:spcPts val="800"/>
              </a:spcAft>
            </a:pPr>
            <a:endParaRPr lang="en-US" sz="1000" dirty="0">
              <a:latin typeface="Arial"/>
              <a:ea typeface="Calibri"/>
              <a:cs typeface="Arial"/>
            </a:endParaRPr>
          </a:p>
          <a:p>
            <a:pPr>
              <a:lnSpc>
                <a:spcPct val="107000"/>
              </a:lnSpc>
              <a:spcAft>
                <a:spcPts val="800"/>
              </a:spcAft>
            </a:pPr>
            <a:r>
              <a:rPr lang="en-US" sz="1000" dirty="0">
                <a:effectLst/>
                <a:latin typeface="Arial"/>
                <a:ea typeface="Calibri"/>
                <a:cs typeface="Arial"/>
              </a:rPr>
              <a:t>You only need to include contact information for the way you want to be contacted – it is unlikely someone will send you a letter by post – communication is much more likely to be by email – so you need not put your address if you don’t want to.  However, it can be useful for an employer to know which town/area you live in so they can be confident you can commute to work easily.  On the other hand, you may be applying for an opportunity that requires you to work from home so your address would not be necessary.  </a:t>
            </a:r>
            <a:endParaRPr lang="en-US" dirty="0"/>
          </a:p>
          <a:p>
            <a:pPr>
              <a:lnSpc>
                <a:spcPct val="107000"/>
              </a:lnSpc>
              <a:spcAft>
                <a:spcPts val="800"/>
              </a:spcAft>
            </a:pPr>
            <a:r>
              <a:rPr lang="en-US" sz="1000" dirty="0">
                <a:effectLst/>
                <a:latin typeface="Arial"/>
                <a:ea typeface="Calibri"/>
                <a:cs typeface="Arial"/>
              </a:rPr>
              <a:t>You may also want to include a link to your LinkedIn profile, if you have one. If you include this information, make sure that your account is up to date and reflects the sector you wish to work in . </a:t>
            </a:r>
          </a:p>
          <a:p>
            <a:pPr>
              <a:lnSpc>
                <a:spcPct val="107000"/>
              </a:lnSpc>
              <a:spcAft>
                <a:spcPts val="800"/>
              </a:spcAft>
            </a:pPr>
            <a:r>
              <a:rPr lang="en-US" sz="1000" dirty="0">
                <a:effectLst/>
                <a:latin typeface="Arial"/>
                <a:ea typeface="Calibri"/>
                <a:cs typeface="Arial"/>
              </a:rPr>
              <a:t>Let’s move on to consider the key features of your CV starting with the Personal Profile…</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4B2C90-3E9C-854C-B330-B057FF5EA9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9813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ea typeface="Calibri"/>
                <a:cs typeface="Calibri"/>
              </a:rPr>
              <a:t>Zoe</a:t>
            </a:r>
            <a:endParaRPr lang="en-US" sz="1000">
              <a:effectLst/>
              <a:ea typeface="Calibri" panose="020F0502020204030204" pitchFamily="34" charset="0"/>
              <a:cs typeface="Times New Roman" panose="02020603050405020304" pitchFamily="18" charset="0"/>
            </a:endParaRPr>
          </a:p>
          <a:p>
            <a:pPr>
              <a:defRPr/>
            </a:pPr>
            <a:endParaRPr lang="en-US" sz="100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a:effectLst/>
                <a:ea typeface="Calibri" panose="020F0502020204030204" pitchFamily="34" charset="0"/>
                <a:cs typeface="Times New Roman" panose="02020603050405020304" pitchFamily="18" charset="0"/>
              </a:rPr>
              <a:t>A CV is a document that you would use to explain to an employer why you would be a suitable candidate for a job. </a:t>
            </a:r>
            <a:r>
              <a:rPr kumimoji="0" lang="en-US" sz="1000" b="0" i="0"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a:t>A CV should tell employers about you, your work experience, your skills, and achievements, and any learning or training you have done, qualifications achieved. </a:t>
            </a:r>
            <a:r>
              <a:rPr lang="en-US" sz="1000">
                <a:solidFill>
                  <a:prstClr val="black"/>
                </a:solidFill>
                <a:ea typeface="Calibri" panose="020F0502020204030204" pitchFamily="34" charset="0"/>
                <a:cs typeface="Times New Roman" panose="02020603050405020304" pitchFamily="18" charset="0"/>
              </a:rPr>
              <a:t>The main purpose of a CV is to </a:t>
            </a:r>
            <a:r>
              <a:rPr kumimoji="0" lang="en-US" sz="1000" b="0" i="0"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a:t>highlight why you are the best person for the job</a:t>
            </a:r>
            <a:r>
              <a:rPr lang="en-US" sz="1000">
                <a:solidFill>
                  <a:prstClr val="black"/>
                </a:solidFill>
                <a:ea typeface="Calibri" panose="020F0502020204030204" pitchFamily="34" charset="0"/>
                <a:cs typeface="Times New Roman" panose="02020603050405020304" pitchFamily="18" charset="0"/>
              </a:rPr>
              <a:t> so that you can secure an interview.</a:t>
            </a:r>
            <a:endParaRPr kumimoji="0" lang="en-US" sz="1000" b="0" i="0"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a:t>It can be used for an advertised vacancy that you would find on a recruitment or company website. </a:t>
            </a:r>
            <a:endParaRPr lang="en-US" sz="100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a:effectLst/>
                <a:ea typeface="Calibri" panose="020F0502020204030204" pitchFamily="34" charset="0"/>
                <a:cs typeface="Times New Roman" panose="02020603050405020304" pitchFamily="18" charset="0"/>
              </a:rPr>
              <a:t>You can also use it to make speculative approaches to employers to find out if they have any vacancies that would be suitable for you.   A speculative approach is when you contact an employer to enquire whether they would consider offering you an opportunity. The employer is not advertising a position, but you want to work for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ea typeface="Calibri" panose="020F0502020204030204" pitchFamily="34" charset="0"/>
              <a:cs typeface="Times New Roman" panose="02020603050405020304" pitchFamily="18" charset="0"/>
            </a:endParaRPr>
          </a:p>
          <a:p>
            <a:r>
              <a:rPr lang="en-US" sz="1000"/>
              <a:t>A CV is a working document that you  will continually update as you gain new skills and experience.</a:t>
            </a:r>
          </a:p>
          <a:p>
            <a:endParaRPr lang="en-US" sz="1000">
              <a:ea typeface="Calibri" panose="020F0502020204030204"/>
              <a:cs typeface="Calibri" panose="020F0502020204030204"/>
            </a:endParaRPr>
          </a:p>
          <a:p>
            <a:r>
              <a:rPr lang="en-US" sz="1000">
                <a:ea typeface="Calibri" panose="020F0502020204030204"/>
                <a:cs typeface="Calibri" panose="020F0502020204030204"/>
              </a:rPr>
              <a:t>The next few slides give some great examples of guiding to consider</a:t>
            </a: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4B2C90-3E9C-854C-B330-B057FF5EA9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9813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Janice</a:t>
            </a:r>
          </a:p>
        </p:txBody>
      </p:sp>
      <p:sp>
        <p:nvSpPr>
          <p:cNvPr id="4" name="Slide Number Placeholder 3"/>
          <p:cNvSpPr>
            <a:spLocks noGrp="1"/>
          </p:cNvSpPr>
          <p:nvPr>
            <p:ph type="sldNum" sz="quarter" idx="5"/>
          </p:nvPr>
        </p:nvSpPr>
        <p:spPr/>
        <p:txBody>
          <a:bodyPr/>
          <a:lstStyle/>
          <a:p>
            <a:fld id="{AE65042A-08D6-43F4-9209-7C0BF31FE522}" type="slidenum">
              <a:rPr lang="en-GB" smtClean="0"/>
              <a:t>12</a:t>
            </a:fld>
            <a:endParaRPr lang="en-GB"/>
          </a:p>
        </p:txBody>
      </p:sp>
    </p:spTree>
    <p:extLst>
      <p:ext uri="{BB962C8B-B14F-4D97-AF65-F5344CB8AC3E}">
        <p14:creationId xmlns:p14="http://schemas.microsoft.com/office/powerpoint/2010/main" val="129074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Janice</a:t>
            </a:r>
          </a:p>
        </p:txBody>
      </p:sp>
      <p:sp>
        <p:nvSpPr>
          <p:cNvPr id="4" name="Slide Number Placeholder 3"/>
          <p:cNvSpPr>
            <a:spLocks noGrp="1"/>
          </p:cNvSpPr>
          <p:nvPr>
            <p:ph type="sldNum" sz="quarter" idx="5"/>
          </p:nvPr>
        </p:nvSpPr>
        <p:spPr/>
        <p:txBody>
          <a:bodyPr/>
          <a:lstStyle/>
          <a:p>
            <a:fld id="{AE65042A-08D6-43F4-9209-7C0BF31FE522}" type="slidenum">
              <a:rPr lang="en-GB" smtClean="0"/>
              <a:t>13</a:t>
            </a:fld>
            <a:endParaRPr lang="en-GB"/>
          </a:p>
        </p:txBody>
      </p:sp>
    </p:spTree>
    <p:extLst>
      <p:ext uri="{BB962C8B-B14F-4D97-AF65-F5344CB8AC3E}">
        <p14:creationId xmlns:p14="http://schemas.microsoft.com/office/powerpoint/2010/main" val="3870301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Janice</a:t>
            </a:r>
          </a:p>
          <a:p>
            <a:endParaRPr lang="en-US">
              <a:ea typeface="Calibri"/>
              <a:cs typeface="Calibri"/>
            </a:endParaRPr>
          </a:p>
          <a:p>
            <a:r>
              <a:rPr lang="en-US">
                <a:ea typeface="Calibri"/>
                <a:cs typeface="Calibri"/>
              </a:rPr>
              <a:t>Tho it is also good practice to avoid 'Girlguiding Jargon'</a:t>
            </a:r>
          </a:p>
          <a:p>
            <a:endParaRPr lang="en-US">
              <a:ea typeface="Calibri"/>
              <a:cs typeface="Calibri"/>
            </a:endParaRPr>
          </a:p>
          <a:p>
            <a:pPr marL="171450" indent="-171450">
              <a:buFont typeface="Arial"/>
              <a:buChar char="•"/>
            </a:pPr>
            <a:r>
              <a:rPr lang="en-US" b="1"/>
              <a:t>LQ (Leadership Qualification)</a:t>
            </a:r>
            <a:r>
              <a:rPr lang="en-US"/>
              <a:t> → </a:t>
            </a:r>
            <a:r>
              <a:rPr lang="en-US" i="1"/>
              <a:t>“Completed Girlguiding’s adult leadership training, covering </a:t>
            </a:r>
            <a:r>
              <a:rPr lang="en-US" i="1" err="1"/>
              <a:t>programme</a:t>
            </a:r>
            <a:r>
              <a:rPr lang="en-US" i="1"/>
              <a:t> planning, safeguarding, and team management.”</a:t>
            </a:r>
            <a:endParaRPr lang="en-US"/>
          </a:p>
          <a:p>
            <a:pPr marL="171450" indent="-171450">
              <a:buFont typeface="Arial"/>
              <a:buChar char="•"/>
            </a:pPr>
            <a:r>
              <a:rPr lang="en-US" b="1"/>
              <a:t>Peer Educator</a:t>
            </a:r>
            <a:r>
              <a:rPr lang="en-US"/>
              <a:t> → </a:t>
            </a:r>
            <a:r>
              <a:rPr lang="en-US" i="1"/>
              <a:t>“Trained volunteer delivering educational sessions to young people on topics like mental wellbeing and inclusion.”</a:t>
            </a:r>
            <a:endParaRPr lang="en-US"/>
          </a:p>
          <a:p>
            <a:pPr marL="171450" indent="-171450">
              <a:buFont typeface="Arial"/>
              <a:buChar char="•"/>
            </a:pPr>
            <a:r>
              <a:rPr lang="en-US" b="1"/>
              <a:t>GO system</a:t>
            </a:r>
            <a:r>
              <a:rPr lang="en-US"/>
              <a:t> → </a:t>
            </a:r>
            <a:r>
              <a:rPr lang="en-US" i="1"/>
              <a:t>“Used Girlguiding’s membership platform to manage records and communications.”</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AE65042A-08D6-43F4-9209-7C0BF31FE522}" type="slidenum">
              <a:rPr lang="en-GB" smtClean="0"/>
              <a:t>14</a:t>
            </a:fld>
            <a:endParaRPr lang="en-GB"/>
          </a:p>
        </p:txBody>
      </p:sp>
    </p:spTree>
    <p:extLst>
      <p:ext uri="{BB962C8B-B14F-4D97-AF65-F5344CB8AC3E}">
        <p14:creationId xmlns:p14="http://schemas.microsoft.com/office/powerpoint/2010/main" val="1103496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Janice</a:t>
            </a:r>
          </a:p>
        </p:txBody>
      </p:sp>
      <p:sp>
        <p:nvSpPr>
          <p:cNvPr id="4" name="Slide Number Placeholder 3"/>
          <p:cNvSpPr>
            <a:spLocks noGrp="1"/>
          </p:cNvSpPr>
          <p:nvPr>
            <p:ph type="sldNum" sz="quarter" idx="5"/>
          </p:nvPr>
        </p:nvSpPr>
        <p:spPr/>
        <p:txBody>
          <a:bodyPr/>
          <a:lstStyle/>
          <a:p>
            <a:fld id="{AE65042A-08D6-43F4-9209-7C0BF31FE522}" type="slidenum">
              <a:rPr lang="en-GB" smtClean="0"/>
              <a:t>15</a:t>
            </a:fld>
            <a:endParaRPr lang="en-GB"/>
          </a:p>
        </p:txBody>
      </p:sp>
    </p:spTree>
    <p:extLst>
      <p:ext uri="{BB962C8B-B14F-4D97-AF65-F5344CB8AC3E}">
        <p14:creationId xmlns:p14="http://schemas.microsoft.com/office/powerpoint/2010/main" val="4151919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Janice</a:t>
            </a:r>
          </a:p>
        </p:txBody>
      </p:sp>
      <p:sp>
        <p:nvSpPr>
          <p:cNvPr id="4" name="Slide Number Placeholder 3"/>
          <p:cNvSpPr>
            <a:spLocks noGrp="1"/>
          </p:cNvSpPr>
          <p:nvPr>
            <p:ph type="sldNum" sz="quarter" idx="5"/>
          </p:nvPr>
        </p:nvSpPr>
        <p:spPr/>
        <p:txBody>
          <a:bodyPr/>
          <a:lstStyle/>
          <a:p>
            <a:fld id="{AE65042A-08D6-43F4-9209-7C0BF31FE522}" type="slidenum">
              <a:rPr lang="en-GB" smtClean="0"/>
              <a:t>16</a:t>
            </a:fld>
            <a:endParaRPr lang="en-GB"/>
          </a:p>
        </p:txBody>
      </p:sp>
    </p:spTree>
    <p:extLst>
      <p:ext uri="{BB962C8B-B14F-4D97-AF65-F5344CB8AC3E}">
        <p14:creationId xmlns:p14="http://schemas.microsoft.com/office/powerpoint/2010/main" val="111332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Janice</a:t>
            </a:r>
          </a:p>
        </p:txBody>
      </p:sp>
      <p:sp>
        <p:nvSpPr>
          <p:cNvPr id="4" name="Slide Number Placeholder 3"/>
          <p:cNvSpPr>
            <a:spLocks noGrp="1"/>
          </p:cNvSpPr>
          <p:nvPr>
            <p:ph type="sldNum" sz="quarter" idx="5"/>
          </p:nvPr>
        </p:nvSpPr>
        <p:spPr/>
        <p:txBody>
          <a:bodyPr/>
          <a:lstStyle/>
          <a:p>
            <a:fld id="{AE65042A-08D6-43F4-9209-7C0BF31FE522}" type="slidenum">
              <a:rPr lang="en-GB" smtClean="0"/>
              <a:t>17</a:t>
            </a:fld>
            <a:endParaRPr lang="en-GB"/>
          </a:p>
        </p:txBody>
      </p:sp>
    </p:spTree>
    <p:extLst>
      <p:ext uri="{BB962C8B-B14F-4D97-AF65-F5344CB8AC3E}">
        <p14:creationId xmlns:p14="http://schemas.microsoft.com/office/powerpoint/2010/main" val="86687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Couple of Good resources and if time at end, we can do a brief demonstrations</a:t>
            </a:r>
          </a:p>
        </p:txBody>
      </p:sp>
      <p:sp>
        <p:nvSpPr>
          <p:cNvPr id="4" name="Slide Number Placeholder 3"/>
          <p:cNvSpPr>
            <a:spLocks noGrp="1"/>
          </p:cNvSpPr>
          <p:nvPr>
            <p:ph type="sldNum" sz="quarter" idx="5"/>
          </p:nvPr>
        </p:nvSpPr>
        <p:spPr/>
        <p:txBody>
          <a:bodyPr/>
          <a:lstStyle/>
          <a:p>
            <a:fld id="{AE65042A-08D6-43F4-9209-7C0BF31FE522}" type="slidenum">
              <a:rPr lang="en-GB" smtClean="0"/>
              <a:t>18</a:t>
            </a:fld>
            <a:endParaRPr lang="en-GB"/>
          </a:p>
        </p:txBody>
      </p:sp>
    </p:spTree>
    <p:extLst>
      <p:ext uri="{BB962C8B-B14F-4D97-AF65-F5344CB8AC3E}">
        <p14:creationId xmlns:p14="http://schemas.microsoft.com/office/powerpoint/2010/main" val="2512654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Janice Interactive activity:</a:t>
            </a:r>
          </a:p>
          <a:p>
            <a:endParaRPr lang="en-US" dirty="0">
              <a:ea typeface="Calibri"/>
              <a:cs typeface="Calibri"/>
            </a:endParaRPr>
          </a:p>
          <a:p>
            <a:r>
              <a:rPr lang="en-US" b="1" dirty="0"/>
              <a:t>STAR Speed Sharing</a:t>
            </a:r>
            <a:endParaRPr lang="en-US" dirty="0"/>
          </a:p>
          <a:p>
            <a:r>
              <a:rPr lang="en-US" b="1" dirty="0"/>
              <a:t>Setup</a:t>
            </a:r>
            <a:r>
              <a:rPr lang="en-US" dirty="0"/>
              <a:t>:</a:t>
            </a:r>
            <a:endParaRPr lang="en-US" dirty="0">
              <a:ea typeface="Calibri"/>
              <a:cs typeface="Calibri"/>
            </a:endParaRPr>
          </a:p>
          <a:p>
            <a:pPr marL="171450" indent="-171450">
              <a:buFont typeface="Arial"/>
              <a:buChar char="•"/>
            </a:pPr>
            <a:r>
              <a:rPr lang="en-US" dirty="0"/>
              <a:t>Split attendees into pairs.</a:t>
            </a:r>
            <a:endParaRPr lang="en-US" dirty="0">
              <a:ea typeface="Calibri"/>
              <a:cs typeface="Calibri"/>
            </a:endParaRPr>
          </a:p>
          <a:p>
            <a:pPr marL="171450" indent="-171450">
              <a:buFont typeface="Arial"/>
              <a:buChar char="•"/>
            </a:pPr>
            <a:r>
              <a:rPr lang="en-US" dirty="0"/>
              <a:t>one shares a STAR story from their guiding experience in 2 minutes. Based on tell me about a time you worked well as a team</a:t>
            </a:r>
            <a:endParaRPr lang="en-US" dirty="0">
              <a:ea typeface="Calibri"/>
              <a:cs typeface="Calibri"/>
            </a:endParaRPr>
          </a:p>
          <a:p>
            <a:pPr marL="171450" indent="-171450">
              <a:buFont typeface="Arial"/>
              <a:buChar char="•"/>
            </a:pPr>
            <a:r>
              <a:rPr lang="en-US" dirty="0"/>
              <a:t>Their partner listens and identifies the STAR elements (S, T, A, R).</a:t>
            </a:r>
            <a:endParaRPr lang="en-US" dirty="0">
              <a:ea typeface="Calibri"/>
              <a:cs typeface="Calibri"/>
            </a:endParaRPr>
          </a:p>
          <a:p>
            <a:pPr marL="171450" indent="-171450">
              <a:buFont typeface="Arial"/>
              <a:buChar char="•"/>
            </a:pPr>
            <a:endParaRPr lang="en-US" dirty="0">
              <a:ea typeface="Calibri"/>
              <a:cs typeface="Calibri"/>
            </a:endParaRPr>
          </a:p>
          <a:p>
            <a:endParaRPr lang="en-US"/>
          </a:p>
        </p:txBody>
      </p:sp>
      <p:sp>
        <p:nvSpPr>
          <p:cNvPr id="4" name="Slide Number Placeholder 3"/>
          <p:cNvSpPr>
            <a:spLocks noGrp="1"/>
          </p:cNvSpPr>
          <p:nvPr>
            <p:ph type="sldNum" sz="quarter" idx="5"/>
          </p:nvPr>
        </p:nvSpPr>
        <p:spPr/>
        <p:txBody>
          <a:bodyPr/>
          <a:lstStyle/>
          <a:p>
            <a:fld id="{AE65042A-08D6-43F4-9209-7C0BF31FE522}" type="slidenum">
              <a:rPr lang="en-GB" smtClean="0"/>
              <a:t>19</a:t>
            </a:fld>
            <a:endParaRPr lang="en-GB"/>
          </a:p>
        </p:txBody>
      </p:sp>
    </p:spTree>
    <p:extLst>
      <p:ext uri="{BB962C8B-B14F-4D97-AF65-F5344CB8AC3E}">
        <p14:creationId xmlns:p14="http://schemas.microsoft.com/office/powerpoint/2010/main" val="2026948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999"/>
              </a:lnSpc>
            </a:pPr>
            <a:r>
              <a:rPr lang="en-GB">
                <a:ea typeface="Calibri"/>
                <a:cs typeface="Calibri"/>
              </a:rPr>
              <a:t>Zoe</a:t>
            </a:r>
            <a:endParaRPr lang="en-GB"/>
          </a:p>
          <a:p>
            <a:pPr>
              <a:lnSpc>
                <a:spcPct val="114999"/>
              </a:lnSpc>
            </a:pPr>
            <a:endParaRPr lang="en-GB"/>
          </a:p>
          <a:p>
            <a:pPr>
              <a:lnSpc>
                <a:spcPct val="114999"/>
              </a:lnSpc>
            </a:pPr>
            <a:r>
              <a:rPr lang="en-GB"/>
              <a:t>The session is based on section 5 of the ‘</a:t>
            </a:r>
            <a:r>
              <a:rPr lang="en-GB" b="1"/>
              <a:t>Positive Steps to Your Future</a:t>
            </a:r>
            <a:r>
              <a:rPr lang="en-GB"/>
              <a:t>’ handbook which can be accessed electronically via our site and links are at the end of this session and we also hope to forward them on to everyone too</a:t>
            </a:r>
            <a:endParaRPr lang="en-GB">
              <a:solidFill>
                <a:srgbClr val="FF0000"/>
              </a:solidFill>
              <a:ea typeface="Calibri"/>
              <a:cs typeface="Calibri"/>
            </a:endParaRPr>
          </a:p>
          <a:p>
            <a:pPr>
              <a:lnSpc>
                <a:spcPct val="114999"/>
              </a:lnSpc>
            </a:pPr>
            <a:endParaRPr lang="en-GB">
              <a:solidFill>
                <a:srgbClr val="000000"/>
              </a:solidFill>
            </a:endParaRPr>
          </a:p>
          <a:p>
            <a:pPr>
              <a:lnSpc>
                <a:spcPct val="114999"/>
              </a:lnSpc>
            </a:pPr>
            <a:r>
              <a:rPr lang="en-GB">
                <a:solidFill>
                  <a:srgbClr val="FF0000"/>
                </a:solidFill>
              </a:rPr>
              <a:t>NB the notes and activities here are a guide only but are tried and tested so can be used with confidence. You will have your own knowledge and anecdotes that you can bring to the workshop. </a:t>
            </a:r>
            <a:endParaRPr lang="en-US">
              <a:solidFill>
                <a:srgbClr val="444444"/>
              </a:solidFill>
            </a:endParaRPr>
          </a:p>
          <a:p>
            <a:pPr>
              <a:lnSpc>
                <a:spcPct val="114999"/>
              </a:lnSpc>
            </a:pPr>
            <a:endParaRPr lang="en-GB">
              <a:solidFill>
                <a:srgbClr val="444444"/>
              </a:solidFill>
            </a:endParaRPr>
          </a:p>
          <a:p>
            <a:pPr>
              <a:lnSpc>
                <a:spcPct val="114999"/>
              </a:lnSpc>
            </a:pPr>
            <a:r>
              <a:rPr lang="en-GB">
                <a:solidFill>
                  <a:srgbClr val="FF0000"/>
                </a:solidFill>
              </a:rPr>
              <a:t>Icebreaker: what’s in a name? Ask the group to note down the letters of their first name and think of a word or phrase beginning with each letter that describes themselves. E.g.:</a:t>
            </a:r>
            <a:endParaRPr lang="en-US">
              <a:solidFill>
                <a:srgbClr val="444444"/>
              </a:solidFill>
            </a:endParaRPr>
          </a:p>
          <a:p>
            <a:pPr>
              <a:lnSpc>
                <a:spcPct val="114999"/>
              </a:lnSpc>
            </a:pPr>
            <a:r>
              <a:rPr lang="en-GB">
                <a:solidFill>
                  <a:srgbClr val="FF0000"/>
                </a:solidFill>
              </a:rPr>
              <a:t>J – jolly, I – Impatient, M – motivated</a:t>
            </a:r>
            <a:endParaRPr lang="en-US">
              <a:solidFill>
                <a:srgbClr val="444444"/>
              </a:solidFill>
            </a:endParaRPr>
          </a:p>
          <a:p>
            <a:pPr>
              <a:lnSpc>
                <a:spcPct val="114999"/>
              </a:lnSpc>
            </a:pPr>
            <a:r>
              <a:rPr lang="en-GB">
                <a:solidFill>
                  <a:srgbClr val="FF0000"/>
                </a:solidFill>
              </a:rPr>
              <a:t>Give 5 minutes for this and ask the group to introduce themselves and, if comfortable, read out the words that describe them. This can be quite tricky for some people and that is OK. Let them know that we are here to help people describe themselves to future employers and there are tools to help them too e.g. the skills discovery tool on </a:t>
            </a:r>
            <a:r>
              <a:rPr lang="en-GB">
                <a:solidFill>
                  <a:srgbClr val="FF0000"/>
                </a:solidFill>
                <a:hlinkClick r:id="rId3"/>
              </a:rPr>
              <a:t>www.myworldof</a:t>
            </a:r>
            <a:r>
              <a:rPr lang="en-GB">
                <a:solidFill>
                  <a:srgbClr val="FF0000"/>
                </a:solidFill>
              </a:rPr>
              <a:t> work.co.uk or section 2 in the Positive Steps handbook. Also pages 70-72 in Positive Steps have lots of words they can use to do this too. There is also a recorded webinar What have I got to offer? covering in more details how to identify skills, strengths and achievements – show or provide the link to this: </a:t>
            </a:r>
            <a:r>
              <a:rPr lang="en-GB">
                <a:solidFill>
                  <a:srgbClr val="444444"/>
                </a:solidFill>
                <a:hlinkClick r:id="rId4"/>
              </a:rPr>
              <a:t>https://www.youtube.com/watch?v=ldOi9oFjSaU</a:t>
            </a:r>
            <a:r>
              <a:rPr lang="en-GB">
                <a:solidFill>
                  <a:srgbClr val="FF0000"/>
                </a:solidFill>
              </a:rPr>
              <a:t> </a:t>
            </a:r>
            <a:endParaRPr lang="en-US">
              <a:solidFill>
                <a:srgbClr val="444444"/>
              </a:solidFill>
            </a:endParaRPr>
          </a:p>
          <a:p>
            <a:pPr>
              <a:lnSpc>
                <a:spcPct val="114999"/>
              </a:lnSpc>
            </a:pPr>
            <a:endParaRPr lang="en-GB">
              <a:solidFill>
                <a:srgbClr val="444444"/>
              </a:solidFill>
            </a:endParaRPr>
          </a:p>
          <a:p>
            <a:pPr>
              <a:lnSpc>
                <a:spcPct val="114999"/>
              </a:lnSpc>
            </a:pPr>
            <a:r>
              <a:rPr lang="en-GB"/>
              <a:t>Let’s look at what we will cover in this session…</a:t>
            </a:r>
            <a:endParaRPr lang="en-GB">
              <a:solidFill>
                <a:srgbClr val="444444"/>
              </a:solidFill>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AE65042A-08D6-43F4-9209-7C0BF31FE522}" type="slidenum">
              <a:rPr lang="en-GB" smtClean="0"/>
              <a:t>2</a:t>
            </a:fld>
            <a:endParaRPr lang="en-GB"/>
          </a:p>
        </p:txBody>
      </p:sp>
    </p:spTree>
    <p:extLst>
      <p:ext uri="{BB962C8B-B14F-4D97-AF65-F5344CB8AC3E}">
        <p14:creationId xmlns:p14="http://schemas.microsoft.com/office/powerpoint/2010/main" val="3078538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000"/>
              <a:t>I briefly mentioned earlier Applicant Tracking Systems commonly known as ATS.  ATS are used by many employers, recruitment agencies and job vacancy sites to scan CVs before the top candidates’ information is passed to the recruiter. </a:t>
            </a:r>
          </a:p>
          <a:p>
            <a:pPr fontAlgn="base"/>
            <a:endParaRPr lang="en-US" sz="1000"/>
          </a:p>
          <a:p>
            <a:pPr fontAlgn="base"/>
            <a:r>
              <a:rPr lang="en-US" sz="1000"/>
              <a:t>How can you stand the best chance of getting your CV past the computers and read by a real human being?</a:t>
            </a:r>
          </a:p>
          <a:p>
            <a:pPr fontAlgn="base"/>
            <a:endParaRPr lang="en-US" sz="1000"/>
          </a:p>
          <a:p>
            <a:r>
              <a:rPr lang="en-US" sz="1000"/>
              <a:t>Here are some things to help </a:t>
            </a:r>
            <a:r>
              <a:rPr lang="en-US" sz="1000" b="1"/>
              <a:t>(Read out the slide)</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4B2C90-3E9C-854C-B330-B057FF5EA9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9813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t>(Read the slide)</a:t>
            </a:r>
          </a:p>
          <a:p>
            <a:r>
              <a:rPr lang="en-US" sz="1000" b="1"/>
              <a:t>(use this additional info when talking about pdfs) </a:t>
            </a:r>
            <a:r>
              <a:rPr lang="en-US" sz="1000"/>
              <a:t>Note that while it can be helpful to have your CV in a .pdf format, as most systems can open this, they are not easily read by ATS – it can be a really good idea to contact the employer if you can to find out what format works best for them.  If in doubt send a Word version and a pdf version. </a:t>
            </a:r>
          </a:p>
          <a:p>
            <a:endParaRPr lang="en-GB" sz="1000"/>
          </a:p>
          <a:p>
            <a:r>
              <a:rPr lang="en-US" sz="1000"/>
              <a:t>The good news is that Applicant Tracking Systems do not care about the length of your CV. However, it is worth bearing in mind that when your ATS-friendly CV gets past the system and onto the desk of a recruiter it will still have to conform to accepted practice when it comes to writing a CV.</a:t>
            </a:r>
            <a:endParaRPr lang="en-GB" sz="1000"/>
          </a:p>
          <a:p>
            <a:r>
              <a:rPr lang="en-US" sz="1000"/>
              <a:t>Employers and recruiters will have their own preferences on the length of a CV but 1-3 pages is acceptable.</a:t>
            </a:r>
            <a:endParaRPr lang="en-GB" sz="1000"/>
          </a:p>
          <a:p>
            <a:endParaRPr lang="en-US" sz="1000"/>
          </a:p>
          <a:p>
            <a:r>
              <a:rPr lang="en-US" sz="1000"/>
              <a:t>TIP: You can try this out for yourself.  An example of a site you can use is </a:t>
            </a:r>
            <a:r>
              <a:rPr lang="en-US" sz="1000">
                <a:hlinkClick r:id="rId3"/>
              </a:rPr>
              <a:t>https://www.jobscan.co/</a:t>
            </a:r>
            <a:r>
              <a:rPr lang="en-US" sz="1000"/>
              <a:t> sign up to get free scans per month i.e. upload your CV and the job description to check how well they match using an ATS.  Most recruitment agencies offer this service too and you shouldn’t have to pay for it.</a:t>
            </a:r>
            <a:endParaRPr lang="en-GB" sz="1000"/>
          </a:p>
          <a:p>
            <a:endParaRPr lang="en-US" sz="1000">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4B2C90-3E9C-854C-B330-B057FF5EA9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8538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909" y="4777195"/>
            <a:ext cx="5335270" cy="4651388"/>
          </a:xfrm>
        </p:spPr>
        <p:txBody>
          <a:bodyPr/>
          <a:lstStyle/>
          <a:p>
            <a:pPr fontAlgn="base"/>
            <a:r>
              <a:rPr lang="en-US" sz="1000"/>
              <a:t>It is good practice to include a covering letter with a CV.  A covering letter is the first impression the employer will get of you and may determine whether they read the CV.  It is an often overlooked but very important part of the application process.  Employers tell us that a candidate including a covering letter can have the edge as it demonstrates attention to detail, your motivation for the job and what you know about the company so even if it is an optional part of the application process we recommend you take up the option.</a:t>
            </a:r>
          </a:p>
          <a:p>
            <a:pPr fontAlgn="base"/>
            <a:endParaRPr lang="en-US" sz="1000"/>
          </a:p>
          <a:p>
            <a:pPr fontAlgn="base"/>
            <a:r>
              <a:rPr lang="en-US" sz="1000"/>
              <a:t>This slide shows you how to go about writing a covering letter </a:t>
            </a:r>
            <a:r>
              <a:rPr lang="en-US" sz="1000" b="1"/>
              <a:t>(Describe the content)</a:t>
            </a:r>
          </a:p>
          <a:p>
            <a:pPr fontAlgn="base"/>
            <a:endParaRPr lang="en-US" sz="1000"/>
          </a:p>
          <a:p>
            <a:pPr fontAlgn="base"/>
            <a:r>
              <a:rPr lang="en-US" sz="1000"/>
              <a:t>It is useful to address the letter to a named person: this information is often on the job advert or job description but if in doubt contact the company to find this out.  This is especially important for speculative applications as it means the letter will be read by the right person.</a:t>
            </a:r>
          </a:p>
          <a:p>
            <a:pPr fontAlgn="base"/>
            <a:endParaRPr lang="en-US" sz="1000"/>
          </a:p>
          <a:p>
            <a:pPr fontAlgn="base"/>
            <a:r>
              <a:rPr lang="en-US" sz="1000"/>
              <a:t>Keep it brief whilst covering the key content mentioned and by following the letter format.  You can make your email your covering letter or attach the letter to the email as a pdf document.</a:t>
            </a:r>
          </a:p>
          <a:p>
            <a:pPr fontAlgn="base"/>
            <a:endParaRPr lang="en-US" sz="1000"/>
          </a:p>
          <a:p>
            <a:pPr fontAlgn="base"/>
            <a:r>
              <a:rPr lang="en-US" sz="1000"/>
              <a:t>You can get help with a covering letter from a Skills Development Scotland Careers Adviser.</a:t>
            </a:r>
          </a:p>
          <a:p>
            <a:pPr fontAlgn="base"/>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4B2C90-3E9C-854C-B330-B057FF5EA9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9813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If we are around the 50min mark we could then do a quick demo of the my world of work cv builder?</a:t>
            </a:r>
          </a:p>
        </p:txBody>
      </p:sp>
      <p:sp>
        <p:nvSpPr>
          <p:cNvPr id="4" name="Slide Number Placeholder 3"/>
          <p:cNvSpPr>
            <a:spLocks noGrp="1"/>
          </p:cNvSpPr>
          <p:nvPr>
            <p:ph type="sldNum" sz="quarter" idx="5"/>
          </p:nvPr>
        </p:nvSpPr>
        <p:spPr/>
        <p:txBody>
          <a:bodyPr/>
          <a:lstStyle/>
          <a:p>
            <a:fld id="{AE65042A-08D6-43F4-9209-7C0BF31FE522}" type="slidenum">
              <a:rPr lang="en-GB" smtClean="0"/>
              <a:t>23</a:t>
            </a:fld>
            <a:endParaRPr lang="en-GB"/>
          </a:p>
        </p:txBody>
      </p:sp>
    </p:spTree>
    <p:extLst>
      <p:ext uri="{BB962C8B-B14F-4D97-AF65-F5344CB8AC3E}">
        <p14:creationId xmlns:p14="http://schemas.microsoft.com/office/powerpoint/2010/main" val="3483192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Zoe</a:t>
            </a:r>
            <a:endParaRPr lang="en-GB" dirty="0"/>
          </a:p>
          <a:p>
            <a:endParaRPr lang="en-GB"/>
          </a:p>
          <a:p>
            <a:r>
              <a:rPr lang="en-GB" dirty="0"/>
              <a:t>CV is short for curriculum vitae and is a vital part of the job search process. It is a personal marketing document used to sell yourself to prospective employers. It should tell them about you, your work experience, and your skills, abilities and achievements. Ultimately, it should highlight why you’re the best person for the job.</a:t>
            </a:r>
            <a:endParaRPr lang="en-US" dirty="0">
              <a:solidFill>
                <a:srgbClr val="444444"/>
              </a:solidFill>
              <a:ea typeface="Calibri"/>
              <a:cs typeface="Calibri"/>
            </a:endParaRPr>
          </a:p>
          <a:p>
            <a:endParaRPr lang="en-GB">
              <a:solidFill>
                <a:srgbClr val="444444"/>
              </a:solidFill>
            </a:endParaRPr>
          </a:p>
          <a:p>
            <a:r>
              <a:rPr lang="en-GB" dirty="0"/>
              <a:t>If you don’t have a CV then</a:t>
            </a:r>
            <a:r>
              <a:rPr lang="en-GB" b="1" dirty="0"/>
              <a:t> </a:t>
            </a:r>
            <a:r>
              <a:rPr lang="en-GB" dirty="0"/>
              <a:t>this session will get you started and if you do you should get some ideas to help you improve your CV. We will talk about what goes into a CV so that you can produce a CV which best suits your and the employer’s needs.  A CV is personal to you and therefore no 2 CVs are alike.  It is the employer who ultimately decides what makes the perfect CV but we will go over best current practice when it comes to CV writing. </a:t>
            </a:r>
            <a:endParaRPr lang="en-US" dirty="0">
              <a:solidFill>
                <a:srgbClr val="444444"/>
              </a:solidFill>
            </a:endParaRPr>
          </a:p>
          <a:p>
            <a:endParaRPr lang="en-GB">
              <a:solidFill>
                <a:srgbClr val="444444"/>
              </a:solidFill>
            </a:endParaRPr>
          </a:p>
          <a:p>
            <a:r>
              <a:rPr lang="en-GB" dirty="0"/>
              <a:t>Applicant Tracking Systems or ATS are widely used by employers and we will give you our top tips for helping your CV beat the ATS so it will be read by a real person!</a:t>
            </a:r>
            <a:endParaRPr lang="en-US" dirty="0">
              <a:solidFill>
                <a:srgbClr val="444444"/>
              </a:solidFill>
            </a:endParaRPr>
          </a:p>
          <a:p>
            <a:endParaRPr lang="en-GB">
              <a:solidFill>
                <a:srgbClr val="444444"/>
              </a:solidFill>
            </a:endParaRPr>
          </a:p>
          <a:p>
            <a:r>
              <a:rPr lang="en-GB" dirty="0"/>
              <a:t>A covering letter can be the first impression the employer will get of you and may determine whether they read your CV.  We will discuss covering letters at the end of this webinar.</a:t>
            </a:r>
            <a:endParaRPr lang="en-US" dirty="0">
              <a:solidFill>
                <a:srgbClr val="444444"/>
              </a:solidFill>
            </a:endParaRPr>
          </a:p>
          <a:p>
            <a:endParaRPr lang="en-GB" dirty="0">
              <a:solidFill>
                <a:srgbClr val="000000"/>
              </a:solidFill>
              <a:ea typeface="Calibri"/>
              <a:cs typeface="Calibri"/>
            </a:endParaRPr>
          </a:p>
          <a:p>
            <a:endParaRPr lang="en-GB" dirty="0">
              <a:solidFill>
                <a:srgbClr val="000000"/>
              </a:solidFill>
              <a:ea typeface="Calibri"/>
              <a:cs typeface="Calibri"/>
            </a:endParaRPr>
          </a:p>
          <a:p>
            <a:r>
              <a:rPr lang="en-GB" dirty="0">
                <a:solidFill>
                  <a:srgbClr val="000000"/>
                </a:solidFill>
                <a:ea typeface="Calibri"/>
                <a:cs typeface="Calibri"/>
              </a:rPr>
              <a:t>Janice: Little bit of </a:t>
            </a:r>
            <a:r>
              <a:rPr lang="en-GB" dirty="0" err="1">
                <a:solidFill>
                  <a:srgbClr val="000000"/>
                </a:solidFill>
                <a:ea typeface="Calibri"/>
                <a:cs typeface="Calibri"/>
              </a:rPr>
              <a:t>intereaction</a:t>
            </a:r>
          </a:p>
          <a:p>
            <a:endParaRPr lang="en-GB" dirty="0">
              <a:solidFill>
                <a:srgbClr val="000000"/>
              </a:solidFill>
              <a:ea typeface="Calibri"/>
              <a:cs typeface="Calibri"/>
            </a:endParaRPr>
          </a:p>
          <a:p>
            <a:r>
              <a:rPr lang="en-GB" b="1" dirty="0">
                <a:solidFill>
                  <a:srgbClr val="000000"/>
                </a:solidFill>
                <a:ea typeface="Calibri"/>
                <a:cs typeface="Calibri"/>
              </a:rPr>
              <a:t>Hands up who has previously used Girlguiding experience as part of their job application or interview before</a:t>
            </a:r>
          </a:p>
          <a:p>
            <a:endParaRPr lang="en-GB" b="1" dirty="0">
              <a:solidFill>
                <a:srgbClr val="FF0000"/>
              </a:solidFill>
              <a:ea typeface="Calibri"/>
              <a:cs typeface="Calibri"/>
            </a:endParaRPr>
          </a:p>
        </p:txBody>
      </p:sp>
      <p:sp>
        <p:nvSpPr>
          <p:cNvPr id="4" name="Slide Number Placeholder 3"/>
          <p:cNvSpPr>
            <a:spLocks noGrp="1"/>
          </p:cNvSpPr>
          <p:nvPr>
            <p:ph type="sldNum" sz="quarter" idx="5"/>
          </p:nvPr>
        </p:nvSpPr>
        <p:spPr/>
        <p:txBody>
          <a:bodyPr/>
          <a:lstStyle/>
          <a:p>
            <a:fld id="{AE65042A-08D6-43F4-9209-7C0BF31FE522}" type="slidenum">
              <a:rPr lang="en-GB" smtClean="0"/>
              <a:t>3</a:t>
            </a:fld>
            <a:endParaRPr lang="en-GB"/>
          </a:p>
        </p:txBody>
      </p:sp>
    </p:spTree>
    <p:extLst>
      <p:ext uri="{BB962C8B-B14F-4D97-AF65-F5344CB8AC3E}">
        <p14:creationId xmlns:p14="http://schemas.microsoft.com/office/powerpoint/2010/main" val="734307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Janice</a:t>
            </a:r>
            <a:endParaRPr lang="en-US"/>
          </a:p>
          <a:p>
            <a:endParaRPr lang="en-US"/>
          </a:p>
          <a:p>
            <a:r>
              <a:rPr lang="en-US" err="1"/>
              <a:t>Emphasise</a:t>
            </a:r>
            <a:r>
              <a:rPr lang="en-US"/>
              <a:t> transferable skills: leadership, teamwork, </a:t>
            </a:r>
            <a:r>
              <a:rPr lang="en-US" err="1"/>
              <a:t>organisation</a:t>
            </a:r>
            <a:r>
              <a:rPr lang="en-US"/>
              <a:t>, communication.</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AE65042A-08D6-43F4-9209-7C0BF31FE522}" type="slidenum">
              <a:rPr lang="en-GB" smtClean="0"/>
              <a:t>4</a:t>
            </a:fld>
            <a:endParaRPr lang="en-GB"/>
          </a:p>
        </p:txBody>
      </p:sp>
    </p:spTree>
    <p:extLst>
      <p:ext uri="{BB962C8B-B14F-4D97-AF65-F5344CB8AC3E}">
        <p14:creationId xmlns:p14="http://schemas.microsoft.com/office/powerpoint/2010/main" val="1160757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Zoe:</a:t>
            </a:r>
          </a:p>
          <a:p>
            <a:endParaRPr lang="en-US">
              <a:ea typeface="Calibri"/>
              <a:cs typeface="Calibri"/>
            </a:endParaRPr>
          </a:p>
          <a:p>
            <a:r>
              <a:rPr lang="en-US" dirty="0"/>
              <a:t>This slide show the core skills an employer wants. </a:t>
            </a:r>
            <a:r>
              <a:rPr lang="en-US" dirty="0">
                <a:solidFill>
                  <a:srgbClr val="FF0000"/>
                </a:solidFill>
              </a:rPr>
              <a:t>Do you have these? What else do you need? What would be the best way to</a:t>
            </a:r>
            <a:r>
              <a:rPr lang="en-US" b="1" dirty="0">
                <a:solidFill>
                  <a:srgbClr val="FF0000"/>
                </a:solidFill>
              </a:rPr>
              <a:t> </a:t>
            </a:r>
            <a:r>
              <a:rPr lang="en-US" dirty="0">
                <a:solidFill>
                  <a:srgbClr val="FF0000"/>
                </a:solidFill>
              </a:rPr>
              <a:t>find out which skills the employer wants? Ask for ideas from the whole group or ask them to discuss in pairs for 5 minutes.</a:t>
            </a:r>
            <a:endParaRPr lang="en-US" dirty="0">
              <a:solidFill>
                <a:srgbClr val="444444"/>
              </a:solidFill>
            </a:endParaRPr>
          </a:p>
          <a:p>
            <a:endParaRPr lang="en-US">
              <a:solidFill>
                <a:srgbClr val="444444"/>
              </a:solidFill>
            </a:endParaRPr>
          </a:p>
          <a:p>
            <a:r>
              <a:rPr lang="en-US" dirty="0"/>
              <a:t>Job descriptions can be really helpful as they normally let you know exactly what the employer is looking for. A job description can be your skills checklist – you can see if your skills match what the employer requires. It is important to be able to identify the key skills required for a job to ensure that a future employer knows you are a good match for the job they want to fill but also due to the increase in the use of ATS (Applicant Tracking Systems). Applicant Tracking Systems scan the CV in the first instance to identify that the applicant possesses the skills required for the post being advertised. We have more about ATS later in the workshop.</a:t>
            </a:r>
            <a:endParaRPr lang="en-US" dirty="0">
              <a:solidFill>
                <a:srgbClr val="444444"/>
              </a:solidFill>
            </a:endParaRPr>
          </a:p>
          <a:p>
            <a:endParaRPr lang="en-US">
              <a:solidFill>
                <a:srgbClr val="444444"/>
              </a:solidFill>
            </a:endParaRPr>
          </a:p>
          <a:p>
            <a:r>
              <a:rPr lang="en-US" dirty="0"/>
              <a:t>As with everything on your CV, the skills you mention should be the most relevant to the employer’s requirements – you need not list every skill you have. </a:t>
            </a:r>
            <a:endParaRPr lang="en-US" dirty="0">
              <a:solidFill>
                <a:srgbClr val="444444"/>
              </a:solidFill>
            </a:endParaRPr>
          </a:p>
          <a:p>
            <a:endParaRPr lang="en-US">
              <a:solidFill>
                <a:srgbClr val="444444"/>
              </a:solidFill>
            </a:endParaRPr>
          </a:p>
          <a:p>
            <a:r>
              <a:rPr lang="en-US" dirty="0"/>
              <a:t>When including your key skills on your CV it can also be useful to provide an example of where you have used them. These examples can come from the workplace but also from volunteering or your personal life. </a:t>
            </a:r>
            <a:endParaRPr lang="en-US" dirty="0">
              <a:solidFill>
                <a:srgbClr val="444444"/>
              </a:solidFill>
            </a:endParaRPr>
          </a:p>
          <a:p>
            <a:pPr>
              <a:lnSpc>
                <a:spcPct val="107000"/>
              </a:lnSpc>
              <a:spcAft>
                <a:spcPts val="800"/>
              </a:spcAft>
            </a:pPr>
            <a:r>
              <a:rPr lang="en-US" dirty="0"/>
              <a:t>So, instead of “I have good time management skills” you could write “I use my time management skills to </a:t>
            </a:r>
            <a:r>
              <a:rPr lang="en-US" dirty="0" err="1"/>
              <a:t>prioritise</a:t>
            </a:r>
            <a:r>
              <a:rPr lang="en-US" dirty="0"/>
              <a:t> work effectively and meet deadlines”.</a:t>
            </a:r>
            <a:endParaRPr lang="en-US" dirty="0">
              <a:solidFill>
                <a:srgbClr val="444444"/>
              </a:solidFill>
            </a:endParaRPr>
          </a:p>
          <a:p>
            <a:pPr>
              <a:lnSpc>
                <a:spcPct val="107000"/>
              </a:lnSpc>
              <a:spcAft>
                <a:spcPts val="800"/>
              </a:spcAft>
            </a:pPr>
            <a:r>
              <a:rPr lang="en-US" dirty="0"/>
              <a:t>Or “I am a good listener” could become “I use well developed listening skills to make sure I understand the needs of customers and provide the best possible service at all times.”</a:t>
            </a:r>
            <a:endParaRPr lang="en-US" dirty="0">
              <a:solidFill>
                <a:srgbClr val="444444"/>
              </a:solidFill>
            </a:endParaRPr>
          </a:p>
          <a:p>
            <a:pPr>
              <a:lnSpc>
                <a:spcPct val="107000"/>
              </a:lnSpc>
              <a:spcAft>
                <a:spcPts val="800"/>
              </a:spcAft>
            </a:pPr>
            <a:endParaRPr lang="en-US" dirty="0"/>
          </a:p>
          <a:p>
            <a:pPr>
              <a:lnSpc>
                <a:spcPct val="107000"/>
              </a:lnSpc>
              <a:spcAft>
                <a:spcPts val="800"/>
              </a:spcAft>
            </a:pPr>
            <a:endParaRPr lang="en-US" dirty="0">
              <a:ea typeface="Calibri"/>
              <a:cs typeface="Calibri"/>
            </a:endParaRPr>
          </a:p>
          <a:p>
            <a:pPr>
              <a:lnSpc>
                <a:spcPct val="107000"/>
              </a:lnSpc>
              <a:spcAft>
                <a:spcPts val="800"/>
              </a:spcAft>
            </a:pPr>
            <a:endParaRPr lang="en-US" dirty="0">
              <a:ea typeface="Calibri"/>
              <a:cs typeface="Calibri"/>
            </a:endParaRPr>
          </a:p>
          <a:p>
            <a:pPr>
              <a:lnSpc>
                <a:spcPct val="107000"/>
              </a:lnSpc>
              <a:spcAft>
                <a:spcPts val="800"/>
              </a:spcAft>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AE65042A-08D6-43F4-9209-7C0BF31FE522}" type="slidenum">
              <a:rPr lang="en-GB" smtClean="0"/>
              <a:t>5</a:t>
            </a:fld>
            <a:endParaRPr lang="en-GB"/>
          </a:p>
        </p:txBody>
      </p:sp>
    </p:spTree>
    <p:extLst>
      <p:ext uri="{BB962C8B-B14F-4D97-AF65-F5344CB8AC3E}">
        <p14:creationId xmlns:p14="http://schemas.microsoft.com/office/powerpoint/2010/main" val="3527601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Janice- so thinking of Zoes last slide and the key skills, shout out potential skills for each scenario</a:t>
            </a:r>
            <a:endParaRPr lang="en-US" b="1" dirty="0"/>
          </a:p>
          <a:p>
            <a:endParaRPr lang="en-US" b="1" dirty="0">
              <a:ea typeface="Calibri"/>
              <a:cs typeface="Calibri"/>
            </a:endParaRPr>
          </a:p>
          <a:p>
            <a:endParaRPr lang="en-US" b="1" dirty="0">
              <a:ea typeface="Calibri"/>
              <a:cs typeface="Calibri"/>
            </a:endParaRPr>
          </a:p>
          <a:p>
            <a:r>
              <a:rPr lang="en-US" b="1" dirty="0"/>
              <a:t>Written Communication</a:t>
            </a:r>
            <a:endParaRPr lang="en-US" dirty="0">
              <a:ea typeface="Calibri"/>
              <a:cs typeface="Calibri"/>
            </a:endParaRPr>
          </a:p>
          <a:p>
            <a:r>
              <a:rPr lang="en-US" dirty="0"/>
              <a:t>Writing newsletters or emails to parents about upcoming events and badge updates.</a:t>
            </a:r>
            <a:endParaRPr lang="en-US" dirty="0">
              <a:ea typeface="Calibri"/>
              <a:cs typeface="Calibri"/>
            </a:endParaRPr>
          </a:p>
          <a:p>
            <a:r>
              <a:rPr lang="en-US" b="1" dirty="0"/>
              <a:t>Time Management</a:t>
            </a:r>
            <a:endParaRPr lang="en-US" dirty="0"/>
          </a:p>
          <a:p>
            <a:r>
              <a:rPr lang="en-US" dirty="0"/>
              <a:t>Planning a term’s </a:t>
            </a:r>
            <a:r>
              <a:rPr lang="en-US" dirty="0" err="1"/>
              <a:t>programme</a:t>
            </a:r>
            <a:r>
              <a:rPr lang="en-US" dirty="0"/>
              <a:t> and ensuring activities fit within weekly sessions.</a:t>
            </a:r>
            <a:endParaRPr lang="en-US" dirty="0">
              <a:ea typeface="Calibri"/>
              <a:cs typeface="Calibri"/>
            </a:endParaRPr>
          </a:p>
          <a:p>
            <a:r>
              <a:rPr lang="en-US" b="1" dirty="0"/>
              <a:t>Problem Solving</a:t>
            </a:r>
            <a:endParaRPr lang="en-US" dirty="0"/>
          </a:p>
          <a:p>
            <a:r>
              <a:rPr lang="en-US" dirty="0"/>
              <a:t>Adapting a planned outdoor activity due to bad weather with minimal disruption.</a:t>
            </a:r>
            <a:endParaRPr lang="en-US" dirty="0">
              <a:ea typeface="Calibri"/>
              <a:cs typeface="Calibri"/>
            </a:endParaRPr>
          </a:p>
          <a:p>
            <a:r>
              <a:rPr lang="en-US" b="1" dirty="0"/>
              <a:t>Teamwork</a:t>
            </a:r>
            <a:endParaRPr lang="en-US" dirty="0"/>
          </a:p>
          <a:p>
            <a:r>
              <a:rPr lang="en-US" dirty="0"/>
              <a:t>Collaborating with other leaders to run a district event or residential weekend.</a:t>
            </a:r>
            <a:endParaRPr lang="en-US" dirty="0">
              <a:ea typeface="Calibri"/>
              <a:cs typeface="Calibri"/>
            </a:endParaRPr>
          </a:p>
          <a:p>
            <a:r>
              <a:rPr lang="en-US" b="1" dirty="0"/>
              <a:t>Digital/IT Skills</a:t>
            </a:r>
            <a:endParaRPr lang="en-US" dirty="0"/>
          </a:p>
          <a:p>
            <a:r>
              <a:rPr lang="en-US" dirty="0"/>
              <a:t>Using GO! to manage member records or creating digital posters for recruitment.</a:t>
            </a:r>
            <a:endParaRPr lang="en-US" dirty="0">
              <a:ea typeface="Calibri"/>
              <a:cs typeface="Calibri"/>
            </a:endParaRPr>
          </a:p>
          <a:p>
            <a:r>
              <a:rPr lang="en-US" b="1" dirty="0"/>
              <a:t>Planning</a:t>
            </a:r>
            <a:endParaRPr lang="en-US" dirty="0"/>
          </a:p>
          <a:p>
            <a:r>
              <a:rPr lang="en-US" dirty="0" err="1"/>
              <a:t>Organising</a:t>
            </a:r>
            <a:r>
              <a:rPr lang="en-US" dirty="0"/>
              <a:t> a Thinking Day celebration including activities, guests, and logistics.</a:t>
            </a:r>
            <a:endParaRPr lang="en-US" dirty="0">
              <a:ea typeface="Calibri"/>
              <a:cs typeface="Calibri"/>
            </a:endParaRPr>
          </a:p>
          <a:p>
            <a:r>
              <a:rPr lang="en-US" b="1" dirty="0"/>
              <a:t>Leadership</a:t>
            </a:r>
            <a:endParaRPr lang="en-US" dirty="0"/>
          </a:p>
          <a:p>
            <a:r>
              <a:rPr lang="en-US" dirty="0"/>
              <a:t>Mentoring a Young Leader through their qualification and giving feedback.</a:t>
            </a:r>
            <a:endParaRPr lang="en-US" dirty="0">
              <a:ea typeface="Calibri"/>
              <a:cs typeface="Calibri"/>
            </a:endParaRPr>
          </a:p>
          <a:p>
            <a:r>
              <a:rPr lang="en-US" b="1" dirty="0"/>
              <a:t>Flexibility</a:t>
            </a:r>
            <a:endParaRPr lang="en-US" dirty="0"/>
          </a:p>
          <a:p>
            <a:r>
              <a:rPr lang="en-US" dirty="0"/>
              <a:t>Supporting girls with additional needs by adapting activities on the spot.</a:t>
            </a:r>
            <a:endParaRPr lang="en-US" dirty="0">
              <a:ea typeface="Calibri"/>
              <a:cs typeface="Calibri"/>
            </a:endParaRPr>
          </a:p>
          <a:p>
            <a:r>
              <a:rPr lang="en-US" b="1" dirty="0"/>
              <a:t>Public Speaking</a:t>
            </a:r>
            <a:endParaRPr lang="en-US" dirty="0"/>
          </a:p>
          <a:p>
            <a:r>
              <a:rPr lang="en-US" dirty="0"/>
              <a:t>Speaking at a local community event to promote Girlguiding.</a:t>
            </a:r>
            <a:endParaRPr lang="en-US" dirty="0">
              <a:ea typeface="Calibri"/>
              <a:cs typeface="Calibri"/>
            </a:endParaRPr>
          </a:p>
          <a:p>
            <a:r>
              <a:rPr lang="en-US" b="1" dirty="0"/>
              <a:t>Risk Management</a:t>
            </a:r>
            <a:endParaRPr lang="en-US" dirty="0"/>
          </a:p>
          <a:p>
            <a:r>
              <a:rPr lang="en-US" dirty="0"/>
              <a:t>Completing and reviewing risk assessments for a residential trip.</a:t>
            </a:r>
            <a:endParaRPr lang="en-US" dirty="0">
              <a:ea typeface="Calibri"/>
              <a:cs typeface="Calibri"/>
            </a:endParaRPr>
          </a:p>
          <a:p>
            <a:r>
              <a:rPr lang="en-US" b="1" dirty="0"/>
              <a:t>Budgeting</a:t>
            </a:r>
            <a:endParaRPr lang="en-US" dirty="0"/>
          </a:p>
          <a:p>
            <a:r>
              <a:rPr lang="en-US" dirty="0"/>
              <a:t>Managing the unit’s petty cash and planning costs for a camp.</a:t>
            </a:r>
            <a:endParaRPr lang="en-US" dirty="0">
              <a:ea typeface="Calibri"/>
              <a:cs typeface="Calibri"/>
            </a:endParaRPr>
          </a:p>
          <a:p>
            <a:r>
              <a:rPr lang="en-US" b="1" dirty="0"/>
              <a:t>Collaboration</a:t>
            </a:r>
            <a:endParaRPr lang="en-US" dirty="0"/>
          </a:p>
          <a:p>
            <a:r>
              <a:rPr lang="en-US" dirty="0"/>
              <a:t>Working with external partners (e.g. schools or charities) for joint activities.</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E65042A-08D6-43F4-9209-7C0BF31FE522}" type="slidenum">
              <a:rPr lang="en-GB" smtClean="0"/>
              <a:t>6</a:t>
            </a:fld>
            <a:endParaRPr lang="en-GB"/>
          </a:p>
        </p:txBody>
      </p:sp>
    </p:spTree>
    <p:extLst>
      <p:ext uri="{BB962C8B-B14F-4D97-AF65-F5344CB8AC3E}">
        <p14:creationId xmlns:p14="http://schemas.microsoft.com/office/powerpoint/2010/main" val="499441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Janice:  Lets Brainstorm, shout out some skills you think are transferable</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AE65042A-08D6-43F4-9209-7C0BF31FE522}" type="slidenum">
              <a:rPr lang="en-GB" smtClean="0"/>
              <a:t>7</a:t>
            </a:fld>
            <a:endParaRPr lang="en-GB"/>
          </a:p>
        </p:txBody>
      </p:sp>
    </p:spTree>
    <p:extLst>
      <p:ext uri="{BB962C8B-B14F-4D97-AF65-F5344CB8AC3E}">
        <p14:creationId xmlns:p14="http://schemas.microsoft.com/office/powerpoint/2010/main" val="2113285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a:ea typeface="Calibri"/>
                <a:cs typeface="Calibri"/>
              </a:rPr>
              <a:t>Zoe</a:t>
            </a:r>
            <a:endParaRPr lang="en-US" sz="1000" b="1"/>
          </a:p>
          <a:p>
            <a:endParaRPr lang="en-US" sz="1000" b="1"/>
          </a:p>
          <a:p>
            <a:r>
              <a:rPr lang="en-US" sz="1000" b="1"/>
              <a:t>(Animated slide)</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When thinking about skills, a really useful way to create engaging content for your CV is to think about your “features” and “benefits”.  </a:t>
            </a:r>
            <a:r>
              <a:rPr lang="en-US" sz="1000">
                <a:solidFill>
                  <a:prstClr val="black"/>
                </a:solidFill>
                <a:latin typeface="Arial" panose="020B0604020202020204"/>
              </a:rPr>
              <a:t>This way y</a:t>
            </a: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ou can turn your skills and experience into achievements.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u="sng"/>
          </a:p>
          <a:p>
            <a:r>
              <a:rPr lang="en-US" sz="1000" b="1"/>
              <a:t>(Click for first point) </a:t>
            </a:r>
            <a:r>
              <a:rPr lang="en-US" sz="1000"/>
              <a:t>Features are facts: the list of items on your CV that describe you – Who you are, Where you’ve worked, Dates you were there, Job titles, Employers, Education, Community involvement/Voluntary work and so on.</a:t>
            </a:r>
          </a:p>
          <a:p>
            <a:endParaRPr lang="en-US" sz="1000"/>
          </a:p>
          <a:p>
            <a:r>
              <a:rPr lang="en-US" sz="1000" b="1"/>
              <a:t>(Click for second point) </a:t>
            </a:r>
            <a:r>
              <a:rPr lang="en-US" sz="1000"/>
              <a:t>Benefits convert features into relevant information: Benefits describe the value that a potential employer might find in one of your features.  </a:t>
            </a:r>
          </a:p>
          <a:p>
            <a:endParaRPr lang="en-US" sz="1000"/>
          </a:p>
          <a:p>
            <a:r>
              <a:rPr lang="en-US" sz="1000" b="1"/>
              <a:t>(Click for 3</a:t>
            </a:r>
            <a:r>
              <a:rPr lang="en-US" sz="1000" b="1" baseline="30000"/>
              <a:t>rd</a:t>
            </a:r>
            <a:r>
              <a:rPr lang="en-US" sz="1000" b="1"/>
              <a:t> point)  </a:t>
            </a:r>
            <a:r>
              <a:rPr lang="en-US" sz="1000"/>
              <a:t>Whoever is reading your CV is going to ask - So what? How is this relevant? Why should I care? What can you do for me?  An employer will recruit you because of the benefit that they hope to obtain.  Anything that you have achieved at work brings benefits to your employer – this might be more sales, lower costs, quicker or simpler operations, better standards of customer care etc.  A future employer wants to know what benefits you brought to your last employer.  This will encourage them to believe that you might be able to bring similar benefits to their company.  Therefore, </a:t>
            </a:r>
            <a:r>
              <a:rPr lang="en-US" sz="1000" err="1"/>
              <a:t>recognising</a:t>
            </a:r>
            <a:r>
              <a:rPr lang="en-US" sz="1000"/>
              <a:t> past achievements, identifying them clearly and being able to write and speak about them with confidence is vital to achieving success. </a:t>
            </a:r>
          </a:p>
          <a:p>
            <a:endParaRPr lang="en-US" sz="1000"/>
          </a:p>
          <a:p>
            <a:r>
              <a:rPr lang="en-US" sz="1000"/>
              <a:t>Here is an example of how to turn features into benefits…</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4B2C90-3E9C-854C-B330-B057FF5EA9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9813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ea typeface="Calibri"/>
                <a:cs typeface="Calibri"/>
              </a:rPr>
              <a:t>Zoe</a:t>
            </a:r>
            <a:endParaRPr lang="en-GB" sz="1000" b="1" dirty="0"/>
          </a:p>
          <a:p>
            <a:endParaRPr lang="en-GB" sz="1000" b="1"/>
          </a:p>
          <a:p>
            <a:r>
              <a:rPr lang="en-GB" sz="1000" b="1" dirty="0"/>
              <a:t>(Animated slide - bring up the left had table first and read out the features, ask so what then bring up the right hand table and read the sentence.)</a:t>
            </a:r>
            <a:endParaRPr lang="en-GB" dirty="0">
              <a:ea typeface="Calibri"/>
              <a:cs typeface="Calibri"/>
            </a:endParaRPr>
          </a:p>
          <a:p>
            <a:endParaRPr lang="en-GB" sz="1000"/>
          </a:p>
          <a:p>
            <a:r>
              <a:rPr lang="en-GB" sz="1000" dirty="0"/>
              <a:t>Take a moment to consider the difference.</a:t>
            </a:r>
            <a:endParaRPr lang="en-GB" sz="1000" dirty="0">
              <a:ea typeface="Calibri"/>
              <a:cs typeface="Calibri"/>
            </a:endParaRPr>
          </a:p>
          <a:p>
            <a:endParaRPr lang="en-GB" sz="1000"/>
          </a:p>
          <a:p>
            <a:endParaRPr lang="en-GB" sz="1000">
              <a:solidFill>
                <a:srgbClr val="000000"/>
              </a:solidFill>
              <a:ea typeface="Calibri"/>
              <a:cs typeface="Calibri"/>
            </a:endParaRPr>
          </a:p>
          <a:p>
            <a:r>
              <a:rPr lang="en-GB" sz="1000" dirty="0"/>
              <a:t>Turning your features into benefits can really help to sell yourself to employers.  Once you are skilled in identifying your achievements you may wish to include an Achievements section in your CV. </a:t>
            </a:r>
            <a:endParaRPr lang="en-GB" sz="1000" dirty="0">
              <a:ea typeface="Calibri"/>
              <a:cs typeface="Calibri"/>
            </a:endParaRPr>
          </a:p>
          <a:p>
            <a:endParaRPr lang="en-GB" sz="1000" dirty="0">
              <a:ea typeface="Calibri"/>
              <a:cs typeface="Calibri"/>
            </a:endParaRPr>
          </a:p>
          <a:p>
            <a:r>
              <a:rPr lang="en-GB" sz="1000" b="1" dirty="0">
                <a:ea typeface="Calibri" panose="020F0502020204030204"/>
                <a:cs typeface="Calibri" panose="020F0502020204030204"/>
              </a:rPr>
              <a:t>Janice – Interactive</a:t>
            </a:r>
          </a:p>
          <a:p>
            <a:endParaRPr lang="en-GB" sz="1000" b="1" dirty="0">
              <a:ea typeface="Calibri" panose="020F0502020204030204"/>
              <a:cs typeface="Calibri" panose="020F0502020204030204"/>
            </a:endParaRPr>
          </a:p>
          <a:p>
            <a:r>
              <a:rPr lang="en-GB" sz="1000" b="1" dirty="0">
                <a:ea typeface="Calibri" panose="020F0502020204030204"/>
                <a:cs typeface="Calibri" panose="020F0502020204030204"/>
              </a:rPr>
              <a:t>In groups of 3 or 4 have a go at turning a feature into a Benefit</a:t>
            </a: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4B2C90-3E9C-854C-B330-B057FF5EA9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98130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1A41932A-990E-57F0-A25D-EE5E5835CA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28518" y="1372165"/>
            <a:ext cx="4134964" cy="5312717"/>
          </a:xfrm>
          <a:prstGeom prst="rect">
            <a:avLst/>
          </a:prstGeom>
        </p:spPr>
      </p:pic>
    </p:spTree>
    <p:extLst>
      <p:ext uri="{BB962C8B-B14F-4D97-AF65-F5344CB8AC3E}">
        <p14:creationId xmlns:p14="http://schemas.microsoft.com/office/powerpoint/2010/main" val="4041482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Four Images">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C9216FF-057F-8EAE-8162-02FB4659A5D4}"/>
              </a:ext>
            </a:extLst>
          </p:cNvPr>
          <p:cNvSpPr>
            <a:spLocks noGrp="1"/>
          </p:cNvSpPr>
          <p:nvPr>
            <p:ph type="pic" sz="quarter" idx="14"/>
          </p:nvPr>
        </p:nvSpPr>
        <p:spPr>
          <a:xfrm>
            <a:off x="4064401" y="0"/>
            <a:ext cx="4064400" cy="3085200"/>
          </a:xfrm>
          <a:solidFill>
            <a:schemeClr val="bg1">
              <a:lumMod val="8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407987" y="404813"/>
            <a:ext cx="3250800" cy="39528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7" y="1412875"/>
            <a:ext cx="32508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Lead 2025</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3250800" cy="395287"/>
          </a:xfrm>
        </p:spPr>
        <p:txBody>
          <a:bodyPr/>
          <a:lstStyle>
            <a:lvl1pPr>
              <a:defRPr sz="2400">
                <a:solidFill>
                  <a:schemeClr val="accent1"/>
                </a:solidFill>
              </a:defRPr>
            </a:lvl1pPr>
          </a:lstStyle>
          <a:p>
            <a:pPr lvl="0"/>
            <a:r>
              <a:rPr lang="en-US"/>
              <a:t>Click to edit Master text styles</a:t>
            </a:r>
          </a:p>
        </p:txBody>
      </p:sp>
      <p:sp>
        <p:nvSpPr>
          <p:cNvPr id="4" name="Picture Placeholder 10">
            <a:extLst>
              <a:ext uri="{FF2B5EF4-FFF2-40B4-BE49-F238E27FC236}">
                <a16:creationId xmlns:a16="http://schemas.microsoft.com/office/drawing/2014/main" id="{91705A0C-7A0E-6607-8870-DDEFC81BF963}"/>
              </a:ext>
            </a:extLst>
          </p:cNvPr>
          <p:cNvSpPr>
            <a:spLocks noGrp="1"/>
          </p:cNvSpPr>
          <p:nvPr>
            <p:ph type="pic" sz="quarter" idx="15"/>
          </p:nvPr>
        </p:nvSpPr>
        <p:spPr>
          <a:xfrm>
            <a:off x="8127600" y="0"/>
            <a:ext cx="4064400" cy="3085200"/>
          </a:xfrm>
          <a:solidFill>
            <a:schemeClr val="bg1">
              <a:lumMod val="95000"/>
            </a:schemeClr>
          </a:solidFill>
        </p:spPr>
        <p:txBody>
          <a:bodyPr/>
          <a:lstStyle/>
          <a:p>
            <a:r>
              <a:rPr lang="en-US"/>
              <a:t>Click icon to add picture</a:t>
            </a:r>
            <a:endParaRPr lang="en-GB"/>
          </a:p>
        </p:txBody>
      </p:sp>
      <p:sp>
        <p:nvSpPr>
          <p:cNvPr id="9" name="Picture Placeholder 10">
            <a:extLst>
              <a:ext uri="{FF2B5EF4-FFF2-40B4-BE49-F238E27FC236}">
                <a16:creationId xmlns:a16="http://schemas.microsoft.com/office/drawing/2014/main" id="{43AC78D3-BC67-6E65-8CC6-FA23B778A625}"/>
              </a:ext>
            </a:extLst>
          </p:cNvPr>
          <p:cNvSpPr>
            <a:spLocks noGrp="1"/>
          </p:cNvSpPr>
          <p:nvPr>
            <p:ph type="pic" sz="quarter" idx="16"/>
          </p:nvPr>
        </p:nvSpPr>
        <p:spPr>
          <a:xfrm>
            <a:off x="4064401" y="3080649"/>
            <a:ext cx="4064400" cy="3085201"/>
          </a:xfrm>
          <a:solidFill>
            <a:schemeClr val="bg1">
              <a:lumMod val="95000"/>
            </a:schemeClr>
          </a:solidFill>
        </p:spPr>
        <p:txBody>
          <a:bodyPr/>
          <a:lstStyle/>
          <a:p>
            <a:r>
              <a:rPr lang="en-US"/>
              <a:t>Click icon to add picture</a:t>
            </a:r>
            <a:endParaRPr lang="en-GB"/>
          </a:p>
        </p:txBody>
      </p:sp>
      <p:sp>
        <p:nvSpPr>
          <p:cNvPr id="10" name="Picture Placeholder 10">
            <a:extLst>
              <a:ext uri="{FF2B5EF4-FFF2-40B4-BE49-F238E27FC236}">
                <a16:creationId xmlns:a16="http://schemas.microsoft.com/office/drawing/2014/main" id="{49D3DEDB-3F21-2EEC-B1F9-33EF96CEA455}"/>
              </a:ext>
            </a:extLst>
          </p:cNvPr>
          <p:cNvSpPr>
            <a:spLocks noGrp="1"/>
          </p:cNvSpPr>
          <p:nvPr>
            <p:ph type="pic" sz="quarter" idx="17"/>
          </p:nvPr>
        </p:nvSpPr>
        <p:spPr>
          <a:xfrm>
            <a:off x="8127600" y="3080649"/>
            <a:ext cx="4064400" cy="3085201"/>
          </a:xfr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2007130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234F8-2641-2C85-C24D-73F6519BA7C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2E0890B-4FD4-B03A-C10B-4677DD53557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460A4E0-7E5C-2243-D0D1-122F0A8B700B}"/>
              </a:ext>
            </a:extLst>
          </p:cNvPr>
          <p:cNvSpPr>
            <a:spLocks noGrp="1"/>
          </p:cNvSpPr>
          <p:nvPr>
            <p:ph type="ftr" sz="quarter" idx="11"/>
          </p:nvPr>
        </p:nvSpPr>
        <p:spPr/>
        <p:txBody>
          <a:bodyPr/>
          <a:lstStyle/>
          <a:p>
            <a:r>
              <a:rPr lang="en-GB"/>
              <a:t>Lead 2025</a:t>
            </a:r>
          </a:p>
        </p:txBody>
      </p:sp>
      <p:sp>
        <p:nvSpPr>
          <p:cNvPr id="5" name="Slide Number Placeholder 4">
            <a:extLst>
              <a:ext uri="{FF2B5EF4-FFF2-40B4-BE49-F238E27FC236}">
                <a16:creationId xmlns:a16="http://schemas.microsoft.com/office/drawing/2014/main" id="{E07C8E6F-5C40-8F8F-62DE-E4DAF4E240FB}"/>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6" name="Text Placeholder 7">
            <a:extLst>
              <a:ext uri="{FF2B5EF4-FFF2-40B4-BE49-F238E27FC236}">
                <a16:creationId xmlns:a16="http://schemas.microsoft.com/office/drawing/2014/main" id="{C4974956-8EEE-EB6A-41FF-7C75E1B6683E}"/>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
        <p:nvSpPr>
          <p:cNvPr id="7" name="Picture Placeholder 10">
            <a:extLst>
              <a:ext uri="{FF2B5EF4-FFF2-40B4-BE49-F238E27FC236}">
                <a16:creationId xmlns:a16="http://schemas.microsoft.com/office/drawing/2014/main" id="{A5EC3117-C9EE-B5F5-EEC4-ED8F77FE2B55}"/>
              </a:ext>
            </a:extLst>
          </p:cNvPr>
          <p:cNvSpPr>
            <a:spLocks noGrp="1"/>
          </p:cNvSpPr>
          <p:nvPr>
            <p:ph type="pic" sz="quarter" idx="14"/>
          </p:nvPr>
        </p:nvSpPr>
        <p:spPr>
          <a:xfrm>
            <a:off x="407989" y="1412875"/>
            <a:ext cx="11376024" cy="4464050"/>
          </a:xfr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160827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CBBBA-B749-218C-54ED-3B48437A005E}"/>
              </a:ext>
            </a:extLst>
          </p:cNvPr>
          <p:cNvSpPr>
            <a:spLocks noGrp="1"/>
          </p:cNvSpPr>
          <p:nvPr>
            <p:ph type="title"/>
          </p:nvPr>
        </p:nvSpPr>
        <p:spPr>
          <a:xfrm>
            <a:off x="407988" y="1412875"/>
            <a:ext cx="8218941" cy="4464050"/>
          </a:xfrm>
        </p:spPr>
        <p:txBody>
          <a:bodyPr anchor="t"/>
          <a:lstStyle>
            <a:lvl1pPr>
              <a:lnSpc>
                <a:spcPct val="100000"/>
              </a:lnSpc>
              <a:defRPr sz="7200" b="0">
                <a:solidFill>
                  <a:schemeClr val="bg1"/>
                </a:solidFill>
                <a:latin typeface="Poppins SemiBold" panose="00000700000000000000" pitchFamily="2" charset="0"/>
                <a:cs typeface="Poppins SemiBold" panose="00000700000000000000" pitchFamily="2" charset="0"/>
              </a:defRPr>
            </a:lvl1pPr>
          </a:lstStyle>
          <a:p>
            <a:r>
              <a:rPr lang="en-US"/>
              <a:t>Click to edit Master title style</a:t>
            </a:r>
            <a:endParaRPr lang="en-GB"/>
          </a:p>
        </p:txBody>
      </p:sp>
      <p:pic>
        <p:nvPicPr>
          <p:cNvPr id="3" name="Picture 2" descr="Text, logo&#10;&#10;Description automatically generated with medium confidence">
            <a:extLst>
              <a:ext uri="{FF2B5EF4-FFF2-40B4-BE49-F238E27FC236}">
                <a16:creationId xmlns:a16="http://schemas.microsoft.com/office/drawing/2014/main" id="{4DD575CD-0E23-ED38-E6EB-E3E710C20D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86" y="6331809"/>
            <a:ext cx="1499125" cy="610523"/>
          </a:xfrm>
          <a:prstGeom prst="rect">
            <a:avLst/>
          </a:prstGeom>
        </p:spPr>
      </p:pic>
    </p:spTree>
    <p:extLst>
      <p:ext uri="{BB962C8B-B14F-4D97-AF65-F5344CB8AC3E}">
        <p14:creationId xmlns:p14="http://schemas.microsoft.com/office/powerpoint/2010/main" val="2204986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tx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3EA8004-5772-E304-8238-F2C2CCD052A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D30C92CA-A09D-0292-7A9E-B78FD28FACAA}"/>
              </a:ext>
            </a:extLst>
          </p:cNvPr>
          <p:cNvSpPr>
            <a:spLocks noGrp="1"/>
          </p:cNvSpPr>
          <p:nvPr>
            <p:ph type="ftr" sz="quarter" idx="11"/>
          </p:nvPr>
        </p:nvSpPr>
        <p:spPr/>
        <p:txBody>
          <a:bodyPr/>
          <a:lstStyle/>
          <a:p>
            <a:r>
              <a:rPr lang="en-GB"/>
              <a:t>Lead 2025</a:t>
            </a:r>
          </a:p>
        </p:txBody>
      </p:sp>
      <p:sp>
        <p:nvSpPr>
          <p:cNvPr id="5" name="Slide Number Placeholder 4">
            <a:extLst>
              <a:ext uri="{FF2B5EF4-FFF2-40B4-BE49-F238E27FC236}">
                <a16:creationId xmlns:a16="http://schemas.microsoft.com/office/drawing/2014/main" id="{38756BF4-F358-FD3F-7779-D2C49724F7F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ext Placeholder 6">
            <a:extLst>
              <a:ext uri="{FF2B5EF4-FFF2-40B4-BE49-F238E27FC236}">
                <a16:creationId xmlns:a16="http://schemas.microsoft.com/office/drawing/2014/main" id="{8B402B67-B28A-6764-0AF4-B5D3EC635CCC}"/>
              </a:ext>
            </a:extLst>
          </p:cNvPr>
          <p:cNvSpPr>
            <a:spLocks noGrp="1"/>
          </p:cNvSpPr>
          <p:nvPr>
            <p:ph type="body" sz="quarter" idx="13"/>
          </p:nvPr>
        </p:nvSpPr>
        <p:spPr>
          <a:xfrm>
            <a:off x="1477166" y="2126295"/>
            <a:ext cx="9237669" cy="3750629"/>
          </a:xfrm>
        </p:spPr>
        <p:txBody>
          <a:bodyPr anchor="t"/>
          <a:lstStyle>
            <a:lvl1pPr>
              <a:spcAft>
                <a:spcPts val="2400"/>
              </a:spcAft>
              <a:defRPr sz="4000" b="1">
                <a:solidFill>
                  <a:schemeClr val="bg1"/>
                </a:solidFill>
                <a:latin typeface="Zilla Slab" pitchFamily="2" charset="0"/>
                <a:ea typeface="Zilla Slab" pitchFamily="2" charset="0"/>
                <a:cs typeface="Poppins SemiBold" panose="00000700000000000000" pitchFamily="2" charset="0"/>
              </a:defRPr>
            </a:lvl1pPr>
            <a:lvl2pPr>
              <a:defRPr sz="1600">
                <a:solidFill>
                  <a:schemeClr val="bg1"/>
                </a:solidFill>
              </a:defRPr>
            </a:lvl2pPr>
            <a:lvl3pPr marL="0" indent="0">
              <a:spcBef>
                <a:spcPts val="0"/>
              </a:spcBef>
              <a:spcAft>
                <a:spcPts val="0"/>
              </a:spcAft>
              <a:buNone/>
              <a:defRPr sz="1200" b="0">
                <a:solidFill>
                  <a:schemeClr val="bg1"/>
                </a:solidFill>
              </a:defRPr>
            </a:lvl3pPr>
            <a:lvl4pPr>
              <a:defRPr sz="3000">
                <a:solidFill>
                  <a:schemeClr val="bg1"/>
                </a:solidFill>
              </a:defRPr>
            </a:lvl4pPr>
            <a:lvl5pPr>
              <a:defRPr sz="3000">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9" name="Picture 8">
            <a:extLst>
              <a:ext uri="{FF2B5EF4-FFF2-40B4-BE49-F238E27FC236}">
                <a16:creationId xmlns:a16="http://schemas.microsoft.com/office/drawing/2014/main" id="{E384569E-C09F-90B6-EFA9-087D1CD7DBCA}"/>
              </a:ext>
            </a:extLst>
          </p:cNvPr>
          <p:cNvPicPr>
            <a:picLocks noChangeAspect="1"/>
          </p:cNvPicPr>
          <p:nvPr userDrawn="1"/>
        </p:nvPicPr>
        <p:blipFill rotWithShape="1">
          <a:blip r:embed="rId2"/>
          <a:srcRect l="44170" t="17623" r="43429" b="68420"/>
          <a:stretch/>
        </p:blipFill>
        <p:spPr>
          <a:xfrm>
            <a:off x="371920" y="368061"/>
            <a:ext cx="756771" cy="1241398"/>
          </a:xfrm>
          <a:prstGeom prst="rect">
            <a:avLst/>
          </a:prstGeom>
        </p:spPr>
      </p:pic>
      <p:pic>
        <p:nvPicPr>
          <p:cNvPr id="11" name="Picture 10">
            <a:extLst>
              <a:ext uri="{FF2B5EF4-FFF2-40B4-BE49-F238E27FC236}">
                <a16:creationId xmlns:a16="http://schemas.microsoft.com/office/drawing/2014/main" id="{CEDA6D4B-2B9F-437D-E697-34F64780A31A}"/>
              </a:ext>
            </a:extLst>
          </p:cNvPr>
          <p:cNvPicPr>
            <a:picLocks noChangeAspect="1"/>
          </p:cNvPicPr>
          <p:nvPr userDrawn="1"/>
        </p:nvPicPr>
        <p:blipFill rotWithShape="1">
          <a:blip r:embed="rId2"/>
          <a:srcRect l="44170" t="17623" r="43429" b="68420"/>
          <a:stretch/>
        </p:blipFill>
        <p:spPr>
          <a:xfrm rot="10800000">
            <a:off x="11072792" y="4668132"/>
            <a:ext cx="756771" cy="1241398"/>
          </a:xfrm>
          <a:prstGeom prst="rect">
            <a:avLst/>
          </a:prstGeom>
        </p:spPr>
      </p:pic>
    </p:spTree>
    <p:extLst>
      <p:ext uri="{BB962C8B-B14F-4D97-AF65-F5344CB8AC3E}">
        <p14:creationId xmlns:p14="http://schemas.microsoft.com/office/powerpoint/2010/main" val="88127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r>
              <a:rPr lang="en-GB"/>
              <a:t>Lead 2025</a:t>
            </a:r>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6" name="Text Placeholder 7">
            <a:extLst>
              <a:ext uri="{FF2B5EF4-FFF2-40B4-BE49-F238E27FC236}">
                <a16:creationId xmlns:a16="http://schemas.microsoft.com/office/drawing/2014/main" id="{E6B4BB29-23C8-3620-D92A-9EA9B33C58E9}"/>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711818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r>
              <a:rPr lang="en-GB"/>
              <a:t>Lead 2025</a:t>
            </a:r>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1964464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Header 02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832540-90CF-584B-0445-97DFE1C6905D}"/>
              </a:ext>
            </a:extLst>
          </p:cNvPr>
          <p:cNvSpPr/>
          <p:nvPr/>
        </p:nvSpPr>
        <p:spPr>
          <a:xfrm>
            <a:off x="1" y="2"/>
            <a:ext cx="12204683" cy="1095154"/>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Title 1">
            <a:extLst>
              <a:ext uri="{FF2B5EF4-FFF2-40B4-BE49-F238E27FC236}">
                <a16:creationId xmlns:a16="http://schemas.microsoft.com/office/drawing/2014/main" id="{C2166E59-8D42-3268-2F6D-60F08DF14F2C}"/>
              </a:ext>
            </a:extLst>
          </p:cNvPr>
          <p:cNvSpPr>
            <a:spLocks noGrp="1"/>
          </p:cNvSpPr>
          <p:nvPr userDrawn="1">
            <p:ph type="title" hasCustomPrompt="1"/>
          </p:nvPr>
        </p:nvSpPr>
        <p:spPr>
          <a:xfrm>
            <a:off x="719231" y="277906"/>
            <a:ext cx="10751950" cy="817249"/>
          </a:xfrm>
        </p:spPr>
        <p:txBody>
          <a:bodyPr/>
          <a:lstStyle>
            <a:lvl1pPr>
              <a:defRPr>
                <a:solidFill>
                  <a:schemeClr val="bg1"/>
                </a:solidFill>
              </a:defRPr>
            </a:lvl1pPr>
          </a:lstStyle>
          <a:p>
            <a:r>
              <a:rPr lang="en-US"/>
              <a:t>[Title]</a:t>
            </a:r>
            <a:endParaRPr lang="en-GB"/>
          </a:p>
        </p:txBody>
      </p:sp>
      <p:sp>
        <p:nvSpPr>
          <p:cNvPr id="3" name="Text Placeholder 8">
            <a:extLst>
              <a:ext uri="{FF2B5EF4-FFF2-40B4-BE49-F238E27FC236}">
                <a16:creationId xmlns:a16="http://schemas.microsoft.com/office/drawing/2014/main" id="{848C1781-D1CE-EC1D-13B4-8CD8A2C102EB}"/>
              </a:ext>
            </a:extLst>
          </p:cNvPr>
          <p:cNvSpPr>
            <a:spLocks noGrp="1"/>
          </p:cNvSpPr>
          <p:nvPr>
            <p:ph type="body" sz="quarter" idx="13" hasCustomPrompt="1"/>
          </p:nvPr>
        </p:nvSpPr>
        <p:spPr>
          <a:xfrm>
            <a:off x="719231" y="1397000"/>
            <a:ext cx="10751950" cy="506228"/>
          </a:xfrm>
        </p:spPr>
        <p:txBody>
          <a:bodyPr/>
          <a:lstStyle>
            <a:lvl1pPr marL="0" indent="0">
              <a:buClr>
                <a:schemeClr val="accent1"/>
              </a:buClr>
              <a:buFontTx/>
              <a:buNone/>
              <a:defRPr/>
            </a:lvl1pPr>
            <a:lvl2pPr marL="685697" indent="-228566">
              <a:buClr>
                <a:schemeClr val="accent1"/>
              </a:buClr>
              <a:buFont typeface="Wingdings" panose="05000000000000000000" pitchFamily="2" charset="2"/>
              <a:buChar char="§"/>
              <a:defRPr/>
            </a:lvl2pPr>
            <a:lvl3pPr marL="1142829" indent="-228566">
              <a:buClr>
                <a:schemeClr val="accent1"/>
              </a:buClr>
              <a:buFont typeface="Wingdings" panose="05000000000000000000" pitchFamily="2" charset="2"/>
              <a:buChar char="§"/>
              <a:defRPr/>
            </a:lvl3pPr>
            <a:lvl4pPr marL="1599960" indent="-228566">
              <a:buClr>
                <a:schemeClr val="accent1"/>
              </a:buClr>
              <a:buFont typeface="Wingdings" panose="05000000000000000000" pitchFamily="2" charset="2"/>
              <a:buChar char="§"/>
              <a:defRPr/>
            </a:lvl4pPr>
            <a:lvl5pPr marL="2057092" indent="-228566">
              <a:buClr>
                <a:schemeClr val="accent1"/>
              </a:buClr>
              <a:buFont typeface="Wingdings" panose="05000000000000000000" pitchFamily="2" charset="2"/>
              <a:buChar char="§"/>
              <a:defRPr/>
            </a:lvl5pPr>
          </a:lstStyle>
          <a:p>
            <a:pPr lvl="0"/>
            <a:r>
              <a:rPr lang="en-US"/>
              <a:t>[Optional slide subtitle]</a:t>
            </a:r>
            <a:endParaRPr lang="en-GB"/>
          </a:p>
        </p:txBody>
      </p:sp>
    </p:spTree>
    <p:extLst>
      <p:ext uri="{BB962C8B-B14F-4D97-AF65-F5344CB8AC3E}">
        <p14:creationId xmlns:p14="http://schemas.microsoft.com/office/powerpoint/2010/main" val="1324789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2454729" y="1666843"/>
            <a:ext cx="7282542" cy="2008414"/>
          </a:xfrm>
        </p:spPr>
        <p:txBody>
          <a:bodyPr anchor="b"/>
          <a:lstStyle>
            <a:lvl1pPr algn="ctr">
              <a:defRPr sz="48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4E0DA90-2FF2-F36C-F9FF-CD7A192F009A}"/>
              </a:ext>
            </a:extLst>
          </p:cNvPr>
          <p:cNvSpPr>
            <a:spLocks noGrp="1"/>
          </p:cNvSpPr>
          <p:nvPr>
            <p:ph type="subTitle" idx="1"/>
          </p:nvPr>
        </p:nvSpPr>
        <p:spPr>
          <a:xfrm>
            <a:off x="2454729" y="3729685"/>
            <a:ext cx="7282542" cy="139095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descr="Logo&#10;&#10;Description automatically generated">
            <a:extLst>
              <a:ext uri="{FF2B5EF4-FFF2-40B4-BE49-F238E27FC236}">
                <a16:creationId xmlns:a16="http://schemas.microsoft.com/office/drawing/2014/main" id="{EADC20EB-4616-9C96-DCE7-BF2376DD3F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8580" y="5494800"/>
            <a:ext cx="854840" cy="1098322"/>
          </a:xfrm>
          <a:prstGeom prst="rect">
            <a:avLst/>
          </a:prstGeom>
        </p:spPr>
      </p:pic>
    </p:spTree>
    <p:extLst>
      <p:ext uri="{BB962C8B-B14F-4D97-AF65-F5344CB8AC3E}">
        <p14:creationId xmlns:p14="http://schemas.microsoft.com/office/powerpoint/2010/main" val="62882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39B48-A3C4-5BF5-4493-68759FC78442}"/>
              </a:ext>
            </a:extLst>
          </p:cNvPr>
          <p:cNvSpPr>
            <a:spLocks noGrp="1"/>
          </p:cNvSpPr>
          <p:nvPr>
            <p:ph type="title"/>
          </p:nvPr>
        </p:nvSpPr>
        <p:spPr>
          <a:xfrm>
            <a:off x="407987" y="404813"/>
            <a:ext cx="7544027" cy="1008062"/>
          </a:xfrm>
        </p:spPr>
        <p:txBody>
          <a:bodyPr/>
          <a:lstStyle>
            <a:lvl1pPr>
              <a:defRPr sz="6000">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384D5C21-320D-964A-E080-1DF15E655806}"/>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4B81B8E6-E254-2C88-8669-5D18B7A6345E}"/>
              </a:ext>
            </a:extLst>
          </p:cNvPr>
          <p:cNvSpPr>
            <a:spLocks noGrp="1"/>
          </p:cNvSpPr>
          <p:nvPr>
            <p:ph type="ftr" sz="quarter" idx="11"/>
          </p:nvPr>
        </p:nvSpPr>
        <p:spPr/>
        <p:txBody>
          <a:bodyPr/>
          <a:lstStyle/>
          <a:p>
            <a:r>
              <a:rPr lang="en-GB"/>
              <a:t>Lead 2025</a:t>
            </a:r>
          </a:p>
        </p:txBody>
      </p:sp>
      <p:sp>
        <p:nvSpPr>
          <p:cNvPr id="5" name="Slide Number Placeholder 4">
            <a:extLst>
              <a:ext uri="{FF2B5EF4-FFF2-40B4-BE49-F238E27FC236}">
                <a16:creationId xmlns:a16="http://schemas.microsoft.com/office/drawing/2014/main" id="{253EF39E-07E4-AF9A-4C47-1B062B97F156}"/>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ext Placeholder 6">
            <a:extLst>
              <a:ext uri="{FF2B5EF4-FFF2-40B4-BE49-F238E27FC236}">
                <a16:creationId xmlns:a16="http://schemas.microsoft.com/office/drawing/2014/main" id="{AA898F8F-C237-F668-CC7C-B68122998692}"/>
              </a:ext>
            </a:extLst>
          </p:cNvPr>
          <p:cNvSpPr>
            <a:spLocks noGrp="1"/>
          </p:cNvSpPr>
          <p:nvPr>
            <p:ph type="body" sz="quarter" idx="13"/>
          </p:nvPr>
        </p:nvSpPr>
        <p:spPr>
          <a:xfrm>
            <a:off x="407988" y="1412875"/>
            <a:ext cx="7544026" cy="4464050"/>
          </a:xfrm>
        </p:spPr>
        <p:txBody>
          <a:bodyPr/>
          <a:lstStyle>
            <a:lvl1pPr>
              <a:defRPr sz="2400">
                <a:solidFill>
                  <a:schemeClr val="bg1"/>
                </a:solidFill>
                <a:latin typeface="+mn-lt"/>
                <a:cs typeface="Poppins SemiBold" panose="00000700000000000000" pitchFamily="2" charset="0"/>
              </a:defRPr>
            </a:lvl1pPr>
            <a:lvl2pPr>
              <a:defRPr sz="2400" b="1">
                <a:solidFill>
                  <a:schemeClr val="bg1"/>
                </a:solidFill>
                <a:latin typeface="Poppins SemiBold" panose="00000700000000000000" pitchFamily="2" charset="0"/>
                <a:cs typeface="Poppins SemiBold" panose="00000700000000000000" pitchFamily="2" charset="0"/>
              </a:defRPr>
            </a:lvl2pPr>
            <a:lvl3pPr>
              <a:defRPr sz="3200">
                <a:solidFill>
                  <a:schemeClr val="accent2"/>
                </a:solidFill>
                <a:latin typeface="Poppins SemiBold" panose="00000700000000000000" pitchFamily="2" charset="0"/>
                <a:cs typeface="Poppins SemiBold" panose="00000700000000000000" pitchFamily="2" charset="0"/>
              </a:defRPr>
            </a:lvl3pPr>
            <a:lvl4pPr>
              <a:defRPr sz="2400">
                <a:solidFill>
                  <a:schemeClr val="bg1"/>
                </a:solidFill>
                <a:latin typeface="Poppins SemiBold" panose="00000700000000000000" pitchFamily="2" charset="0"/>
                <a:cs typeface="Poppins SemiBold" panose="00000700000000000000" pitchFamily="2" charset="0"/>
              </a:defRPr>
            </a:lvl4pPr>
            <a:lvl5pPr>
              <a:defRPr sz="2400">
                <a:solidFill>
                  <a:schemeClr val="bg1"/>
                </a:solidFill>
                <a:latin typeface="Poppins SemiBold" panose="00000700000000000000" pitchFamily="2" charset="0"/>
                <a:cs typeface="Poppins SemiBold" panose="000007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Text, logo&#10;&#10;Description automatically generated with medium confidence">
            <a:extLst>
              <a:ext uri="{FF2B5EF4-FFF2-40B4-BE49-F238E27FC236}">
                <a16:creationId xmlns:a16="http://schemas.microsoft.com/office/drawing/2014/main" id="{2C0C0618-3848-863F-AF36-67A266F489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87" y="6331809"/>
            <a:ext cx="1499126" cy="610523"/>
          </a:xfrm>
          <a:prstGeom prst="rect">
            <a:avLst/>
          </a:prstGeom>
        </p:spPr>
      </p:pic>
    </p:spTree>
    <p:extLst>
      <p:ext uri="{BB962C8B-B14F-4D97-AF65-F5344CB8AC3E}">
        <p14:creationId xmlns:p14="http://schemas.microsoft.com/office/powerpoint/2010/main" val="3710405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r>
              <a:rPr lang="en-GB"/>
              <a:t>Lead 2025</a:t>
            </a:r>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3A246557-6F31-88C5-A983-16CD7C60F4D3}"/>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3174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8" y="1412875"/>
            <a:ext cx="5383212"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400802" y="1412875"/>
            <a:ext cx="5383212"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Lead 2025</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090358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7" y="1412875"/>
            <a:ext cx="36000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4296000" y="1412875"/>
            <a:ext cx="36000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Lead 2025</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
        <p:nvSpPr>
          <p:cNvPr id="9" name="Content Placeholder 3">
            <a:extLst>
              <a:ext uri="{FF2B5EF4-FFF2-40B4-BE49-F238E27FC236}">
                <a16:creationId xmlns:a16="http://schemas.microsoft.com/office/drawing/2014/main" id="{442FE734-AFE0-B1F3-CC1B-3E3E2CF01EDC}"/>
              </a:ext>
            </a:extLst>
          </p:cNvPr>
          <p:cNvSpPr>
            <a:spLocks noGrp="1"/>
          </p:cNvSpPr>
          <p:nvPr>
            <p:ph sz="half" idx="14"/>
          </p:nvPr>
        </p:nvSpPr>
        <p:spPr>
          <a:xfrm>
            <a:off x="8184012" y="1412875"/>
            <a:ext cx="36000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68645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Images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8" y="3428999"/>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3359996" y="3428999"/>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Lead 2025</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
        <p:nvSpPr>
          <p:cNvPr id="9" name="Content Placeholder 3">
            <a:extLst>
              <a:ext uri="{FF2B5EF4-FFF2-40B4-BE49-F238E27FC236}">
                <a16:creationId xmlns:a16="http://schemas.microsoft.com/office/drawing/2014/main" id="{442FE734-AFE0-B1F3-CC1B-3E3E2CF01EDC}"/>
              </a:ext>
            </a:extLst>
          </p:cNvPr>
          <p:cNvSpPr>
            <a:spLocks noGrp="1"/>
          </p:cNvSpPr>
          <p:nvPr>
            <p:ph sz="half" idx="14"/>
          </p:nvPr>
        </p:nvSpPr>
        <p:spPr>
          <a:xfrm>
            <a:off x="6312004" y="3428999"/>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FE114FC7-0CEF-78EA-81D5-13F904439817}"/>
              </a:ext>
            </a:extLst>
          </p:cNvPr>
          <p:cNvSpPr>
            <a:spLocks noGrp="1"/>
          </p:cNvSpPr>
          <p:nvPr>
            <p:ph sz="half" idx="15"/>
          </p:nvPr>
        </p:nvSpPr>
        <p:spPr>
          <a:xfrm>
            <a:off x="9264012" y="3439947"/>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11">
            <a:extLst>
              <a:ext uri="{FF2B5EF4-FFF2-40B4-BE49-F238E27FC236}">
                <a16:creationId xmlns:a16="http://schemas.microsoft.com/office/drawing/2014/main" id="{3D6E4806-EF51-7738-5081-35DBFB7F26B5}"/>
              </a:ext>
            </a:extLst>
          </p:cNvPr>
          <p:cNvSpPr>
            <a:spLocks noGrp="1"/>
          </p:cNvSpPr>
          <p:nvPr>
            <p:ph type="pic" sz="quarter" idx="16"/>
          </p:nvPr>
        </p:nvSpPr>
        <p:spPr>
          <a:xfrm>
            <a:off x="407988" y="1412875"/>
            <a:ext cx="2519362" cy="1670050"/>
          </a:xfrm>
          <a:solidFill>
            <a:schemeClr val="bg1">
              <a:lumMod val="85000"/>
            </a:schemeClr>
          </a:solidFill>
        </p:spPr>
        <p:txBody>
          <a:bodyPr/>
          <a:lstStyle/>
          <a:p>
            <a:r>
              <a:rPr lang="en-US"/>
              <a:t>Click icon to add picture</a:t>
            </a:r>
            <a:endParaRPr lang="en-GB"/>
          </a:p>
        </p:txBody>
      </p:sp>
      <p:sp>
        <p:nvSpPr>
          <p:cNvPr id="13" name="Picture Placeholder 11">
            <a:extLst>
              <a:ext uri="{FF2B5EF4-FFF2-40B4-BE49-F238E27FC236}">
                <a16:creationId xmlns:a16="http://schemas.microsoft.com/office/drawing/2014/main" id="{985B9A86-D016-E2F8-6DC8-3EC679C890CE}"/>
              </a:ext>
            </a:extLst>
          </p:cNvPr>
          <p:cNvSpPr>
            <a:spLocks noGrp="1"/>
          </p:cNvSpPr>
          <p:nvPr>
            <p:ph type="pic" sz="quarter" idx="17"/>
          </p:nvPr>
        </p:nvSpPr>
        <p:spPr>
          <a:xfrm>
            <a:off x="3359996" y="1412875"/>
            <a:ext cx="2519362" cy="1670050"/>
          </a:xfrm>
          <a:solidFill>
            <a:schemeClr val="bg1">
              <a:lumMod val="85000"/>
            </a:schemeClr>
          </a:solidFill>
        </p:spPr>
        <p:txBody>
          <a:bodyPr/>
          <a:lstStyle/>
          <a:p>
            <a:r>
              <a:rPr lang="en-US"/>
              <a:t>Click icon to add picture</a:t>
            </a:r>
            <a:endParaRPr lang="en-GB"/>
          </a:p>
        </p:txBody>
      </p:sp>
      <p:sp>
        <p:nvSpPr>
          <p:cNvPr id="14" name="Picture Placeholder 11">
            <a:extLst>
              <a:ext uri="{FF2B5EF4-FFF2-40B4-BE49-F238E27FC236}">
                <a16:creationId xmlns:a16="http://schemas.microsoft.com/office/drawing/2014/main" id="{A036BBBE-770C-5CC6-080F-DD0A384DE652}"/>
              </a:ext>
            </a:extLst>
          </p:cNvPr>
          <p:cNvSpPr>
            <a:spLocks noGrp="1"/>
          </p:cNvSpPr>
          <p:nvPr>
            <p:ph type="pic" sz="quarter" idx="18"/>
          </p:nvPr>
        </p:nvSpPr>
        <p:spPr>
          <a:xfrm>
            <a:off x="6312004" y="1412875"/>
            <a:ext cx="2519362" cy="1670050"/>
          </a:xfrm>
          <a:solidFill>
            <a:schemeClr val="bg1">
              <a:lumMod val="85000"/>
            </a:schemeClr>
          </a:solidFill>
        </p:spPr>
        <p:txBody>
          <a:bodyPr/>
          <a:lstStyle/>
          <a:p>
            <a:r>
              <a:rPr lang="en-US"/>
              <a:t>Click icon to add picture</a:t>
            </a:r>
            <a:endParaRPr lang="en-GB"/>
          </a:p>
        </p:txBody>
      </p:sp>
      <p:sp>
        <p:nvSpPr>
          <p:cNvPr id="15" name="Picture Placeholder 11">
            <a:extLst>
              <a:ext uri="{FF2B5EF4-FFF2-40B4-BE49-F238E27FC236}">
                <a16:creationId xmlns:a16="http://schemas.microsoft.com/office/drawing/2014/main" id="{855CEC3F-086A-C921-AB4B-5EBE1EABAD13}"/>
              </a:ext>
            </a:extLst>
          </p:cNvPr>
          <p:cNvSpPr>
            <a:spLocks noGrp="1"/>
          </p:cNvSpPr>
          <p:nvPr>
            <p:ph type="pic" sz="quarter" idx="19"/>
          </p:nvPr>
        </p:nvSpPr>
        <p:spPr>
          <a:xfrm>
            <a:off x="9264012" y="1412875"/>
            <a:ext cx="2519362" cy="1670050"/>
          </a:xfr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3473039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C9216FF-057F-8EAE-8162-02FB4659A5D4}"/>
              </a:ext>
            </a:extLst>
          </p:cNvPr>
          <p:cNvSpPr>
            <a:spLocks noGrp="1"/>
          </p:cNvSpPr>
          <p:nvPr>
            <p:ph type="pic" sz="quarter" idx="14"/>
          </p:nvPr>
        </p:nvSpPr>
        <p:spPr>
          <a:xfrm>
            <a:off x="6096001" y="0"/>
            <a:ext cx="6096000" cy="6165850"/>
          </a:xfrm>
          <a:solidFill>
            <a:schemeClr val="bg1">
              <a:lumMod val="8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407988" y="404813"/>
            <a:ext cx="5383212" cy="39528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8" y="1412875"/>
            <a:ext cx="5383212"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Lead 2025</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9" y="800100"/>
            <a:ext cx="5383212"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504986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Large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C9216FF-057F-8EAE-8162-02FB4659A5D4}"/>
              </a:ext>
            </a:extLst>
          </p:cNvPr>
          <p:cNvSpPr>
            <a:spLocks noGrp="1"/>
          </p:cNvSpPr>
          <p:nvPr>
            <p:ph type="pic" sz="quarter" idx="14"/>
          </p:nvPr>
        </p:nvSpPr>
        <p:spPr>
          <a:xfrm>
            <a:off x="4063200" y="0"/>
            <a:ext cx="8128800" cy="6165850"/>
          </a:xfrm>
          <a:solidFill>
            <a:schemeClr val="bg1">
              <a:lumMod val="8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407987" y="404813"/>
            <a:ext cx="3250800" cy="39528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7" y="1412875"/>
            <a:ext cx="32508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Lead 2025</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3250800"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156648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F09139-C580-AE75-48A4-4E521138A19D}"/>
              </a:ext>
            </a:extLst>
          </p:cNvPr>
          <p:cNvSpPr/>
          <p:nvPr userDrawn="1"/>
        </p:nvSpPr>
        <p:spPr>
          <a:xfrm>
            <a:off x="0" y="6165850"/>
            <a:ext cx="12192000" cy="692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endParaRPr>
          </a:p>
        </p:txBody>
      </p:sp>
      <p:sp>
        <p:nvSpPr>
          <p:cNvPr id="2" name="Title Placeholder 1">
            <a:extLst>
              <a:ext uri="{FF2B5EF4-FFF2-40B4-BE49-F238E27FC236}">
                <a16:creationId xmlns:a16="http://schemas.microsoft.com/office/drawing/2014/main" id="{B00F4440-CEDC-0D92-E0D5-5C1E3B59B1DA}"/>
              </a:ext>
            </a:extLst>
          </p:cNvPr>
          <p:cNvSpPr>
            <a:spLocks noGrp="1"/>
          </p:cNvSpPr>
          <p:nvPr>
            <p:ph type="title"/>
          </p:nvPr>
        </p:nvSpPr>
        <p:spPr>
          <a:xfrm>
            <a:off x="407987" y="404813"/>
            <a:ext cx="11376025" cy="395287"/>
          </a:xfrm>
          <a:prstGeom prst="rect">
            <a:avLst/>
          </a:prstGeom>
        </p:spPr>
        <p:txBody>
          <a:bodyPr vert="horz" lIns="0" tIns="0" rIns="0" bIns="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CA021F-8558-9528-DA3D-486CCDBEB58F}"/>
              </a:ext>
            </a:extLst>
          </p:cNvPr>
          <p:cNvSpPr>
            <a:spLocks noGrp="1"/>
          </p:cNvSpPr>
          <p:nvPr>
            <p:ph type="body" idx="1"/>
          </p:nvPr>
        </p:nvSpPr>
        <p:spPr>
          <a:xfrm>
            <a:off x="407986" y="1412876"/>
            <a:ext cx="11376025" cy="44640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D1A8F0-AC4B-E4A0-94D0-99C4BFD973A7}"/>
              </a:ext>
            </a:extLst>
          </p:cNvPr>
          <p:cNvSpPr>
            <a:spLocks noGrp="1"/>
          </p:cNvSpPr>
          <p:nvPr>
            <p:ph type="dt" sz="half" idx="2"/>
          </p:nvPr>
        </p:nvSpPr>
        <p:spPr>
          <a:xfrm>
            <a:off x="2184071" y="6426366"/>
            <a:ext cx="2743200" cy="210705"/>
          </a:xfrm>
          <a:prstGeom prst="rect">
            <a:avLst/>
          </a:prstGeom>
        </p:spPr>
        <p:txBody>
          <a:bodyPr vert="horz" lIns="0" tIns="0" rIns="0" bIns="0" rtlCol="0" anchor="ctr">
            <a:noAutofit/>
          </a:bodyPr>
          <a:lstStyle>
            <a:lvl1pPr algn="l">
              <a:defRPr sz="1000">
                <a:solidFill>
                  <a:schemeClr val="bg1"/>
                </a:solidFill>
              </a:defRPr>
            </a:lvl1pPr>
          </a:lstStyle>
          <a:p>
            <a:endParaRPr lang="en-GB"/>
          </a:p>
        </p:txBody>
      </p:sp>
      <p:sp>
        <p:nvSpPr>
          <p:cNvPr id="5" name="Footer Placeholder 4">
            <a:extLst>
              <a:ext uri="{FF2B5EF4-FFF2-40B4-BE49-F238E27FC236}">
                <a16:creationId xmlns:a16="http://schemas.microsoft.com/office/drawing/2014/main" id="{5EC0FC7A-298A-77A0-6596-56B0B3FD8C37}"/>
              </a:ext>
            </a:extLst>
          </p:cNvPr>
          <p:cNvSpPr>
            <a:spLocks noGrp="1"/>
          </p:cNvSpPr>
          <p:nvPr>
            <p:ph type="ftr" sz="quarter" idx="3"/>
          </p:nvPr>
        </p:nvSpPr>
        <p:spPr>
          <a:xfrm>
            <a:off x="6096000" y="6426366"/>
            <a:ext cx="5244441" cy="210705"/>
          </a:xfrm>
          <a:prstGeom prst="rect">
            <a:avLst/>
          </a:prstGeom>
        </p:spPr>
        <p:txBody>
          <a:bodyPr vert="horz" lIns="0" tIns="0" rIns="0" bIns="0" rtlCol="0" anchor="ctr">
            <a:noAutofit/>
          </a:bodyPr>
          <a:lstStyle>
            <a:lvl1pPr algn="r">
              <a:defRPr sz="1000">
                <a:solidFill>
                  <a:schemeClr val="bg1"/>
                </a:solidFill>
              </a:defRPr>
            </a:lvl1pPr>
          </a:lstStyle>
          <a:p>
            <a:r>
              <a:rPr lang="en-GB"/>
              <a:t>Lead 2025</a:t>
            </a:r>
          </a:p>
        </p:txBody>
      </p:sp>
      <p:sp>
        <p:nvSpPr>
          <p:cNvPr id="6" name="Slide Number Placeholder 5">
            <a:extLst>
              <a:ext uri="{FF2B5EF4-FFF2-40B4-BE49-F238E27FC236}">
                <a16:creationId xmlns:a16="http://schemas.microsoft.com/office/drawing/2014/main" id="{B4517C40-7EB7-0CFD-6F6C-54AE57DE17D5}"/>
              </a:ext>
            </a:extLst>
          </p:cNvPr>
          <p:cNvSpPr>
            <a:spLocks noGrp="1"/>
          </p:cNvSpPr>
          <p:nvPr>
            <p:ph type="sldNum" sz="quarter" idx="4"/>
          </p:nvPr>
        </p:nvSpPr>
        <p:spPr>
          <a:xfrm>
            <a:off x="11360727" y="6426365"/>
            <a:ext cx="423286" cy="210707"/>
          </a:xfrm>
          <a:prstGeom prst="rect">
            <a:avLst/>
          </a:prstGeom>
        </p:spPr>
        <p:txBody>
          <a:bodyPr vert="horz" lIns="0" tIns="0" rIns="0" bIns="0" rtlCol="0" anchor="ctr">
            <a:noAutofit/>
          </a:bodyPr>
          <a:lstStyle>
            <a:lvl1pPr algn="r">
              <a:defRPr sz="1000" b="0">
                <a:solidFill>
                  <a:schemeClr val="bg1"/>
                </a:solidFill>
              </a:defRPr>
            </a:lvl1pPr>
          </a:lstStyle>
          <a:p>
            <a:fld id="{CBA53E11-492D-48B3-9F9B-09541CA2A39A}" type="slidenum">
              <a:rPr lang="en-GB" smtClean="0"/>
              <a:pPr/>
              <a:t>‹#›</a:t>
            </a:fld>
            <a:endParaRPr lang="en-GB"/>
          </a:p>
        </p:txBody>
      </p:sp>
      <p:pic>
        <p:nvPicPr>
          <p:cNvPr id="10" name="Picture 9" descr="Text, logo&#10;&#10;Description automatically generated with medium confidence">
            <a:extLst>
              <a:ext uri="{FF2B5EF4-FFF2-40B4-BE49-F238E27FC236}">
                <a16:creationId xmlns:a16="http://schemas.microsoft.com/office/drawing/2014/main" id="{F110622E-97C8-31A8-466F-292992C4030E}"/>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407986" y="6331809"/>
            <a:ext cx="1499125" cy="610523"/>
          </a:xfrm>
          <a:prstGeom prst="rect">
            <a:avLst/>
          </a:prstGeom>
        </p:spPr>
      </p:pic>
    </p:spTree>
    <p:extLst>
      <p:ext uri="{BB962C8B-B14F-4D97-AF65-F5344CB8AC3E}">
        <p14:creationId xmlns:p14="http://schemas.microsoft.com/office/powerpoint/2010/main" val="1145082161"/>
      </p:ext>
    </p:extLst>
  </p:cSld>
  <p:clrMap bg1="lt1" tx1="dk1" bg2="lt2" tx2="dk2" accent1="accent1" accent2="accent2" accent3="accent3" accent4="accent4" accent5="accent5" accent6="accent6" hlink="hlink" folHlink="folHlink"/>
  <p:sldLayoutIdLst>
    <p:sldLayoutId id="2147483656" r:id="rId1"/>
    <p:sldLayoutId id="2147483649" r:id="rId2"/>
    <p:sldLayoutId id="2147483665" r:id="rId3"/>
    <p:sldLayoutId id="2147483650" r:id="rId4"/>
    <p:sldLayoutId id="2147483652" r:id="rId5"/>
    <p:sldLayoutId id="2147483657" r:id="rId6"/>
    <p:sldLayoutId id="2147483662" r:id="rId7"/>
    <p:sldLayoutId id="2147483663" r:id="rId8"/>
    <p:sldLayoutId id="2147483658" r:id="rId9"/>
    <p:sldLayoutId id="2147483664" r:id="rId10"/>
    <p:sldLayoutId id="2147483660" r:id="rId11"/>
    <p:sldLayoutId id="2147483651" r:id="rId12"/>
    <p:sldLayoutId id="2147483659" r:id="rId13"/>
    <p:sldLayoutId id="2147483654" r:id="rId14"/>
    <p:sldLayoutId id="2147483655" r:id="rId15"/>
    <p:sldLayoutId id="2147483666" r:id="rId16"/>
  </p:sldLayoutIdLst>
  <p:hf sldNum="0"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accent1"/>
          </a:solidFill>
          <a:latin typeface="Poppins SemiBold" panose="00000700000000000000" pitchFamily="2" charset="0"/>
          <a:ea typeface="+mn-ea"/>
          <a:cs typeface="Poppins SemiBold" panose="00000700000000000000" pitchFamily="2" charset="0"/>
        </a:defRPr>
      </a:lvl2pPr>
      <a:lvl3pPr marL="0" indent="0" algn="l" defTabSz="914400" rtl="0" eaLnBrk="1" latinLnBrk="0" hangingPunct="1">
        <a:lnSpc>
          <a:spcPct val="100000"/>
        </a:lnSpc>
        <a:spcBef>
          <a:spcPts val="1200"/>
        </a:spcBef>
        <a:spcAft>
          <a:spcPts val="1200"/>
        </a:spcAft>
        <a:buFont typeface="Arial" panose="020B0604020202020204" pitchFamily="34" charset="0"/>
        <a:buNone/>
        <a:defRPr sz="2000" b="1" kern="1200">
          <a:solidFill>
            <a:schemeClr val="tx2"/>
          </a:solidFill>
          <a:latin typeface="+mj-lt"/>
          <a:ea typeface="+mn-ea"/>
          <a:cs typeface="+mn-cs"/>
        </a:defRPr>
      </a:lvl3pPr>
      <a:lvl4pPr marL="36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2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57" userDrawn="1">
          <p15:clr>
            <a:srgbClr val="F26B43"/>
          </p15:clr>
        </p15:guide>
        <p15:guide id="4" pos="7423" userDrawn="1">
          <p15:clr>
            <a:srgbClr val="F26B43"/>
          </p15:clr>
        </p15:guide>
        <p15:guide id="5" orient="horz" pos="255" userDrawn="1">
          <p15:clr>
            <a:srgbClr val="F26B43"/>
          </p15:clr>
        </p15:guide>
        <p15:guide id="6" orient="horz" pos="3884" userDrawn="1">
          <p15:clr>
            <a:srgbClr val="F26B43"/>
          </p15:clr>
        </p15:guide>
        <p15:guide id="7" orient="horz" pos="3702" userDrawn="1">
          <p15:clr>
            <a:srgbClr val="F26B43"/>
          </p15:clr>
        </p15:guide>
        <p15:guide id="8" orient="horz" pos="89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hyperlink" Target="https://www.skillsdevelopmentscotland.co.uk/media/ym3cmaja/positive-steps-to-your-future-handbook.pdf" TargetMode="Externa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hyperlink" Target="http://www.myworldofwork.co.uk"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8D42AF47-F393-13C2-62CA-38D9A60551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5196" y="1456827"/>
            <a:ext cx="3149381" cy="4044729"/>
          </a:xfrm>
          <a:prstGeom prst="rect">
            <a:avLst/>
          </a:prstGeom>
        </p:spPr>
      </p:pic>
      <p:pic>
        <p:nvPicPr>
          <p:cNvPr id="2" name="Picture 1" descr="A blue cover page with white text&#10;&#10;AI-generated content may be incorrect.">
            <a:extLst>
              <a:ext uri="{FF2B5EF4-FFF2-40B4-BE49-F238E27FC236}">
                <a16:creationId xmlns:a16="http://schemas.microsoft.com/office/drawing/2014/main" id="{7297B244-AC0C-FA1E-23F3-A32F0F4337E5}"/>
              </a:ext>
            </a:extLst>
          </p:cNvPr>
          <p:cNvPicPr>
            <a:picLocks noChangeAspect="1"/>
          </p:cNvPicPr>
          <p:nvPr/>
        </p:nvPicPr>
        <p:blipFill>
          <a:blip r:embed="rId4"/>
          <a:stretch>
            <a:fillRect/>
          </a:stretch>
        </p:blipFill>
        <p:spPr>
          <a:xfrm>
            <a:off x="-1046" y="0"/>
            <a:ext cx="5979458" cy="6858000"/>
          </a:xfrm>
          <a:prstGeom prst="rect">
            <a:avLst/>
          </a:prstGeom>
        </p:spPr>
      </p:pic>
      <p:pic>
        <p:nvPicPr>
          <p:cNvPr id="4" name="Picture 3" descr="A blue square with white lines&#10;&#10;AI-generated content may be incorrect.">
            <a:extLst>
              <a:ext uri="{FF2B5EF4-FFF2-40B4-BE49-F238E27FC236}">
                <a16:creationId xmlns:a16="http://schemas.microsoft.com/office/drawing/2014/main" id="{225DB505-F75A-3AE6-940C-3CFA2AF5A304}"/>
              </a:ext>
            </a:extLst>
          </p:cNvPr>
          <p:cNvPicPr>
            <a:picLocks noChangeAspect="1"/>
          </p:cNvPicPr>
          <p:nvPr/>
        </p:nvPicPr>
        <p:blipFill>
          <a:blip r:embed="rId5"/>
          <a:stretch>
            <a:fillRect/>
          </a:stretch>
        </p:blipFill>
        <p:spPr>
          <a:xfrm>
            <a:off x="0" y="2517686"/>
            <a:ext cx="5744661" cy="2990724"/>
          </a:xfrm>
          <a:prstGeom prst="rect">
            <a:avLst/>
          </a:prstGeom>
        </p:spPr>
      </p:pic>
    </p:spTree>
    <p:extLst>
      <p:ext uri="{BB962C8B-B14F-4D97-AF65-F5344CB8AC3E}">
        <p14:creationId xmlns:p14="http://schemas.microsoft.com/office/powerpoint/2010/main" val="1823537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33DAA-C856-D1C6-91EE-1E52DB54B8CE}"/>
              </a:ext>
            </a:extLst>
          </p:cNvPr>
          <p:cNvSpPr>
            <a:spLocks noGrp="1"/>
          </p:cNvSpPr>
          <p:nvPr>
            <p:ph type="title"/>
          </p:nvPr>
        </p:nvSpPr>
        <p:spPr/>
        <p:txBody>
          <a:bodyPr/>
          <a:lstStyle/>
          <a:p>
            <a:r>
              <a:rPr lang="en-GB"/>
              <a:t>Structuring your CV</a:t>
            </a:r>
            <a:endParaRPr lang="en-US"/>
          </a:p>
        </p:txBody>
      </p:sp>
      <p:sp>
        <p:nvSpPr>
          <p:cNvPr id="4" name="Content Placeholder 2">
            <a:extLst>
              <a:ext uri="{FF2B5EF4-FFF2-40B4-BE49-F238E27FC236}">
                <a16:creationId xmlns:a16="http://schemas.microsoft.com/office/drawing/2014/main" id="{038DEE36-DA21-56FC-8E37-CA67FF4903AE}"/>
              </a:ext>
            </a:extLst>
          </p:cNvPr>
          <p:cNvSpPr txBox="1">
            <a:spLocks/>
          </p:cNvSpPr>
          <p:nvPr/>
        </p:nvSpPr>
        <p:spPr>
          <a:xfrm>
            <a:off x="165640" y="1162808"/>
            <a:ext cx="7510714" cy="5418709"/>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buFont typeface="Arial" pitchFamily="34" charset="0"/>
              <a:buNone/>
            </a:pPr>
            <a:r>
              <a:rPr lang="en-GB" sz="1800" b="1">
                <a:solidFill>
                  <a:schemeClr val="accent6"/>
                </a:solidFill>
                <a:cs typeface="Arial"/>
              </a:rPr>
              <a:t>What to include?</a:t>
            </a:r>
          </a:p>
          <a:p>
            <a:pPr fontAlgn="base"/>
            <a:r>
              <a:rPr lang="en-GB" sz="1800">
                <a:cs typeface="Arial"/>
              </a:rPr>
              <a:t>Name</a:t>
            </a:r>
          </a:p>
          <a:p>
            <a:pPr fontAlgn="base">
              <a:defRPr/>
            </a:pPr>
            <a:r>
              <a:rPr lang="en-GB" sz="1800">
                <a:solidFill>
                  <a:prstClr val="black"/>
                </a:solidFill>
                <a:cs typeface="Arial"/>
              </a:rPr>
              <a:t>Location</a:t>
            </a:r>
          </a:p>
          <a:p>
            <a:pPr fontAlgn="base"/>
            <a:r>
              <a:rPr lang="en-GB" sz="1800">
                <a:cs typeface="Arial"/>
              </a:rPr>
              <a:t>Telephone/mobile number</a:t>
            </a:r>
          </a:p>
          <a:p>
            <a:pPr fontAlgn="base"/>
            <a:r>
              <a:rPr lang="en-GB" sz="1800">
                <a:cs typeface="Arial"/>
              </a:rPr>
              <a:t>Email address</a:t>
            </a:r>
          </a:p>
          <a:p>
            <a:pPr fontAlgn="base"/>
            <a:r>
              <a:rPr lang="en-GB" sz="1800">
                <a:cs typeface="Arial"/>
              </a:rPr>
              <a:t>LinkedIn</a:t>
            </a:r>
          </a:p>
          <a:p>
            <a:pPr marL="0" indent="0">
              <a:buFont typeface="Arial" pitchFamily="34" charset="0"/>
              <a:buNone/>
            </a:pPr>
            <a:r>
              <a:rPr lang="en-GB" sz="1800" b="1">
                <a:solidFill>
                  <a:schemeClr val="accent6"/>
                </a:solidFill>
                <a:cs typeface="Arial"/>
              </a:rPr>
              <a:t>What to leave out?</a:t>
            </a:r>
          </a:p>
          <a:p>
            <a:r>
              <a:rPr lang="en-US" sz="1800">
                <a:cs typeface="Arial"/>
              </a:rPr>
              <a:t>Date of birth </a:t>
            </a:r>
          </a:p>
          <a:p>
            <a:r>
              <a:rPr lang="en-US" sz="1800">
                <a:cs typeface="Arial"/>
              </a:rPr>
              <a:t>National insurance number </a:t>
            </a:r>
          </a:p>
          <a:p>
            <a:r>
              <a:rPr lang="en-US" sz="1800">
                <a:cs typeface="Arial"/>
              </a:rPr>
              <a:t>Photograph</a:t>
            </a:r>
          </a:p>
          <a:p>
            <a:r>
              <a:rPr lang="en-US" sz="1800">
                <a:cs typeface="Arial"/>
              </a:rPr>
              <a:t>Referees</a:t>
            </a:r>
            <a:endParaRPr lang="en-US" sz="1800">
              <a:cs typeface="Arial" panose="020B0604020202020204" pitchFamily="34" charset="0"/>
            </a:endParaRPr>
          </a:p>
          <a:p>
            <a:pPr lvl="1">
              <a:buFont typeface="Courier New" pitchFamily="34" charset="0"/>
              <a:buChar char="o"/>
            </a:pPr>
            <a:r>
              <a:rPr lang="en-US" sz="1400">
                <a:solidFill>
                  <a:srgbClr val="000000"/>
                </a:solidFill>
                <a:cs typeface="Arial"/>
              </a:rPr>
              <a:t>But it is good practice to know who is willing to do this for you</a:t>
            </a:r>
          </a:p>
          <a:p>
            <a:pPr marL="0" indent="0">
              <a:buFont typeface="Arial" pitchFamily="34" charset="0"/>
              <a:buNone/>
            </a:pPr>
            <a:r>
              <a:rPr lang="en-US" sz="1800" b="1">
                <a:solidFill>
                  <a:schemeClr val="accent6"/>
                </a:solidFill>
                <a:cs typeface="Arial"/>
              </a:rPr>
              <a:t>Things to think about</a:t>
            </a:r>
          </a:p>
          <a:p>
            <a:r>
              <a:rPr lang="en-US" sz="1800">
                <a:cs typeface="Arial"/>
              </a:rPr>
              <a:t>How do you want to be contacted? </a:t>
            </a:r>
          </a:p>
          <a:p>
            <a:r>
              <a:rPr lang="en-US" sz="1800">
                <a:cs typeface="Arial"/>
              </a:rPr>
              <a:t>How much information do you want to give?</a:t>
            </a:r>
          </a:p>
          <a:p>
            <a:endParaRPr lang="en-GB" sz="1800">
              <a:latin typeface="Poppins"/>
              <a:cs typeface="Arial" panose="020B0604020202020204" pitchFamily="34" charset="0"/>
            </a:endParaRPr>
          </a:p>
        </p:txBody>
      </p:sp>
      <p:pic>
        <p:nvPicPr>
          <p:cNvPr id="5" name="Picture 4">
            <a:extLst>
              <a:ext uri="{FF2B5EF4-FFF2-40B4-BE49-F238E27FC236}">
                <a16:creationId xmlns:a16="http://schemas.microsoft.com/office/drawing/2014/main" id="{2F5BD664-90E0-4445-C788-A9038218F062}"/>
              </a:ext>
            </a:extLst>
          </p:cNvPr>
          <p:cNvPicPr>
            <a:picLocks noChangeAspect="1"/>
          </p:cNvPicPr>
          <p:nvPr/>
        </p:nvPicPr>
        <p:blipFill>
          <a:blip r:embed="rId3"/>
          <a:stretch>
            <a:fillRect/>
          </a:stretch>
        </p:blipFill>
        <p:spPr>
          <a:xfrm>
            <a:off x="7668077" y="0"/>
            <a:ext cx="4523924" cy="6148102"/>
          </a:xfrm>
          <a:prstGeom prst="rect">
            <a:avLst/>
          </a:prstGeom>
        </p:spPr>
      </p:pic>
    </p:spTree>
    <p:extLst>
      <p:ext uri="{BB962C8B-B14F-4D97-AF65-F5344CB8AC3E}">
        <p14:creationId xmlns:p14="http://schemas.microsoft.com/office/powerpoint/2010/main" val="3840585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33DAA-C856-D1C6-91EE-1E52DB54B8CE}"/>
              </a:ext>
            </a:extLst>
          </p:cNvPr>
          <p:cNvSpPr>
            <a:spLocks noGrp="1"/>
          </p:cNvSpPr>
          <p:nvPr>
            <p:ph type="title"/>
          </p:nvPr>
        </p:nvSpPr>
        <p:spPr/>
        <p:txBody>
          <a:bodyPr/>
          <a:lstStyle/>
          <a:p>
            <a:r>
              <a:rPr lang="en-GB"/>
              <a:t>Structuring your CV</a:t>
            </a:r>
            <a:endParaRPr lang="en-US"/>
          </a:p>
        </p:txBody>
      </p:sp>
      <p:sp>
        <p:nvSpPr>
          <p:cNvPr id="4" name="TextBox 3">
            <a:extLst>
              <a:ext uri="{FF2B5EF4-FFF2-40B4-BE49-F238E27FC236}">
                <a16:creationId xmlns:a16="http://schemas.microsoft.com/office/drawing/2014/main" id="{43A53451-6AC1-D03F-8F6A-F66E8AA87694}"/>
              </a:ext>
            </a:extLst>
          </p:cNvPr>
          <p:cNvSpPr txBox="1"/>
          <p:nvPr/>
        </p:nvSpPr>
        <p:spPr>
          <a:xfrm>
            <a:off x="302409" y="1315960"/>
            <a:ext cx="11617965" cy="452431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defRPr/>
            </a:pPr>
            <a:r>
              <a:rPr lang="en-GB" sz="2400">
                <a:solidFill>
                  <a:prstClr val="black"/>
                </a:solidFill>
                <a:cs typeface="Arial" panose="020B0604020202020204" pitchFamily="34" charset="0"/>
              </a:rPr>
              <a:t>An overview of your:</a:t>
            </a:r>
          </a:p>
          <a:p>
            <a:pPr marL="342900" indent="-342900">
              <a:buFont typeface="Arial" panose="020B0604020202020204" pitchFamily="34" charset="0"/>
              <a:buChar char="•"/>
              <a:defRPr/>
            </a:pPr>
            <a:endParaRPr lang="en-GB" sz="2400" b="1">
              <a:solidFill>
                <a:prstClr val="black"/>
              </a:solidFill>
              <a:cs typeface="Arial" panose="020B0604020202020204" pitchFamily="34" charset="0"/>
            </a:endParaRPr>
          </a:p>
          <a:p>
            <a:pPr marL="800100" lvl="1" indent="-342900">
              <a:lnSpc>
                <a:spcPct val="150000"/>
              </a:lnSpc>
              <a:buFont typeface="Wingdings" panose="05000000000000000000" pitchFamily="2" charset="2"/>
              <a:buChar char="ü"/>
              <a:defRPr/>
            </a:pPr>
            <a:r>
              <a:rPr lang="en-GB" sz="2400" b="1">
                <a:solidFill>
                  <a:prstClr val="black"/>
                </a:solidFill>
                <a:cs typeface="Arial" panose="020B0604020202020204" pitchFamily="34" charset="0"/>
              </a:rPr>
              <a:t>Skills</a:t>
            </a:r>
          </a:p>
          <a:p>
            <a:pPr marL="800100" lvl="1" indent="-342900">
              <a:lnSpc>
                <a:spcPct val="150000"/>
              </a:lnSpc>
              <a:buFont typeface="Wingdings" panose="05000000000000000000" pitchFamily="2" charset="2"/>
              <a:buChar char="ü"/>
              <a:defRPr/>
            </a:pPr>
            <a:r>
              <a:rPr lang="en-GB" sz="2400" b="1">
                <a:solidFill>
                  <a:prstClr val="black"/>
                </a:solidFill>
                <a:cs typeface="Arial" panose="020B0604020202020204" pitchFamily="34" charset="0"/>
              </a:rPr>
              <a:t>Achievements</a:t>
            </a:r>
            <a:endParaRPr lang="en-GB"/>
          </a:p>
          <a:p>
            <a:pPr marL="800100" lvl="1" indent="-342900">
              <a:lnSpc>
                <a:spcPct val="150000"/>
              </a:lnSpc>
              <a:buFont typeface="Wingdings" panose="05000000000000000000" pitchFamily="2" charset="2"/>
              <a:buChar char="ü"/>
              <a:defRPr/>
            </a:pPr>
            <a:r>
              <a:rPr lang="en-GB" sz="2400" b="1">
                <a:solidFill>
                  <a:prstClr val="black"/>
                </a:solidFill>
                <a:cs typeface="Arial" panose="020B0604020202020204" pitchFamily="34" charset="0"/>
              </a:rPr>
              <a:t>Work experience</a:t>
            </a:r>
            <a:endParaRPr lang="en-GB"/>
          </a:p>
          <a:p>
            <a:pPr marL="800100" lvl="1" indent="-342900">
              <a:lnSpc>
                <a:spcPct val="150000"/>
              </a:lnSpc>
              <a:buFont typeface="Wingdings" panose="05000000000000000000" pitchFamily="2" charset="2"/>
              <a:buChar char="ü"/>
              <a:defRPr/>
            </a:pPr>
            <a:r>
              <a:rPr lang="en-GB" sz="2400" b="1">
                <a:solidFill>
                  <a:prstClr val="black"/>
                </a:solidFill>
                <a:cs typeface="Arial"/>
              </a:rPr>
              <a:t>Relevant experience</a:t>
            </a:r>
            <a:endParaRPr lang="en-GB">
              <a:solidFill>
                <a:prstClr val="black"/>
              </a:solidFill>
              <a:cs typeface="Poppins"/>
            </a:endParaRPr>
          </a:p>
          <a:p>
            <a:pPr marL="800100" lvl="1" indent="-342900">
              <a:lnSpc>
                <a:spcPct val="150000"/>
              </a:lnSpc>
              <a:buFont typeface="Wingdings" panose="05000000000000000000" pitchFamily="2" charset="2"/>
              <a:buChar char="ü"/>
              <a:defRPr/>
            </a:pPr>
            <a:r>
              <a:rPr lang="en-GB" sz="2400" b="1">
                <a:solidFill>
                  <a:prstClr val="black"/>
                </a:solidFill>
                <a:cs typeface="Arial"/>
              </a:rPr>
              <a:t>Education and training</a:t>
            </a:r>
            <a:endParaRPr lang="en-GB">
              <a:cs typeface="Poppins"/>
            </a:endParaRPr>
          </a:p>
          <a:p>
            <a:pPr marL="800100" lvl="1" indent="-342900">
              <a:lnSpc>
                <a:spcPct val="150000"/>
              </a:lnSpc>
              <a:buFont typeface="Wingdings" panose="05000000000000000000" pitchFamily="2" charset="2"/>
              <a:buChar char="ü"/>
              <a:defRPr/>
            </a:pPr>
            <a:r>
              <a:rPr lang="en-GB" sz="2400" b="1">
                <a:solidFill>
                  <a:prstClr val="black"/>
                </a:solidFill>
                <a:cs typeface="Arial"/>
              </a:rPr>
              <a:t>Additional information</a:t>
            </a:r>
          </a:p>
          <a:p>
            <a:pPr marL="342900" indent="-342900">
              <a:buFont typeface="Arial" panose="020B0604020202020204" pitchFamily="34" charset="0"/>
              <a:buChar char="•"/>
              <a:defRPr/>
            </a:pPr>
            <a:endParaRPr lang="en-GB" sz="2400">
              <a:solidFill>
                <a:prstClr val="black"/>
              </a:solidFill>
              <a:cs typeface="Arial"/>
            </a:endParaRPr>
          </a:p>
        </p:txBody>
      </p:sp>
      <p:pic>
        <p:nvPicPr>
          <p:cNvPr id="6" name="Picture 5" descr="A logo for a company&#10;&#10;AI-generated content may be incorrect.">
            <a:extLst>
              <a:ext uri="{FF2B5EF4-FFF2-40B4-BE49-F238E27FC236}">
                <a16:creationId xmlns:a16="http://schemas.microsoft.com/office/drawing/2014/main" id="{A8F5CF8B-E50E-59A4-B3B1-7E5389C0ADA6}"/>
              </a:ext>
            </a:extLst>
          </p:cNvPr>
          <p:cNvPicPr>
            <a:picLocks noChangeAspect="1"/>
          </p:cNvPicPr>
          <p:nvPr/>
        </p:nvPicPr>
        <p:blipFill>
          <a:blip r:embed="rId3"/>
          <a:srcRect l="20647" t="30922" r="20434" b="30491"/>
          <a:stretch>
            <a:fillRect/>
          </a:stretch>
        </p:blipFill>
        <p:spPr>
          <a:xfrm>
            <a:off x="2296238" y="6196401"/>
            <a:ext cx="753341" cy="662301"/>
          </a:xfrm>
          <a:prstGeom prst="rect">
            <a:avLst/>
          </a:prstGeom>
        </p:spPr>
      </p:pic>
    </p:spTree>
    <p:extLst>
      <p:ext uri="{BB962C8B-B14F-4D97-AF65-F5344CB8AC3E}">
        <p14:creationId xmlns:p14="http://schemas.microsoft.com/office/powerpoint/2010/main" val="2332706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B09A-7631-50D6-65D7-B48E8BE60773}"/>
              </a:ext>
            </a:extLst>
          </p:cNvPr>
          <p:cNvSpPr>
            <a:spLocks noGrp="1"/>
          </p:cNvSpPr>
          <p:nvPr>
            <p:ph type="title"/>
          </p:nvPr>
        </p:nvSpPr>
        <p:spPr/>
        <p:txBody>
          <a:bodyPr/>
          <a:lstStyle/>
          <a:p>
            <a:r>
              <a:rPr lang="en-US">
                <a:cs typeface="Poppins"/>
              </a:rPr>
              <a:t>Skills</a:t>
            </a:r>
            <a:endParaRPr lang="en-US"/>
          </a:p>
        </p:txBody>
      </p:sp>
      <p:sp>
        <p:nvSpPr>
          <p:cNvPr id="3" name="Footer Placeholder 2">
            <a:extLst>
              <a:ext uri="{FF2B5EF4-FFF2-40B4-BE49-F238E27FC236}">
                <a16:creationId xmlns:a16="http://schemas.microsoft.com/office/drawing/2014/main" id="{FF79A0C6-6893-CECF-A110-7C5BA94623F1}"/>
              </a:ext>
            </a:extLst>
          </p:cNvPr>
          <p:cNvSpPr>
            <a:spLocks noGrp="1"/>
          </p:cNvSpPr>
          <p:nvPr>
            <p:ph type="ftr" sz="quarter" idx="11"/>
          </p:nvPr>
        </p:nvSpPr>
        <p:spPr/>
        <p:txBody>
          <a:bodyPr/>
          <a:lstStyle/>
          <a:p>
            <a:r>
              <a:rPr lang="en-GB"/>
              <a:t>Lead 2025</a:t>
            </a:r>
          </a:p>
        </p:txBody>
      </p:sp>
      <p:sp>
        <p:nvSpPr>
          <p:cNvPr id="4" name="Text Placeholder 3">
            <a:extLst>
              <a:ext uri="{FF2B5EF4-FFF2-40B4-BE49-F238E27FC236}">
                <a16:creationId xmlns:a16="http://schemas.microsoft.com/office/drawing/2014/main" id="{438EB5B0-9A7E-FCEB-95B9-107032576679}"/>
              </a:ext>
            </a:extLst>
          </p:cNvPr>
          <p:cNvSpPr>
            <a:spLocks noGrp="1"/>
          </p:cNvSpPr>
          <p:nvPr>
            <p:ph type="body" sz="quarter" idx="13"/>
          </p:nvPr>
        </p:nvSpPr>
        <p:spPr>
          <a:xfrm>
            <a:off x="407988" y="1305783"/>
            <a:ext cx="9343994" cy="4464050"/>
          </a:xfrm>
        </p:spPr>
        <p:txBody>
          <a:bodyPr vert="horz" lIns="0" tIns="0" rIns="0" bIns="0" rtlCol="0" anchor="t">
            <a:noAutofit/>
          </a:bodyPr>
          <a:lstStyle/>
          <a:p>
            <a:pPr marL="285750" indent="-285750">
              <a:buChar char="•"/>
            </a:pPr>
            <a:r>
              <a:rPr lang="en-US" sz="1800" b="1" dirty="0">
                <a:ea typeface="+mn-lt"/>
                <a:cs typeface="+mn-lt"/>
              </a:rPr>
              <a:t>Time Management</a:t>
            </a:r>
            <a:endParaRPr lang="en-US" sz="1800" dirty="0"/>
          </a:p>
          <a:p>
            <a:pPr marL="645160" lvl="3" indent="-285750"/>
            <a:r>
              <a:rPr lang="en-US" sz="1800" b="0" dirty="0">
                <a:solidFill>
                  <a:srgbClr val="FFFFFF"/>
                </a:solidFill>
                <a:latin typeface="Poppins"/>
                <a:ea typeface="+mn-lt"/>
                <a:cs typeface="+mn-lt"/>
              </a:rPr>
              <a:t> </a:t>
            </a:r>
            <a:r>
              <a:rPr lang="en-US" sz="1800" b="0" i="1">
                <a:solidFill>
                  <a:srgbClr val="FFFFFF"/>
                </a:solidFill>
                <a:latin typeface="Poppins"/>
                <a:ea typeface="+mn-lt"/>
                <a:cs typeface="+mn-lt"/>
              </a:rPr>
              <a:t>“I manage weekly unit meetings, balancing activity planning, badge work, and admin tasks to ensure everything runs smoothly.”</a:t>
            </a:r>
            <a:endParaRPr lang="en-US" sz="1800" b="0" dirty="0">
              <a:solidFill>
                <a:srgbClr val="FFFFFF"/>
              </a:solidFill>
              <a:latin typeface="Poppins"/>
              <a:ea typeface="+mn-lt"/>
              <a:cs typeface="+mn-lt"/>
            </a:endParaRPr>
          </a:p>
          <a:p>
            <a:pPr marL="645160" lvl="3" indent="-285750"/>
            <a:r>
              <a:rPr lang="en-US" sz="1800" dirty="0">
                <a:solidFill>
                  <a:srgbClr val="FFFFFF"/>
                </a:solidFill>
                <a:latin typeface="Poppins SemiBold"/>
                <a:ea typeface="+mn-lt"/>
                <a:cs typeface="+mn-lt"/>
              </a:rPr>
              <a:t> </a:t>
            </a:r>
            <a:r>
              <a:rPr lang="en-US" sz="1800" i="1" dirty="0">
                <a:solidFill>
                  <a:srgbClr val="FFFFFF"/>
                </a:solidFill>
                <a:latin typeface="Poppins SemiBold"/>
                <a:ea typeface="+mn-lt"/>
                <a:cs typeface="+mn-lt"/>
              </a:rPr>
              <a:t>“I coordinated a district event for 60+ girls, creating a timetable and delegating tasks to ensure we stayed on schedule.”</a:t>
            </a:r>
            <a:endParaRPr lang="en-US" sz="1800" b="0">
              <a:solidFill>
                <a:srgbClr val="FFFFFF"/>
              </a:solidFill>
              <a:latin typeface="Poppins SemiBold"/>
              <a:ea typeface="+mn-lt"/>
              <a:cs typeface="+mn-lt"/>
            </a:endParaRPr>
          </a:p>
          <a:p>
            <a:pPr marL="285750" indent="-285750">
              <a:buChar char="•"/>
            </a:pPr>
            <a:r>
              <a:rPr lang="en-US" sz="1800" b="1" dirty="0">
                <a:ea typeface="+mn-lt"/>
                <a:cs typeface="+mn-lt"/>
              </a:rPr>
              <a:t>Teamwork</a:t>
            </a:r>
            <a:endParaRPr lang="en-US" sz="1800" dirty="0"/>
          </a:p>
          <a:p>
            <a:pPr marL="645160" lvl="3" indent="-285750"/>
            <a:r>
              <a:rPr lang="en-US" sz="1800" b="0" dirty="0">
                <a:solidFill>
                  <a:srgbClr val="FFFFFF"/>
                </a:solidFill>
                <a:latin typeface="Poppins"/>
                <a:ea typeface="+mn-lt"/>
                <a:cs typeface="+mn-lt"/>
              </a:rPr>
              <a:t> </a:t>
            </a:r>
            <a:r>
              <a:rPr lang="en-US" sz="1800" b="0" i="1" dirty="0">
                <a:solidFill>
                  <a:srgbClr val="FFFFFF"/>
                </a:solidFill>
                <a:latin typeface="Poppins"/>
                <a:ea typeface="+mn-lt"/>
                <a:cs typeface="+mn-lt"/>
              </a:rPr>
              <a:t>“I work with other leaders to plan termly </a:t>
            </a:r>
            <a:r>
              <a:rPr lang="en-US" sz="1800" b="0" i="1" err="1">
                <a:solidFill>
                  <a:srgbClr val="FFFFFF"/>
                </a:solidFill>
                <a:latin typeface="Poppins"/>
                <a:ea typeface="+mn-lt"/>
                <a:cs typeface="+mn-lt"/>
              </a:rPr>
              <a:t>programmes</a:t>
            </a:r>
            <a:r>
              <a:rPr lang="en-US" sz="1800" b="0" i="1" dirty="0">
                <a:solidFill>
                  <a:srgbClr val="FFFFFF"/>
                </a:solidFill>
                <a:latin typeface="Poppins"/>
                <a:ea typeface="+mn-lt"/>
                <a:cs typeface="+mn-lt"/>
              </a:rPr>
              <a:t>, sharing responsibilities and supporting each other during sessions.”</a:t>
            </a:r>
            <a:endParaRPr lang="en-US" sz="1800" b="0">
              <a:solidFill>
                <a:srgbClr val="FFFFFF"/>
              </a:solidFill>
              <a:latin typeface="Poppins"/>
            </a:endParaRPr>
          </a:p>
          <a:p>
            <a:pPr marL="645160" lvl="3" indent="-285750"/>
            <a:r>
              <a:rPr lang="en-US" sz="1800" b="0" dirty="0">
                <a:solidFill>
                  <a:srgbClr val="FFFFFF"/>
                </a:solidFill>
                <a:latin typeface="Poppins"/>
                <a:ea typeface="+mn-lt"/>
                <a:cs typeface="+mn-lt"/>
              </a:rPr>
              <a:t> </a:t>
            </a:r>
            <a:r>
              <a:rPr lang="en-US" sz="1800" b="0" i="1" dirty="0">
                <a:solidFill>
                  <a:srgbClr val="FFFFFF"/>
                </a:solidFill>
                <a:latin typeface="Poppins"/>
                <a:ea typeface="+mn-lt"/>
                <a:cs typeface="+mn-lt"/>
              </a:rPr>
              <a:t>“As a Peer Educator, I collaborate with fellow volunteers to deliver workshops on body confidence and healthy relationships.”</a:t>
            </a:r>
            <a:r>
              <a:rPr lang="en-US" sz="1800" b="0" dirty="0">
                <a:solidFill>
                  <a:srgbClr val="FFFFFF"/>
                </a:solidFill>
                <a:latin typeface="Poppins"/>
                <a:ea typeface="+mn-lt"/>
                <a:cs typeface="+mn-lt"/>
              </a:rPr>
              <a:t> </a:t>
            </a:r>
            <a:endParaRPr lang="en-US" sz="1800" b="0">
              <a:solidFill>
                <a:srgbClr val="FFFFFF"/>
              </a:solidFill>
              <a:latin typeface="Poppins"/>
              <a:cs typeface="Poppins"/>
            </a:endParaRPr>
          </a:p>
          <a:p>
            <a:pPr marL="285750" indent="-285750">
              <a:buChar char="•"/>
            </a:pPr>
            <a:r>
              <a:rPr lang="en-US" sz="1800" b="1" dirty="0">
                <a:ea typeface="+mn-lt"/>
                <a:cs typeface="+mn-lt"/>
              </a:rPr>
              <a:t>Communication</a:t>
            </a:r>
            <a:endParaRPr lang="en-US" sz="1800" dirty="0"/>
          </a:p>
          <a:p>
            <a:pPr marL="645160" lvl="3" indent="-285750"/>
            <a:r>
              <a:rPr lang="en-US" sz="1800" dirty="0">
                <a:solidFill>
                  <a:srgbClr val="FFFFFF"/>
                </a:solidFill>
                <a:latin typeface="Poppins SemiBold"/>
                <a:ea typeface="+mn-lt"/>
                <a:cs typeface="+mn-lt"/>
              </a:rPr>
              <a:t> </a:t>
            </a:r>
            <a:r>
              <a:rPr lang="en-US" sz="1800" i="1" dirty="0">
                <a:solidFill>
                  <a:srgbClr val="FFFFFF"/>
                </a:solidFill>
                <a:latin typeface="Poppins SemiBold"/>
                <a:ea typeface="+mn-lt"/>
                <a:cs typeface="+mn-lt"/>
              </a:rPr>
              <a:t>“I regularly communicate with parents about events, permissions, and progress, adapting my tone for different audiences.”</a:t>
            </a:r>
            <a:endParaRPr lang="en-US" sz="1800" b="0">
              <a:solidFill>
                <a:srgbClr val="FFFFFF"/>
              </a:solidFill>
              <a:latin typeface="Poppins SemiBold"/>
              <a:ea typeface="+mn-lt"/>
              <a:cs typeface="+mn-lt"/>
            </a:endParaRPr>
          </a:p>
          <a:p>
            <a:pPr marL="645160" lvl="3" indent="-285750"/>
            <a:r>
              <a:rPr lang="en-US" sz="1800" dirty="0">
                <a:solidFill>
                  <a:srgbClr val="FFFFFF"/>
                </a:solidFill>
                <a:latin typeface="Poppins SemiBold"/>
                <a:ea typeface="+mn-lt"/>
                <a:cs typeface="+mn-lt"/>
              </a:rPr>
              <a:t> </a:t>
            </a:r>
            <a:r>
              <a:rPr lang="en-US" sz="1800" i="1">
                <a:solidFill>
                  <a:srgbClr val="FFFFFF"/>
                </a:solidFill>
                <a:latin typeface="Poppins SemiBold"/>
                <a:ea typeface="+mn-lt"/>
                <a:cs typeface="+mn-lt"/>
              </a:rPr>
              <a:t>“I led a campfire session for international guests, using clear instructions and inclusive language to engage everyone.”</a:t>
            </a:r>
            <a:endParaRPr lang="en-US" sz="1800" b="0">
              <a:solidFill>
                <a:srgbClr val="FFFFFF"/>
              </a:solidFill>
              <a:latin typeface="Poppins SemiBold"/>
              <a:ea typeface="+mn-lt"/>
              <a:cs typeface="+mn-lt"/>
            </a:endParaRPr>
          </a:p>
          <a:p>
            <a:pPr marL="285750" indent="-285750">
              <a:buFont typeface="Arial"/>
              <a:buChar char="•"/>
            </a:pPr>
            <a:endParaRPr lang="en-US" sz="1800" b="1">
              <a:cs typeface="Poppins"/>
            </a:endParaRPr>
          </a:p>
          <a:p>
            <a:endParaRPr lang="en-US" sz="1800"/>
          </a:p>
        </p:txBody>
      </p:sp>
      <p:pic>
        <p:nvPicPr>
          <p:cNvPr id="6" name="Picture 5" descr="A logo for a company&#10;&#10;AI-generated content may be incorrect.">
            <a:extLst>
              <a:ext uri="{FF2B5EF4-FFF2-40B4-BE49-F238E27FC236}">
                <a16:creationId xmlns:a16="http://schemas.microsoft.com/office/drawing/2014/main" id="{E59464BE-F199-6BE1-3B71-20A7F10D1B9A}"/>
              </a:ext>
            </a:extLst>
          </p:cNvPr>
          <p:cNvPicPr>
            <a:picLocks noChangeAspect="1"/>
          </p:cNvPicPr>
          <p:nvPr/>
        </p:nvPicPr>
        <p:blipFill>
          <a:blip r:embed="rId3"/>
          <a:srcRect l="20647" t="30922" r="20434" b="30491"/>
          <a:stretch>
            <a:fillRect/>
          </a:stretch>
        </p:blipFill>
        <p:spPr>
          <a:xfrm>
            <a:off x="2296238" y="6196401"/>
            <a:ext cx="753341" cy="662301"/>
          </a:xfrm>
          <a:prstGeom prst="rect">
            <a:avLst/>
          </a:prstGeom>
        </p:spPr>
      </p:pic>
    </p:spTree>
    <p:extLst>
      <p:ext uri="{BB962C8B-B14F-4D97-AF65-F5344CB8AC3E}">
        <p14:creationId xmlns:p14="http://schemas.microsoft.com/office/powerpoint/2010/main" val="235068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 calcmode="lin" valueType="num">
                                      <p:cBhvr additive="base">
                                        <p:cTn id="3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additive="base">
                                        <p:cTn id="4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0F592-8467-9500-72F2-4C9B72E4AD97}"/>
              </a:ext>
            </a:extLst>
          </p:cNvPr>
          <p:cNvSpPr>
            <a:spLocks noGrp="1"/>
          </p:cNvSpPr>
          <p:nvPr>
            <p:ph type="title"/>
          </p:nvPr>
        </p:nvSpPr>
        <p:spPr/>
        <p:txBody>
          <a:bodyPr/>
          <a:lstStyle/>
          <a:p>
            <a:r>
              <a:rPr lang="en-US">
                <a:cs typeface="Poppins"/>
              </a:rPr>
              <a:t>Achievements</a:t>
            </a:r>
            <a:endParaRPr lang="en-US" err="1"/>
          </a:p>
        </p:txBody>
      </p:sp>
      <p:sp>
        <p:nvSpPr>
          <p:cNvPr id="3" name="Footer Placeholder 2">
            <a:extLst>
              <a:ext uri="{FF2B5EF4-FFF2-40B4-BE49-F238E27FC236}">
                <a16:creationId xmlns:a16="http://schemas.microsoft.com/office/drawing/2014/main" id="{A36387B6-7E92-A4CC-37C2-6A6190E2359C}"/>
              </a:ext>
            </a:extLst>
          </p:cNvPr>
          <p:cNvSpPr>
            <a:spLocks noGrp="1"/>
          </p:cNvSpPr>
          <p:nvPr>
            <p:ph type="ftr" sz="quarter" idx="11"/>
          </p:nvPr>
        </p:nvSpPr>
        <p:spPr/>
        <p:txBody>
          <a:bodyPr/>
          <a:lstStyle/>
          <a:p>
            <a:r>
              <a:rPr lang="en-GB"/>
              <a:t>Lead 2025</a:t>
            </a:r>
          </a:p>
        </p:txBody>
      </p:sp>
      <p:sp>
        <p:nvSpPr>
          <p:cNvPr id="4" name="Text Placeholder 3">
            <a:extLst>
              <a:ext uri="{FF2B5EF4-FFF2-40B4-BE49-F238E27FC236}">
                <a16:creationId xmlns:a16="http://schemas.microsoft.com/office/drawing/2014/main" id="{EF7AF3E9-67CE-A121-48D8-13317EF1AD23}"/>
              </a:ext>
            </a:extLst>
          </p:cNvPr>
          <p:cNvSpPr>
            <a:spLocks noGrp="1"/>
          </p:cNvSpPr>
          <p:nvPr>
            <p:ph type="body" sz="quarter" idx="13"/>
          </p:nvPr>
        </p:nvSpPr>
        <p:spPr>
          <a:xfrm>
            <a:off x="407988" y="1339869"/>
            <a:ext cx="8424661" cy="4464050"/>
          </a:xfrm>
        </p:spPr>
        <p:txBody>
          <a:bodyPr vert="horz" lIns="0" tIns="0" rIns="0" bIns="0" rtlCol="0" anchor="t">
            <a:noAutofit/>
          </a:bodyPr>
          <a:lstStyle/>
          <a:p>
            <a:pPr marL="342900" indent="-342900">
              <a:buChar char="•"/>
            </a:pPr>
            <a:r>
              <a:rPr lang="en-US" sz="2000" b="1" dirty="0">
                <a:ea typeface="+mn-lt"/>
                <a:cs typeface="+mn-lt"/>
              </a:rPr>
              <a:t>Queen’s Guide Award</a:t>
            </a:r>
            <a:endParaRPr lang="en-US" sz="2000" dirty="0">
              <a:ea typeface="+mn-lt"/>
              <a:cs typeface="+mn-lt"/>
            </a:endParaRPr>
          </a:p>
          <a:p>
            <a:pPr marL="702310" lvl="3" indent="-342900"/>
            <a:r>
              <a:rPr lang="en-US" sz="2000" b="0" dirty="0">
                <a:solidFill>
                  <a:srgbClr val="FFFFFF"/>
                </a:solidFill>
                <a:latin typeface="Poppins"/>
                <a:ea typeface="+mn-lt"/>
                <a:cs typeface="+mn-lt"/>
              </a:rPr>
              <a:t> </a:t>
            </a:r>
            <a:r>
              <a:rPr lang="en-US" sz="2000" b="0" i="1" dirty="0">
                <a:solidFill>
                  <a:srgbClr val="FFFFFF"/>
                </a:solidFill>
                <a:latin typeface="Poppins"/>
                <a:ea typeface="+mn-lt"/>
                <a:cs typeface="+mn-lt"/>
              </a:rPr>
              <a:t>“Completed the Queen’s Guide Award, demonstrating long-term commitment, leadership, and community action.”</a:t>
            </a:r>
            <a:endParaRPr lang="en-US" b="0">
              <a:solidFill>
                <a:srgbClr val="FFFFFF"/>
              </a:solidFill>
              <a:latin typeface="Poppins"/>
              <a:ea typeface="+mn-lt"/>
              <a:cs typeface="+mn-lt"/>
            </a:endParaRPr>
          </a:p>
          <a:p>
            <a:pPr marL="702310" lvl="3" indent="-342900"/>
            <a:r>
              <a:rPr lang="en-US" sz="2000" b="0" dirty="0">
                <a:solidFill>
                  <a:srgbClr val="FFFFFF"/>
                </a:solidFill>
                <a:latin typeface="Poppins"/>
                <a:ea typeface="+mn-lt"/>
                <a:cs typeface="+mn-lt"/>
              </a:rPr>
              <a:t> </a:t>
            </a:r>
            <a:r>
              <a:rPr lang="en-US" sz="2000" b="0" i="1" dirty="0">
                <a:solidFill>
                  <a:srgbClr val="FFFFFF"/>
                </a:solidFill>
                <a:latin typeface="Poppins"/>
                <a:ea typeface="+mn-lt"/>
                <a:cs typeface="+mn-lt"/>
              </a:rPr>
              <a:t>“</a:t>
            </a:r>
            <a:r>
              <a:rPr lang="en-US" sz="2000" b="0" i="1" err="1">
                <a:solidFill>
                  <a:srgbClr val="FFFFFF"/>
                </a:solidFill>
                <a:latin typeface="Poppins"/>
                <a:ea typeface="+mn-lt"/>
                <a:cs typeface="+mn-lt"/>
              </a:rPr>
              <a:t>Organised</a:t>
            </a:r>
            <a:r>
              <a:rPr lang="en-US" sz="2000" b="0" i="1" dirty="0">
                <a:solidFill>
                  <a:srgbClr val="FFFFFF"/>
                </a:solidFill>
                <a:latin typeface="Poppins"/>
                <a:ea typeface="+mn-lt"/>
                <a:cs typeface="+mn-lt"/>
              </a:rPr>
              <a:t> a community project as part of my Queen’s Guide, raising funds and awareness for a local charity.”</a:t>
            </a:r>
            <a:r>
              <a:rPr lang="en-US" sz="2000" b="0" dirty="0">
                <a:solidFill>
                  <a:srgbClr val="FFFFFF"/>
                </a:solidFill>
                <a:latin typeface="Poppins"/>
                <a:ea typeface="+mn-lt"/>
                <a:cs typeface="+mn-lt"/>
              </a:rPr>
              <a:t> </a:t>
            </a:r>
            <a:endParaRPr lang="en-US" sz="2000" b="0">
              <a:solidFill>
                <a:srgbClr val="FFFFFF"/>
              </a:solidFill>
              <a:latin typeface="Poppins"/>
              <a:cs typeface="Poppins"/>
            </a:endParaRPr>
          </a:p>
          <a:p>
            <a:pPr marL="342900" indent="-342900">
              <a:buChar char="•"/>
            </a:pPr>
            <a:r>
              <a:rPr lang="en-US" sz="2000" b="1" dirty="0">
                <a:ea typeface="+mn-lt"/>
                <a:cs typeface="+mn-lt"/>
              </a:rPr>
              <a:t>Event leadership</a:t>
            </a:r>
            <a:endParaRPr lang="en-US" dirty="0"/>
          </a:p>
          <a:p>
            <a:pPr marL="702310" lvl="3" indent="-342900"/>
            <a:r>
              <a:rPr lang="en-US" sz="2000" b="0" dirty="0">
                <a:solidFill>
                  <a:srgbClr val="FFFFFF"/>
                </a:solidFill>
                <a:latin typeface="Poppins"/>
                <a:ea typeface="+mn-lt"/>
                <a:cs typeface="+mn-lt"/>
              </a:rPr>
              <a:t> </a:t>
            </a:r>
            <a:r>
              <a:rPr lang="en-US" sz="2000" b="0" i="1" dirty="0">
                <a:solidFill>
                  <a:srgbClr val="FFFFFF"/>
                </a:solidFill>
                <a:latin typeface="Poppins"/>
                <a:ea typeface="+mn-lt"/>
                <a:cs typeface="+mn-lt"/>
              </a:rPr>
              <a:t>“Led the planning and delivery of a regional camp, managing logistics, risk assessments, and volunteer coordination.”</a:t>
            </a:r>
            <a:endParaRPr lang="en-US" b="0">
              <a:solidFill>
                <a:srgbClr val="FFFFFF"/>
              </a:solidFill>
              <a:latin typeface="Poppins"/>
            </a:endParaRPr>
          </a:p>
          <a:p>
            <a:pPr marL="702310" lvl="3" indent="-342900"/>
            <a:r>
              <a:rPr lang="en-US" sz="2000" b="0" dirty="0">
                <a:solidFill>
                  <a:srgbClr val="FFFFFF"/>
                </a:solidFill>
                <a:latin typeface="Poppins"/>
                <a:ea typeface="+mn-lt"/>
                <a:cs typeface="+mn-lt"/>
              </a:rPr>
              <a:t> </a:t>
            </a:r>
            <a:r>
              <a:rPr lang="en-US" sz="2000" b="0" i="1">
                <a:solidFill>
                  <a:srgbClr val="FFFFFF"/>
                </a:solidFill>
                <a:latin typeface="Poppins"/>
                <a:ea typeface="+mn-lt"/>
                <a:cs typeface="+mn-lt"/>
              </a:rPr>
              <a:t>“Delivered a successful Thinking Day celebration for 100+ members, including themed activities and guest speakers.”</a:t>
            </a:r>
            <a:endParaRPr lang="en-US" b="0">
              <a:solidFill>
                <a:srgbClr val="FFFFFF"/>
              </a:solidFill>
              <a:latin typeface="Poppins"/>
              <a:ea typeface="+mn-lt"/>
              <a:cs typeface="+mn-lt"/>
            </a:endParaRPr>
          </a:p>
          <a:p>
            <a:pPr marL="285750" indent="-285750">
              <a:buFont typeface="Arial"/>
              <a:buChar char="•"/>
            </a:pPr>
            <a:endParaRPr lang="en-US" sz="2000" b="1">
              <a:cs typeface="Poppins"/>
            </a:endParaRPr>
          </a:p>
          <a:p>
            <a:endParaRPr lang="en-US" sz="2000"/>
          </a:p>
        </p:txBody>
      </p:sp>
      <p:pic>
        <p:nvPicPr>
          <p:cNvPr id="6" name="Picture 5" descr="A logo for a company&#10;&#10;AI-generated content may be incorrect.">
            <a:extLst>
              <a:ext uri="{FF2B5EF4-FFF2-40B4-BE49-F238E27FC236}">
                <a16:creationId xmlns:a16="http://schemas.microsoft.com/office/drawing/2014/main" id="{0BF6DD38-7B9F-0D5E-5752-5D655ECB71D2}"/>
              </a:ext>
            </a:extLst>
          </p:cNvPr>
          <p:cNvPicPr>
            <a:picLocks noChangeAspect="1"/>
          </p:cNvPicPr>
          <p:nvPr/>
        </p:nvPicPr>
        <p:blipFill>
          <a:blip r:embed="rId3"/>
          <a:srcRect l="20647" t="30922" r="20434" b="30491"/>
          <a:stretch>
            <a:fillRect/>
          </a:stretch>
        </p:blipFill>
        <p:spPr>
          <a:xfrm>
            <a:off x="2296238" y="6196401"/>
            <a:ext cx="753341" cy="662301"/>
          </a:xfrm>
          <a:prstGeom prst="rect">
            <a:avLst/>
          </a:prstGeom>
        </p:spPr>
      </p:pic>
    </p:spTree>
    <p:extLst>
      <p:ext uri="{BB962C8B-B14F-4D97-AF65-F5344CB8AC3E}">
        <p14:creationId xmlns:p14="http://schemas.microsoft.com/office/powerpoint/2010/main" val="218421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EF5AD-D951-441B-27C7-CC7433F04EEB}"/>
              </a:ext>
            </a:extLst>
          </p:cNvPr>
          <p:cNvSpPr>
            <a:spLocks noGrp="1"/>
          </p:cNvSpPr>
          <p:nvPr>
            <p:ph type="title"/>
          </p:nvPr>
        </p:nvSpPr>
        <p:spPr>
          <a:xfrm>
            <a:off x="407987" y="372248"/>
            <a:ext cx="8898690" cy="1665856"/>
          </a:xfrm>
        </p:spPr>
        <p:txBody>
          <a:bodyPr/>
          <a:lstStyle/>
          <a:p>
            <a:r>
              <a:rPr lang="en-US">
                <a:cs typeface="Poppins"/>
              </a:rPr>
              <a:t>Work experience </a:t>
            </a:r>
            <a:r>
              <a:rPr lang="en-US" sz="2400">
                <a:cs typeface="Poppins"/>
              </a:rPr>
              <a:t>(volunteering)</a:t>
            </a:r>
          </a:p>
        </p:txBody>
      </p:sp>
      <p:sp>
        <p:nvSpPr>
          <p:cNvPr id="3" name="Footer Placeholder 2">
            <a:extLst>
              <a:ext uri="{FF2B5EF4-FFF2-40B4-BE49-F238E27FC236}">
                <a16:creationId xmlns:a16="http://schemas.microsoft.com/office/drawing/2014/main" id="{964B5FD9-9821-81B1-77B1-6EA334D4D77E}"/>
              </a:ext>
            </a:extLst>
          </p:cNvPr>
          <p:cNvSpPr>
            <a:spLocks noGrp="1"/>
          </p:cNvSpPr>
          <p:nvPr>
            <p:ph type="ftr" sz="quarter" idx="11"/>
          </p:nvPr>
        </p:nvSpPr>
        <p:spPr/>
        <p:txBody>
          <a:bodyPr/>
          <a:lstStyle/>
          <a:p>
            <a:r>
              <a:rPr lang="en-GB"/>
              <a:t>Lead 2025</a:t>
            </a:r>
          </a:p>
        </p:txBody>
      </p:sp>
      <p:sp>
        <p:nvSpPr>
          <p:cNvPr id="4" name="Text Placeholder 3">
            <a:extLst>
              <a:ext uri="{FF2B5EF4-FFF2-40B4-BE49-F238E27FC236}">
                <a16:creationId xmlns:a16="http://schemas.microsoft.com/office/drawing/2014/main" id="{62CD192C-B6E3-FC8A-5689-F4C62C4C2FF2}"/>
              </a:ext>
            </a:extLst>
          </p:cNvPr>
          <p:cNvSpPr>
            <a:spLocks noGrp="1"/>
          </p:cNvSpPr>
          <p:nvPr>
            <p:ph type="body" sz="quarter" idx="13"/>
          </p:nvPr>
        </p:nvSpPr>
        <p:spPr>
          <a:xfrm>
            <a:off x="407988" y="1803644"/>
            <a:ext cx="8128073" cy="4464050"/>
          </a:xfrm>
        </p:spPr>
        <p:txBody>
          <a:bodyPr vert="horz" lIns="0" tIns="0" rIns="0" bIns="0" rtlCol="0" anchor="t">
            <a:noAutofit/>
          </a:bodyPr>
          <a:lstStyle/>
          <a:p>
            <a:pPr marL="342900" indent="-342900">
              <a:buChar char="•"/>
            </a:pPr>
            <a:r>
              <a:rPr lang="en-US" sz="2000" b="1" dirty="0">
                <a:ea typeface="+mn-lt"/>
                <a:cs typeface="+mn-lt"/>
              </a:rPr>
              <a:t>Unit leadership</a:t>
            </a:r>
            <a:endParaRPr lang="en-US" sz="2000" dirty="0">
              <a:ea typeface="+mn-lt"/>
              <a:cs typeface="+mn-lt"/>
            </a:endParaRPr>
          </a:p>
          <a:p>
            <a:pPr marL="702310" lvl="3" indent="-342900"/>
            <a:r>
              <a:rPr lang="en-US" sz="2000" b="0" dirty="0">
                <a:solidFill>
                  <a:srgbClr val="FFFFFF"/>
                </a:solidFill>
                <a:latin typeface="Poppins"/>
                <a:ea typeface="+mn-lt"/>
                <a:cs typeface="+mn-lt"/>
              </a:rPr>
              <a:t> </a:t>
            </a:r>
            <a:r>
              <a:rPr lang="en-US" sz="2000" b="0" i="1" dirty="0">
                <a:solidFill>
                  <a:srgbClr val="FFFFFF"/>
                </a:solidFill>
                <a:latin typeface="Poppins"/>
                <a:ea typeface="+mn-lt"/>
                <a:cs typeface="+mn-lt"/>
              </a:rPr>
              <a:t>“Volunteer Leader with Girlguiding Scotland, responsible for planning and delivering weekly sessions for Brownies aged 7–10.”</a:t>
            </a:r>
            <a:endParaRPr lang="en-US" b="0">
              <a:solidFill>
                <a:srgbClr val="FFFFFF"/>
              </a:solidFill>
              <a:latin typeface="Poppins"/>
              <a:ea typeface="+mn-lt"/>
              <a:cs typeface="+mn-lt"/>
            </a:endParaRPr>
          </a:p>
          <a:p>
            <a:pPr marL="702310" lvl="3" indent="-342900"/>
            <a:r>
              <a:rPr lang="en-US" sz="2000" b="0" dirty="0">
                <a:solidFill>
                  <a:srgbClr val="FFFFFF"/>
                </a:solidFill>
                <a:latin typeface="Poppins"/>
                <a:ea typeface="+mn-lt"/>
                <a:cs typeface="+mn-lt"/>
              </a:rPr>
              <a:t> </a:t>
            </a:r>
            <a:r>
              <a:rPr lang="en-US" sz="2000" b="0" i="1" dirty="0">
                <a:solidFill>
                  <a:srgbClr val="FFFFFF"/>
                </a:solidFill>
                <a:latin typeface="Poppins"/>
                <a:ea typeface="+mn-lt"/>
                <a:cs typeface="+mn-lt"/>
              </a:rPr>
              <a:t>“Leader in Charge for a Guide unit, overseeing </a:t>
            </a:r>
            <a:r>
              <a:rPr lang="en-US" sz="2000" b="0" i="1" err="1">
                <a:solidFill>
                  <a:srgbClr val="FFFFFF"/>
                </a:solidFill>
                <a:latin typeface="Poppins"/>
                <a:ea typeface="+mn-lt"/>
                <a:cs typeface="+mn-lt"/>
              </a:rPr>
              <a:t>programme</a:t>
            </a:r>
            <a:r>
              <a:rPr lang="en-US" sz="2000" b="0" i="1" dirty="0">
                <a:solidFill>
                  <a:srgbClr val="FFFFFF"/>
                </a:solidFill>
                <a:latin typeface="Poppins"/>
                <a:ea typeface="+mn-lt"/>
                <a:cs typeface="+mn-lt"/>
              </a:rPr>
              <a:t> delivery, safeguarding, and volunteer mentoring.”</a:t>
            </a:r>
            <a:endParaRPr lang="en-US" b="0">
              <a:solidFill>
                <a:srgbClr val="FFFFFF"/>
              </a:solidFill>
              <a:latin typeface="Poppins"/>
              <a:ea typeface="+mn-lt"/>
              <a:cs typeface="+mn-lt"/>
            </a:endParaRPr>
          </a:p>
          <a:p>
            <a:pPr marL="342900" indent="-342900">
              <a:buChar char="•"/>
            </a:pPr>
            <a:r>
              <a:rPr lang="en-US" sz="2000" b="1" dirty="0">
                <a:ea typeface="+mn-lt"/>
                <a:cs typeface="+mn-lt"/>
              </a:rPr>
              <a:t>Administrative roles</a:t>
            </a:r>
            <a:endParaRPr lang="en-US" dirty="0">
              <a:ea typeface="+mn-lt"/>
              <a:cs typeface="+mn-lt"/>
            </a:endParaRPr>
          </a:p>
          <a:p>
            <a:pPr marL="702310" lvl="3" indent="-342900"/>
            <a:r>
              <a:rPr lang="en-US" sz="2000" b="0" dirty="0">
                <a:solidFill>
                  <a:srgbClr val="FFFFFF"/>
                </a:solidFill>
                <a:latin typeface="Poppins"/>
                <a:ea typeface="+mn-lt"/>
                <a:cs typeface="+mn-lt"/>
              </a:rPr>
              <a:t> </a:t>
            </a:r>
            <a:r>
              <a:rPr lang="en-US" sz="2000" b="0" i="1" dirty="0">
                <a:solidFill>
                  <a:srgbClr val="FFFFFF"/>
                </a:solidFill>
                <a:latin typeface="Poppins"/>
                <a:ea typeface="+mn-lt"/>
                <a:cs typeface="+mn-lt"/>
              </a:rPr>
              <a:t>“District Treasurer, managing budgets, processing expenses, and reporting to the local commissioner.”</a:t>
            </a:r>
            <a:endParaRPr lang="en-US" b="0">
              <a:solidFill>
                <a:srgbClr val="FFFFFF"/>
              </a:solidFill>
              <a:latin typeface="Poppins"/>
              <a:ea typeface="+mn-lt"/>
              <a:cs typeface="+mn-lt"/>
            </a:endParaRPr>
          </a:p>
          <a:p>
            <a:pPr marL="702310" lvl="3" indent="-342900"/>
            <a:r>
              <a:rPr lang="en-US" sz="2000" b="0" dirty="0">
                <a:solidFill>
                  <a:srgbClr val="FFFFFF"/>
                </a:solidFill>
                <a:latin typeface="Poppins"/>
                <a:ea typeface="+mn-lt"/>
                <a:cs typeface="+mn-lt"/>
              </a:rPr>
              <a:t> </a:t>
            </a:r>
            <a:r>
              <a:rPr lang="en-US" sz="2000" b="0" i="1" dirty="0">
                <a:solidFill>
                  <a:srgbClr val="FFFFFF"/>
                </a:solidFill>
                <a:latin typeface="Poppins"/>
                <a:ea typeface="+mn-lt"/>
                <a:cs typeface="+mn-lt"/>
              </a:rPr>
              <a:t>“Membership Secretary, maintaining accurate records on GO! and supporting new volunteer onboarding.”</a:t>
            </a:r>
            <a:endParaRPr lang="en-US" b="0" dirty="0">
              <a:solidFill>
                <a:srgbClr val="FFFFFF"/>
              </a:solidFill>
              <a:latin typeface="Poppins"/>
              <a:ea typeface="+mn-lt"/>
              <a:cs typeface="+mn-lt"/>
            </a:endParaRPr>
          </a:p>
          <a:p>
            <a:pPr marL="285750" indent="-285750">
              <a:buFont typeface="Arial"/>
              <a:buChar char="•"/>
            </a:pPr>
            <a:endParaRPr lang="en-US" sz="2000" b="1">
              <a:cs typeface="Poppins"/>
            </a:endParaRPr>
          </a:p>
        </p:txBody>
      </p:sp>
      <p:pic>
        <p:nvPicPr>
          <p:cNvPr id="6" name="Picture 5" descr="A logo for a company&#10;&#10;AI-generated content may be incorrect.">
            <a:extLst>
              <a:ext uri="{FF2B5EF4-FFF2-40B4-BE49-F238E27FC236}">
                <a16:creationId xmlns:a16="http://schemas.microsoft.com/office/drawing/2014/main" id="{397B5D73-8045-BDCF-3F13-CA1080A66F24}"/>
              </a:ext>
            </a:extLst>
          </p:cNvPr>
          <p:cNvPicPr>
            <a:picLocks noChangeAspect="1"/>
          </p:cNvPicPr>
          <p:nvPr/>
        </p:nvPicPr>
        <p:blipFill>
          <a:blip r:embed="rId3"/>
          <a:srcRect l="20647" t="30922" r="20434" b="30491"/>
          <a:stretch>
            <a:fillRect/>
          </a:stretch>
        </p:blipFill>
        <p:spPr>
          <a:xfrm>
            <a:off x="2296238" y="6196401"/>
            <a:ext cx="753341" cy="662301"/>
          </a:xfrm>
          <a:prstGeom prst="rect">
            <a:avLst/>
          </a:prstGeom>
        </p:spPr>
      </p:pic>
    </p:spTree>
    <p:extLst>
      <p:ext uri="{BB962C8B-B14F-4D97-AF65-F5344CB8AC3E}">
        <p14:creationId xmlns:p14="http://schemas.microsoft.com/office/powerpoint/2010/main" val="189470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4F373-03F3-4317-89C5-27BEAB13948C}"/>
              </a:ext>
            </a:extLst>
          </p:cNvPr>
          <p:cNvSpPr>
            <a:spLocks noGrp="1"/>
          </p:cNvSpPr>
          <p:nvPr>
            <p:ph type="title"/>
          </p:nvPr>
        </p:nvSpPr>
        <p:spPr>
          <a:xfrm>
            <a:off x="407987" y="404813"/>
            <a:ext cx="8021821" cy="1008062"/>
          </a:xfrm>
        </p:spPr>
        <p:txBody>
          <a:bodyPr/>
          <a:lstStyle/>
          <a:p>
            <a:r>
              <a:rPr lang="en-US">
                <a:cs typeface="Poppins"/>
              </a:rPr>
              <a:t>Relevant Experience</a:t>
            </a:r>
            <a:endParaRPr lang="en-US"/>
          </a:p>
        </p:txBody>
      </p:sp>
      <p:sp>
        <p:nvSpPr>
          <p:cNvPr id="3" name="Footer Placeholder 2">
            <a:extLst>
              <a:ext uri="{FF2B5EF4-FFF2-40B4-BE49-F238E27FC236}">
                <a16:creationId xmlns:a16="http://schemas.microsoft.com/office/drawing/2014/main" id="{4FFF4C2C-F132-3D1C-D819-4B7D56836E78}"/>
              </a:ext>
            </a:extLst>
          </p:cNvPr>
          <p:cNvSpPr>
            <a:spLocks noGrp="1"/>
          </p:cNvSpPr>
          <p:nvPr>
            <p:ph type="ftr" sz="quarter" idx="11"/>
          </p:nvPr>
        </p:nvSpPr>
        <p:spPr/>
        <p:txBody>
          <a:bodyPr/>
          <a:lstStyle/>
          <a:p>
            <a:r>
              <a:rPr lang="en-GB"/>
              <a:t>Lead 2025</a:t>
            </a:r>
          </a:p>
        </p:txBody>
      </p:sp>
      <p:sp>
        <p:nvSpPr>
          <p:cNvPr id="4" name="Text Placeholder 3">
            <a:extLst>
              <a:ext uri="{FF2B5EF4-FFF2-40B4-BE49-F238E27FC236}">
                <a16:creationId xmlns:a16="http://schemas.microsoft.com/office/drawing/2014/main" id="{7D1F6A66-1DCF-7096-C22E-5F1A0684B7C7}"/>
              </a:ext>
            </a:extLst>
          </p:cNvPr>
          <p:cNvSpPr>
            <a:spLocks noGrp="1"/>
          </p:cNvSpPr>
          <p:nvPr>
            <p:ph type="body" sz="quarter" idx="13"/>
          </p:nvPr>
        </p:nvSpPr>
        <p:spPr/>
        <p:txBody>
          <a:bodyPr vert="horz" lIns="0" tIns="0" rIns="0" bIns="0" rtlCol="0" anchor="t">
            <a:noAutofit/>
          </a:bodyPr>
          <a:lstStyle/>
          <a:p>
            <a:pPr marL="342900" indent="-342900">
              <a:buChar char="•"/>
            </a:pPr>
            <a:r>
              <a:rPr lang="en-US" sz="2000" b="1" dirty="0">
                <a:ea typeface="+mn-lt"/>
                <a:cs typeface="+mn-lt"/>
              </a:rPr>
              <a:t>Residential leadership</a:t>
            </a:r>
            <a:endParaRPr lang="en-US" sz="2000" dirty="0"/>
          </a:p>
          <a:p>
            <a:pPr marL="702310" lvl="3" indent="-342900"/>
            <a:r>
              <a:rPr lang="en-US" sz="2000" b="0" dirty="0">
                <a:solidFill>
                  <a:srgbClr val="FFFFFF"/>
                </a:solidFill>
                <a:latin typeface="Poppins"/>
                <a:ea typeface="+mn-lt"/>
                <a:cs typeface="+mn-lt"/>
              </a:rPr>
              <a:t> </a:t>
            </a:r>
            <a:r>
              <a:rPr lang="en-US" sz="2000" b="0" i="1">
                <a:solidFill>
                  <a:srgbClr val="FFFFFF"/>
                </a:solidFill>
                <a:latin typeface="Poppins"/>
                <a:ea typeface="+mn-lt"/>
                <a:cs typeface="+mn-lt"/>
              </a:rPr>
              <a:t>“Led a weekend camp for Guides, managing logistics, safety, and team coordination.”</a:t>
            </a:r>
            <a:endParaRPr lang="en-US" sz="2000" b="0">
              <a:solidFill>
                <a:srgbClr val="FFFFFF"/>
              </a:solidFill>
              <a:latin typeface="Poppins"/>
            </a:endParaRPr>
          </a:p>
          <a:p>
            <a:pPr marL="702310" lvl="3" indent="-342900"/>
            <a:r>
              <a:rPr lang="en-US" sz="2000" b="0" dirty="0">
                <a:solidFill>
                  <a:srgbClr val="FFFFFF"/>
                </a:solidFill>
                <a:latin typeface="Poppins"/>
                <a:ea typeface="+mn-lt"/>
                <a:cs typeface="+mn-lt"/>
              </a:rPr>
              <a:t> </a:t>
            </a:r>
            <a:r>
              <a:rPr lang="en-US" sz="2000" b="0" i="1" dirty="0">
                <a:solidFill>
                  <a:srgbClr val="FFFFFF"/>
                </a:solidFill>
                <a:latin typeface="Poppins"/>
                <a:ea typeface="+mn-lt"/>
                <a:cs typeface="+mn-lt"/>
              </a:rPr>
              <a:t>“Supported international visitors at a jamboree, demonstrating cultural awareness and adaptability.”</a:t>
            </a:r>
            <a:endParaRPr lang="en-US" sz="2000" b="0">
              <a:solidFill>
                <a:srgbClr val="FFFFFF"/>
              </a:solidFill>
              <a:latin typeface="Poppins"/>
            </a:endParaRPr>
          </a:p>
          <a:p>
            <a:pPr marL="342900" indent="-342900">
              <a:buChar char="•"/>
            </a:pPr>
            <a:r>
              <a:rPr lang="en-US" sz="2000" b="1" dirty="0">
                <a:ea typeface="+mn-lt"/>
                <a:cs typeface="+mn-lt"/>
              </a:rPr>
              <a:t>Advocacy &amp; inclusion</a:t>
            </a:r>
            <a:endParaRPr lang="en-US" sz="2000" dirty="0"/>
          </a:p>
          <a:p>
            <a:pPr marL="702310" lvl="3" indent="-342900"/>
            <a:r>
              <a:rPr lang="en-US" sz="2000" b="0" dirty="0">
                <a:solidFill>
                  <a:srgbClr val="FFFFFF"/>
                </a:solidFill>
                <a:latin typeface="Poppins"/>
                <a:ea typeface="+mn-lt"/>
                <a:cs typeface="+mn-lt"/>
              </a:rPr>
              <a:t> </a:t>
            </a:r>
            <a:r>
              <a:rPr lang="en-US" sz="2000" b="0" i="1" dirty="0">
                <a:solidFill>
                  <a:srgbClr val="FFFFFF"/>
                </a:solidFill>
                <a:latin typeface="Poppins"/>
                <a:ea typeface="+mn-lt"/>
                <a:cs typeface="+mn-lt"/>
              </a:rPr>
              <a:t>“Delivered sessions on body confidence and disability awareness as a Peer Educator.”</a:t>
            </a:r>
            <a:endParaRPr lang="en-US" sz="2000" b="0">
              <a:solidFill>
                <a:srgbClr val="FFFFFF"/>
              </a:solidFill>
              <a:latin typeface="Poppins"/>
            </a:endParaRPr>
          </a:p>
          <a:p>
            <a:pPr marL="702310" lvl="3" indent="-342900"/>
            <a:r>
              <a:rPr lang="en-US" sz="2000" b="0" dirty="0">
                <a:solidFill>
                  <a:srgbClr val="FFFFFF"/>
                </a:solidFill>
                <a:latin typeface="Poppins"/>
                <a:ea typeface="+mn-lt"/>
                <a:cs typeface="+mn-lt"/>
              </a:rPr>
              <a:t> </a:t>
            </a:r>
            <a:r>
              <a:rPr lang="en-US" sz="2000" b="0" i="1">
                <a:solidFill>
                  <a:srgbClr val="FFFFFF"/>
                </a:solidFill>
                <a:latin typeface="Poppins"/>
                <a:ea typeface="+mn-lt"/>
                <a:cs typeface="+mn-lt"/>
              </a:rPr>
              <a:t>“Worked with local schools to promote Girlguiding and recruit new members.”</a:t>
            </a:r>
            <a:endParaRPr lang="en-US" sz="2000" b="0">
              <a:solidFill>
                <a:srgbClr val="FFFFFF"/>
              </a:solidFill>
              <a:latin typeface="Poppins"/>
            </a:endParaRPr>
          </a:p>
          <a:p>
            <a:endParaRPr lang="en-US" sz="2000"/>
          </a:p>
        </p:txBody>
      </p:sp>
      <p:pic>
        <p:nvPicPr>
          <p:cNvPr id="6" name="Picture 5" descr="A logo for a company&#10;&#10;AI-generated content may be incorrect.">
            <a:extLst>
              <a:ext uri="{FF2B5EF4-FFF2-40B4-BE49-F238E27FC236}">
                <a16:creationId xmlns:a16="http://schemas.microsoft.com/office/drawing/2014/main" id="{09BCA690-B1E9-C6E3-116B-826D78F158FB}"/>
              </a:ext>
            </a:extLst>
          </p:cNvPr>
          <p:cNvPicPr>
            <a:picLocks noChangeAspect="1"/>
          </p:cNvPicPr>
          <p:nvPr/>
        </p:nvPicPr>
        <p:blipFill>
          <a:blip r:embed="rId3"/>
          <a:srcRect l="20647" t="30922" r="20434" b="30491"/>
          <a:stretch>
            <a:fillRect/>
          </a:stretch>
        </p:blipFill>
        <p:spPr>
          <a:xfrm>
            <a:off x="2296238" y="6196401"/>
            <a:ext cx="753341" cy="662301"/>
          </a:xfrm>
          <a:prstGeom prst="rect">
            <a:avLst/>
          </a:prstGeom>
        </p:spPr>
      </p:pic>
    </p:spTree>
    <p:extLst>
      <p:ext uri="{BB962C8B-B14F-4D97-AF65-F5344CB8AC3E}">
        <p14:creationId xmlns:p14="http://schemas.microsoft.com/office/powerpoint/2010/main" val="146141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2CFC5-21F1-7367-C14C-F279FCB33D1F}"/>
              </a:ext>
            </a:extLst>
          </p:cNvPr>
          <p:cNvSpPr>
            <a:spLocks noGrp="1"/>
          </p:cNvSpPr>
          <p:nvPr>
            <p:ph type="title"/>
          </p:nvPr>
        </p:nvSpPr>
        <p:spPr>
          <a:xfrm>
            <a:off x="407987" y="812586"/>
            <a:ext cx="9467562" cy="1008062"/>
          </a:xfrm>
        </p:spPr>
        <p:txBody>
          <a:bodyPr/>
          <a:lstStyle/>
          <a:p>
            <a:r>
              <a:rPr lang="en-US">
                <a:cs typeface="Poppins"/>
              </a:rPr>
              <a:t>Education and Training</a:t>
            </a:r>
            <a:endParaRPr lang="en-US"/>
          </a:p>
        </p:txBody>
      </p:sp>
      <p:sp>
        <p:nvSpPr>
          <p:cNvPr id="3" name="Footer Placeholder 2">
            <a:extLst>
              <a:ext uri="{FF2B5EF4-FFF2-40B4-BE49-F238E27FC236}">
                <a16:creationId xmlns:a16="http://schemas.microsoft.com/office/drawing/2014/main" id="{263542E3-76F6-F292-FE63-4663AE885A50}"/>
              </a:ext>
            </a:extLst>
          </p:cNvPr>
          <p:cNvSpPr>
            <a:spLocks noGrp="1"/>
          </p:cNvSpPr>
          <p:nvPr>
            <p:ph type="ftr" sz="quarter" idx="11"/>
          </p:nvPr>
        </p:nvSpPr>
        <p:spPr/>
        <p:txBody>
          <a:bodyPr/>
          <a:lstStyle/>
          <a:p>
            <a:r>
              <a:rPr lang="en-GB"/>
              <a:t>Lead 2025</a:t>
            </a:r>
          </a:p>
        </p:txBody>
      </p:sp>
      <p:sp>
        <p:nvSpPr>
          <p:cNvPr id="4" name="Text Placeholder 3">
            <a:extLst>
              <a:ext uri="{FF2B5EF4-FFF2-40B4-BE49-F238E27FC236}">
                <a16:creationId xmlns:a16="http://schemas.microsoft.com/office/drawing/2014/main" id="{6E35AEFD-3BD2-AE23-8A33-362A8AEB1081}"/>
              </a:ext>
            </a:extLst>
          </p:cNvPr>
          <p:cNvSpPr>
            <a:spLocks noGrp="1"/>
          </p:cNvSpPr>
          <p:nvPr>
            <p:ph type="body" sz="quarter" idx="13"/>
          </p:nvPr>
        </p:nvSpPr>
        <p:spPr>
          <a:xfrm>
            <a:off x="407988" y="1960691"/>
            <a:ext cx="8579798" cy="4464050"/>
          </a:xfrm>
        </p:spPr>
        <p:txBody>
          <a:bodyPr vert="horz" lIns="0" tIns="0" rIns="0" bIns="0" rtlCol="0" anchor="t">
            <a:noAutofit/>
          </a:bodyPr>
          <a:lstStyle/>
          <a:p>
            <a:pPr marL="342900" indent="-342900">
              <a:buChar char="•"/>
            </a:pPr>
            <a:r>
              <a:rPr lang="en-US" sz="2000" b="1" dirty="0">
                <a:ea typeface="+mn-lt"/>
                <a:cs typeface="+mn-lt"/>
              </a:rPr>
              <a:t>Girlguiding training</a:t>
            </a:r>
            <a:endParaRPr lang="en-US" sz="2000" dirty="0"/>
          </a:p>
          <a:p>
            <a:pPr marL="702310" lvl="3" indent="-342900"/>
            <a:r>
              <a:rPr lang="en-US" sz="2000" b="0" dirty="0">
                <a:solidFill>
                  <a:srgbClr val="FFFFFF"/>
                </a:solidFill>
                <a:latin typeface="Poppins"/>
                <a:ea typeface="+mn-lt"/>
                <a:cs typeface="+mn-lt"/>
              </a:rPr>
              <a:t> </a:t>
            </a:r>
            <a:r>
              <a:rPr lang="en-US" sz="2000" b="0" i="1" dirty="0">
                <a:solidFill>
                  <a:srgbClr val="FFFFFF"/>
                </a:solidFill>
                <a:latin typeface="Poppins"/>
                <a:ea typeface="+mn-lt"/>
                <a:cs typeface="+mn-lt"/>
              </a:rPr>
              <a:t>“Completed Girlguiding Safeguarding training, ensuring best practice in safeguarding and inclusion.”</a:t>
            </a:r>
            <a:endParaRPr lang="en-US" sz="2000" b="0" i="1">
              <a:solidFill>
                <a:srgbClr val="FFFFFF"/>
              </a:solidFill>
              <a:latin typeface="Poppins"/>
            </a:endParaRPr>
          </a:p>
          <a:p>
            <a:pPr marL="702310" lvl="3" indent="-342900"/>
            <a:r>
              <a:rPr lang="en-US" sz="2000" b="0" i="1" dirty="0">
                <a:solidFill>
                  <a:srgbClr val="FFFFFF"/>
                </a:solidFill>
                <a:latin typeface="Poppins"/>
                <a:ea typeface="+mn-lt"/>
                <a:cs typeface="+mn-lt"/>
              </a:rPr>
              <a:t> “Trained in first aid and residential leadership through Girlguiding’s adult learning modules.”</a:t>
            </a:r>
            <a:endParaRPr lang="en-US" sz="2000" b="0" i="1">
              <a:solidFill>
                <a:srgbClr val="FFFFFF"/>
              </a:solidFill>
              <a:latin typeface="Poppins"/>
              <a:cs typeface="Poppins"/>
            </a:endParaRPr>
          </a:p>
          <a:p>
            <a:pPr marL="702310" lvl="3" indent="-342900"/>
            <a:r>
              <a:rPr lang="en-US" sz="2000" b="0" i="1" dirty="0">
                <a:solidFill>
                  <a:srgbClr val="FFFFFF"/>
                </a:solidFill>
                <a:latin typeface="Poppins"/>
                <a:ea typeface="+mn-lt"/>
                <a:cs typeface="+mn-lt"/>
              </a:rPr>
              <a:t>“Trained Peer Educator, delivering sessions on disability awareness and mental wellbeing to young members.”</a:t>
            </a:r>
            <a:endParaRPr lang="en-US" b="0" i="1">
              <a:solidFill>
                <a:srgbClr val="FFFFFF"/>
              </a:solidFill>
              <a:latin typeface="Poppins"/>
              <a:ea typeface="+mn-lt"/>
              <a:cs typeface="+mn-lt"/>
            </a:endParaRPr>
          </a:p>
          <a:p>
            <a:pPr marL="342900" indent="-342900">
              <a:buChar char="•"/>
            </a:pPr>
            <a:r>
              <a:rPr lang="en-US" sz="2000" b="1" dirty="0">
                <a:ea typeface="+mn-lt"/>
                <a:cs typeface="+mn-lt"/>
              </a:rPr>
              <a:t>External courses via guiding</a:t>
            </a:r>
            <a:endParaRPr lang="en-US" sz="2000" dirty="0"/>
          </a:p>
          <a:p>
            <a:pPr marL="702310" lvl="3" indent="-342900"/>
            <a:r>
              <a:rPr lang="en-US" sz="2000" b="0" dirty="0">
                <a:solidFill>
                  <a:srgbClr val="FFFFFF"/>
                </a:solidFill>
                <a:latin typeface="Poppins"/>
                <a:ea typeface="+mn-lt"/>
                <a:cs typeface="+mn-lt"/>
              </a:rPr>
              <a:t> “</a:t>
            </a:r>
            <a:r>
              <a:rPr lang="en-US" sz="2000" b="0" i="1" dirty="0">
                <a:solidFill>
                  <a:srgbClr val="FFFFFF"/>
                </a:solidFill>
                <a:latin typeface="Poppins"/>
                <a:ea typeface="+mn-lt"/>
                <a:cs typeface="+mn-lt"/>
              </a:rPr>
              <a:t>Attended Skills Development Scotland CV workshop through Girlguiding Scotland.”</a:t>
            </a:r>
            <a:endParaRPr lang="en-US" sz="2000" b="0" i="1">
              <a:solidFill>
                <a:srgbClr val="FFFFFF"/>
              </a:solidFill>
              <a:latin typeface="Poppins"/>
            </a:endParaRPr>
          </a:p>
          <a:p>
            <a:pPr marL="702310" lvl="3" indent="-342900"/>
            <a:r>
              <a:rPr lang="en-US" sz="2000" b="0" i="1">
                <a:solidFill>
                  <a:srgbClr val="FFFFFF"/>
                </a:solidFill>
                <a:latin typeface="Poppins"/>
                <a:ea typeface="+mn-lt"/>
                <a:cs typeface="+mn-lt"/>
              </a:rPr>
              <a:t> “Completed outdoor first aid training for residential events.”</a:t>
            </a:r>
            <a:endParaRPr lang="en-US" sz="2000" b="0" i="1">
              <a:solidFill>
                <a:srgbClr val="FFFFFF"/>
              </a:solidFill>
              <a:latin typeface="Poppins"/>
            </a:endParaRPr>
          </a:p>
          <a:p>
            <a:endParaRPr lang="en-US" sz="2000"/>
          </a:p>
        </p:txBody>
      </p:sp>
      <p:pic>
        <p:nvPicPr>
          <p:cNvPr id="6" name="Picture 5" descr="A logo for a company&#10;&#10;AI-generated content may be incorrect.">
            <a:extLst>
              <a:ext uri="{FF2B5EF4-FFF2-40B4-BE49-F238E27FC236}">
                <a16:creationId xmlns:a16="http://schemas.microsoft.com/office/drawing/2014/main" id="{1B4E7A24-2F70-CCB1-9A79-80F58A8BB6A5}"/>
              </a:ext>
            </a:extLst>
          </p:cNvPr>
          <p:cNvPicPr>
            <a:picLocks noChangeAspect="1"/>
          </p:cNvPicPr>
          <p:nvPr/>
        </p:nvPicPr>
        <p:blipFill>
          <a:blip r:embed="rId3"/>
          <a:srcRect l="20647" t="30922" r="20434" b="30491"/>
          <a:stretch>
            <a:fillRect/>
          </a:stretch>
        </p:blipFill>
        <p:spPr>
          <a:xfrm>
            <a:off x="2296238" y="6196401"/>
            <a:ext cx="753341" cy="662301"/>
          </a:xfrm>
          <a:prstGeom prst="rect">
            <a:avLst/>
          </a:prstGeom>
        </p:spPr>
      </p:pic>
    </p:spTree>
    <p:extLst>
      <p:ext uri="{BB962C8B-B14F-4D97-AF65-F5344CB8AC3E}">
        <p14:creationId xmlns:p14="http://schemas.microsoft.com/office/powerpoint/2010/main" val="177874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 calcmode="lin" valueType="num">
                                      <p:cBhvr additive="base">
                                        <p:cTn id="3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BB2BF-6285-BD4D-90F2-470D25249C2B}"/>
              </a:ext>
            </a:extLst>
          </p:cNvPr>
          <p:cNvSpPr>
            <a:spLocks noGrp="1"/>
          </p:cNvSpPr>
          <p:nvPr>
            <p:ph type="title"/>
          </p:nvPr>
        </p:nvSpPr>
        <p:spPr>
          <a:xfrm>
            <a:off x="407987" y="590164"/>
            <a:ext cx="8413118" cy="1008062"/>
          </a:xfrm>
        </p:spPr>
        <p:txBody>
          <a:bodyPr/>
          <a:lstStyle/>
          <a:p>
            <a:r>
              <a:rPr lang="en-US" sz="5400">
                <a:cs typeface="Poppins"/>
              </a:rPr>
              <a:t>Additional information</a:t>
            </a:r>
            <a:endParaRPr lang="en-US" sz="5400"/>
          </a:p>
        </p:txBody>
      </p:sp>
      <p:sp>
        <p:nvSpPr>
          <p:cNvPr id="3" name="Footer Placeholder 2">
            <a:extLst>
              <a:ext uri="{FF2B5EF4-FFF2-40B4-BE49-F238E27FC236}">
                <a16:creationId xmlns:a16="http://schemas.microsoft.com/office/drawing/2014/main" id="{773308B2-47D7-76D9-D9EA-F1D956A96167}"/>
              </a:ext>
            </a:extLst>
          </p:cNvPr>
          <p:cNvSpPr>
            <a:spLocks noGrp="1"/>
          </p:cNvSpPr>
          <p:nvPr>
            <p:ph type="ftr" sz="quarter" idx="11"/>
          </p:nvPr>
        </p:nvSpPr>
        <p:spPr/>
        <p:txBody>
          <a:bodyPr/>
          <a:lstStyle/>
          <a:p>
            <a:r>
              <a:rPr lang="en-GB"/>
              <a:t>Lead 2025</a:t>
            </a:r>
          </a:p>
        </p:txBody>
      </p:sp>
      <p:sp>
        <p:nvSpPr>
          <p:cNvPr id="4" name="Text Placeholder 3">
            <a:extLst>
              <a:ext uri="{FF2B5EF4-FFF2-40B4-BE49-F238E27FC236}">
                <a16:creationId xmlns:a16="http://schemas.microsoft.com/office/drawing/2014/main" id="{D1BB4045-67F6-76A0-081F-0557BAE56892}"/>
              </a:ext>
            </a:extLst>
          </p:cNvPr>
          <p:cNvSpPr>
            <a:spLocks noGrp="1"/>
          </p:cNvSpPr>
          <p:nvPr>
            <p:ph type="body" sz="quarter" idx="13"/>
          </p:nvPr>
        </p:nvSpPr>
        <p:spPr>
          <a:xfrm>
            <a:off x="407988" y="1804172"/>
            <a:ext cx="8201079" cy="4464050"/>
          </a:xfrm>
        </p:spPr>
        <p:txBody>
          <a:bodyPr vert="horz" lIns="0" tIns="0" rIns="0" bIns="0" rtlCol="0" anchor="t">
            <a:noAutofit/>
          </a:bodyPr>
          <a:lstStyle/>
          <a:p>
            <a:pPr marL="342900" indent="-342900">
              <a:buChar char="•"/>
            </a:pPr>
            <a:r>
              <a:rPr lang="en-US" sz="2000" b="1" dirty="0">
                <a:ea typeface="+mn-lt"/>
                <a:cs typeface="+mn-lt"/>
              </a:rPr>
              <a:t>Hobbies &amp; interests</a:t>
            </a:r>
            <a:endParaRPr lang="en-US" sz="2000" dirty="0"/>
          </a:p>
          <a:p>
            <a:pPr marL="702310" lvl="3" indent="-342900"/>
            <a:r>
              <a:rPr lang="en-US" sz="2000" b="0" dirty="0">
                <a:solidFill>
                  <a:srgbClr val="FFFFFF"/>
                </a:solidFill>
                <a:latin typeface="Poppins"/>
                <a:ea typeface="+mn-lt"/>
                <a:cs typeface="+mn-lt"/>
              </a:rPr>
              <a:t> </a:t>
            </a:r>
            <a:r>
              <a:rPr lang="en-US" sz="2000" b="0" i="1" dirty="0">
                <a:solidFill>
                  <a:srgbClr val="FFFFFF"/>
                </a:solidFill>
                <a:latin typeface="Poppins"/>
                <a:ea typeface="+mn-lt"/>
                <a:cs typeface="+mn-lt"/>
              </a:rPr>
              <a:t>“Enjoy outdoor activities and camping, regularly leading residential trips for young people.”</a:t>
            </a:r>
            <a:endParaRPr lang="en-US" sz="2000" b="0">
              <a:solidFill>
                <a:srgbClr val="FFFFFF"/>
              </a:solidFill>
              <a:latin typeface="Poppins"/>
            </a:endParaRPr>
          </a:p>
          <a:p>
            <a:pPr marL="702310" lvl="3" indent="-342900"/>
            <a:r>
              <a:rPr lang="en-US" sz="2000" b="0" dirty="0">
                <a:solidFill>
                  <a:srgbClr val="FFFFFF"/>
                </a:solidFill>
                <a:latin typeface="Poppins"/>
                <a:ea typeface="+mn-lt"/>
                <a:cs typeface="+mn-lt"/>
              </a:rPr>
              <a:t> </a:t>
            </a:r>
            <a:r>
              <a:rPr lang="en-US" sz="2000" b="0" i="1" dirty="0">
                <a:solidFill>
                  <a:srgbClr val="FFFFFF"/>
                </a:solidFill>
                <a:latin typeface="Poppins"/>
                <a:ea typeface="+mn-lt"/>
                <a:cs typeface="+mn-lt"/>
              </a:rPr>
              <a:t>“Passionate about youth empowerment and inclusion, reflected in my work with Girlguiding Scotland.”</a:t>
            </a:r>
            <a:endParaRPr lang="en-US" sz="2000" b="0">
              <a:solidFill>
                <a:srgbClr val="FFFFFF"/>
              </a:solidFill>
              <a:latin typeface="Poppins"/>
            </a:endParaRPr>
          </a:p>
          <a:p>
            <a:pPr marL="342900" indent="-342900">
              <a:buChar char="•"/>
            </a:pPr>
            <a:r>
              <a:rPr lang="en-US" sz="2000" b="1" dirty="0">
                <a:ea typeface="+mn-lt"/>
                <a:cs typeface="+mn-lt"/>
              </a:rPr>
              <a:t>Volunteering abroad or national projects</a:t>
            </a:r>
            <a:endParaRPr lang="en-US" sz="2000" dirty="0"/>
          </a:p>
          <a:p>
            <a:pPr marL="702310" lvl="3" indent="-342900"/>
            <a:r>
              <a:rPr lang="en-US" sz="2000" b="0" dirty="0">
                <a:solidFill>
                  <a:srgbClr val="FFFFFF"/>
                </a:solidFill>
                <a:latin typeface="Poppins"/>
                <a:ea typeface="+mn-lt"/>
                <a:cs typeface="+mn-lt"/>
              </a:rPr>
              <a:t> </a:t>
            </a:r>
            <a:r>
              <a:rPr lang="en-US" sz="2000" b="0" i="1" dirty="0">
                <a:solidFill>
                  <a:srgbClr val="FFFFFF"/>
                </a:solidFill>
                <a:latin typeface="Poppins"/>
                <a:ea typeface="+mn-lt"/>
                <a:cs typeface="+mn-lt"/>
              </a:rPr>
              <a:t>“Represented Scotland at an international guiding event, promoting cultural exchange and leadership.”</a:t>
            </a:r>
            <a:endParaRPr lang="en-US" sz="2000" b="0">
              <a:solidFill>
                <a:srgbClr val="FFFFFF"/>
              </a:solidFill>
              <a:latin typeface="Poppins"/>
            </a:endParaRPr>
          </a:p>
          <a:p>
            <a:pPr marL="702310" lvl="3" indent="-342900"/>
            <a:r>
              <a:rPr lang="en-US" sz="2000" b="0" dirty="0">
                <a:solidFill>
                  <a:srgbClr val="FFFFFF"/>
                </a:solidFill>
                <a:latin typeface="Poppins"/>
                <a:ea typeface="+mn-lt"/>
                <a:cs typeface="+mn-lt"/>
              </a:rPr>
              <a:t> </a:t>
            </a:r>
            <a:r>
              <a:rPr lang="en-US" sz="2000" b="0" i="1" dirty="0">
                <a:solidFill>
                  <a:srgbClr val="FFFFFF"/>
                </a:solidFill>
                <a:latin typeface="Poppins"/>
                <a:ea typeface="+mn-lt"/>
                <a:cs typeface="+mn-lt"/>
              </a:rPr>
              <a:t>“Participated in national campaigns on girls’ rights and body confidence through Girlguiding’s advocacy </a:t>
            </a:r>
            <a:r>
              <a:rPr lang="en-US" sz="2000" b="0" i="1" dirty="0" err="1">
                <a:solidFill>
                  <a:srgbClr val="FFFFFF"/>
                </a:solidFill>
                <a:latin typeface="Poppins"/>
                <a:ea typeface="+mn-lt"/>
                <a:cs typeface="+mn-lt"/>
              </a:rPr>
              <a:t>programmes</a:t>
            </a:r>
            <a:r>
              <a:rPr lang="en-US" sz="2000" b="0" i="1" dirty="0">
                <a:solidFill>
                  <a:srgbClr val="FFFFFF"/>
                </a:solidFill>
                <a:latin typeface="Poppins"/>
                <a:ea typeface="+mn-lt"/>
                <a:cs typeface="+mn-lt"/>
              </a:rPr>
              <a:t>.”</a:t>
            </a:r>
            <a:endParaRPr lang="en-US" sz="2000" b="0" dirty="0">
              <a:solidFill>
                <a:srgbClr val="FFFFFF"/>
              </a:solidFill>
              <a:latin typeface="Poppins"/>
            </a:endParaRPr>
          </a:p>
          <a:p>
            <a:endParaRPr lang="en-US" sz="2000"/>
          </a:p>
        </p:txBody>
      </p:sp>
      <p:pic>
        <p:nvPicPr>
          <p:cNvPr id="6" name="Picture 5" descr="A logo for a company&#10;&#10;AI-generated content may be incorrect.">
            <a:extLst>
              <a:ext uri="{FF2B5EF4-FFF2-40B4-BE49-F238E27FC236}">
                <a16:creationId xmlns:a16="http://schemas.microsoft.com/office/drawing/2014/main" id="{09B33919-3FE6-8222-C90F-AA0343173AF9}"/>
              </a:ext>
            </a:extLst>
          </p:cNvPr>
          <p:cNvPicPr>
            <a:picLocks noChangeAspect="1"/>
          </p:cNvPicPr>
          <p:nvPr/>
        </p:nvPicPr>
        <p:blipFill>
          <a:blip r:embed="rId3"/>
          <a:srcRect l="20647" t="30922" r="20434" b="30491"/>
          <a:stretch>
            <a:fillRect/>
          </a:stretch>
        </p:blipFill>
        <p:spPr>
          <a:xfrm>
            <a:off x="2296238" y="6196401"/>
            <a:ext cx="753341" cy="662301"/>
          </a:xfrm>
          <a:prstGeom prst="rect">
            <a:avLst/>
          </a:prstGeom>
        </p:spPr>
      </p:pic>
    </p:spTree>
    <p:extLst>
      <p:ext uri="{BB962C8B-B14F-4D97-AF65-F5344CB8AC3E}">
        <p14:creationId xmlns:p14="http://schemas.microsoft.com/office/powerpoint/2010/main" val="229890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6DAB1D-220D-7693-28AC-2B7D5C611DBE}"/>
              </a:ext>
            </a:extLst>
          </p:cNvPr>
          <p:cNvSpPr>
            <a:spLocks noGrp="1"/>
          </p:cNvSpPr>
          <p:nvPr>
            <p:ph type="title"/>
          </p:nvPr>
        </p:nvSpPr>
        <p:spPr>
          <a:xfrm>
            <a:off x="407988" y="886762"/>
            <a:ext cx="5383212" cy="395287"/>
          </a:xfrm>
        </p:spPr>
        <p:txBody>
          <a:bodyPr/>
          <a:lstStyle/>
          <a:p>
            <a:r>
              <a:rPr lang="en-US">
                <a:cs typeface="Poppins"/>
              </a:rPr>
              <a:t>CV builder walkthrough</a:t>
            </a:r>
            <a:endParaRPr lang="en-US"/>
          </a:p>
        </p:txBody>
      </p:sp>
      <p:pic>
        <p:nvPicPr>
          <p:cNvPr id="10" name="Content Placeholder 9" descr="A screenshot of a computer&#10;&#10;AI-generated content may be incorrect.">
            <a:extLst>
              <a:ext uri="{FF2B5EF4-FFF2-40B4-BE49-F238E27FC236}">
                <a16:creationId xmlns:a16="http://schemas.microsoft.com/office/drawing/2014/main" id="{7F08E115-B8EB-152C-82E7-789D0EA83A9A}"/>
              </a:ext>
            </a:extLst>
          </p:cNvPr>
          <p:cNvPicPr>
            <a:picLocks noGrp="1" noChangeAspect="1"/>
          </p:cNvPicPr>
          <p:nvPr>
            <p:ph sz="half" idx="1"/>
          </p:nvPr>
        </p:nvPicPr>
        <p:blipFill>
          <a:blip r:embed="rId3"/>
          <a:stretch>
            <a:fillRect/>
          </a:stretch>
        </p:blipFill>
        <p:spPr>
          <a:xfrm>
            <a:off x="407988" y="1558072"/>
            <a:ext cx="5383212" cy="4173656"/>
          </a:xfrm>
          <a:prstGeom prst="rect">
            <a:avLst/>
          </a:prstGeom>
        </p:spPr>
      </p:pic>
      <p:sp>
        <p:nvSpPr>
          <p:cNvPr id="5" name="Footer Placeholder 4">
            <a:extLst>
              <a:ext uri="{FF2B5EF4-FFF2-40B4-BE49-F238E27FC236}">
                <a16:creationId xmlns:a16="http://schemas.microsoft.com/office/drawing/2014/main" id="{75E45A03-5A9C-4881-882F-8131AEFDFBF1}"/>
              </a:ext>
            </a:extLst>
          </p:cNvPr>
          <p:cNvSpPr>
            <a:spLocks noGrp="1"/>
          </p:cNvSpPr>
          <p:nvPr>
            <p:ph type="ftr" sz="quarter" idx="11"/>
          </p:nvPr>
        </p:nvSpPr>
        <p:spPr/>
        <p:txBody>
          <a:bodyPr/>
          <a:lstStyle/>
          <a:p>
            <a:r>
              <a:rPr lang="en-GB"/>
              <a:t>Lead 2025</a:t>
            </a:r>
          </a:p>
        </p:txBody>
      </p:sp>
      <p:pic>
        <p:nvPicPr>
          <p:cNvPr id="11" name="Picture 10" descr="A puzzle pieces on a blue background&#10;&#10;AI-generated content may be incorrect.">
            <a:extLst>
              <a:ext uri="{FF2B5EF4-FFF2-40B4-BE49-F238E27FC236}">
                <a16:creationId xmlns:a16="http://schemas.microsoft.com/office/drawing/2014/main" id="{4B803B5D-B42C-F028-72B2-45FAD5004BAA}"/>
              </a:ext>
            </a:extLst>
          </p:cNvPr>
          <p:cNvPicPr>
            <a:picLocks noChangeAspect="1"/>
          </p:cNvPicPr>
          <p:nvPr/>
        </p:nvPicPr>
        <p:blipFill>
          <a:blip r:embed="rId4"/>
          <a:stretch>
            <a:fillRect/>
          </a:stretch>
        </p:blipFill>
        <p:spPr>
          <a:xfrm>
            <a:off x="7623022" y="605692"/>
            <a:ext cx="3406676" cy="4826000"/>
          </a:xfrm>
          <a:prstGeom prst="rect">
            <a:avLst/>
          </a:prstGeom>
        </p:spPr>
      </p:pic>
      <p:sp>
        <p:nvSpPr>
          <p:cNvPr id="12" name="TextBox 11">
            <a:extLst>
              <a:ext uri="{FF2B5EF4-FFF2-40B4-BE49-F238E27FC236}">
                <a16:creationId xmlns:a16="http://schemas.microsoft.com/office/drawing/2014/main" id="{7F1E832D-0A53-52FF-08F9-94976918B0B0}"/>
              </a:ext>
            </a:extLst>
          </p:cNvPr>
          <p:cNvSpPr txBox="1"/>
          <p:nvPr/>
        </p:nvSpPr>
        <p:spPr>
          <a:xfrm>
            <a:off x="8395026" y="5516359"/>
            <a:ext cx="3370384"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400">
                <a:solidFill>
                  <a:schemeClr val="tx2"/>
                </a:solidFill>
                <a:cs typeface="Poppins"/>
                <a:hlinkClick r:id="rId5">
                  <a:extLst>
                    <a:ext uri="{A12FA001-AC4F-418D-AE19-62706E023703}">
                      <ahyp:hlinkClr xmlns:ahyp="http://schemas.microsoft.com/office/drawing/2018/hyperlinkcolor" val="tx"/>
                    </a:ext>
                  </a:extLst>
                </a:hlinkClick>
              </a:rPr>
              <a:t>Positive Steps PDF</a:t>
            </a:r>
            <a:endParaRPr lang="en-US" sz="1400">
              <a:solidFill>
                <a:schemeClr val="tx2"/>
              </a:solidFill>
            </a:endParaRPr>
          </a:p>
        </p:txBody>
      </p:sp>
      <p:pic>
        <p:nvPicPr>
          <p:cNvPr id="14" name="Picture 13" descr="A logo for a company&#10;&#10;AI-generated content may be incorrect.">
            <a:extLst>
              <a:ext uri="{FF2B5EF4-FFF2-40B4-BE49-F238E27FC236}">
                <a16:creationId xmlns:a16="http://schemas.microsoft.com/office/drawing/2014/main" id="{E916F40C-F45B-0EC0-A4E8-A46A6FEA8CFD}"/>
              </a:ext>
            </a:extLst>
          </p:cNvPr>
          <p:cNvPicPr>
            <a:picLocks noChangeAspect="1"/>
          </p:cNvPicPr>
          <p:nvPr/>
        </p:nvPicPr>
        <p:blipFill>
          <a:blip r:embed="rId6"/>
          <a:srcRect l="20647" t="30922" r="20434" b="30491"/>
          <a:stretch>
            <a:fillRect/>
          </a:stretch>
        </p:blipFill>
        <p:spPr>
          <a:xfrm>
            <a:off x="2296238" y="6196401"/>
            <a:ext cx="753341" cy="662301"/>
          </a:xfrm>
          <a:prstGeom prst="rect">
            <a:avLst/>
          </a:prstGeom>
        </p:spPr>
      </p:pic>
    </p:spTree>
    <p:extLst>
      <p:ext uri="{BB962C8B-B14F-4D97-AF65-F5344CB8AC3E}">
        <p14:creationId xmlns:p14="http://schemas.microsoft.com/office/powerpoint/2010/main" val="3530296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CE6F7-E968-9664-EE9B-1AF5C36F2F3C}"/>
              </a:ext>
            </a:extLst>
          </p:cNvPr>
          <p:cNvSpPr>
            <a:spLocks noGrp="1"/>
          </p:cNvSpPr>
          <p:nvPr>
            <p:ph type="title"/>
          </p:nvPr>
        </p:nvSpPr>
        <p:spPr/>
        <p:txBody>
          <a:bodyPr/>
          <a:lstStyle/>
          <a:p>
            <a:r>
              <a:rPr lang="en-US">
                <a:cs typeface="Poppins"/>
              </a:rPr>
              <a:t>Using STAR Techniques in interviews</a:t>
            </a:r>
            <a:endParaRPr lang="en-US"/>
          </a:p>
        </p:txBody>
      </p:sp>
      <p:sp>
        <p:nvSpPr>
          <p:cNvPr id="4" name="Footer Placeholder 3">
            <a:extLst>
              <a:ext uri="{FF2B5EF4-FFF2-40B4-BE49-F238E27FC236}">
                <a16:creationId xmlns:a16="http://schemas.microsoft.com/office/drawing/2014/main" id="{67808D20-B028-0DB2-48EB-7114E063A6C9}"/>
              </a:ext>
            </a:extLst>
          </p:cNvPr>
          <p:cNvSpPr>
            <a:spLocks noGrp="1"/>
          </p:cNvSpPr>
          <p:nvPr>
            <p:ph type="ftr" sz="quarter" idx="11"/>
          </p:nvPr>
        </p:nvSpPr>
        <p:spPr/>
        <p:txBody>
          <a:bodyPr/>
          <a:lstStyle/>
          <a:p>
            <a:r>
              <a:rPr lang="en-GB"/>
              <a:t>Lead 2025</a:t>
            </a:r>
          </a:p>
        </p:txBody>
      </p:sp>
      <p:sp>
        <p:nvSpPr>
          <p:cNvPr id="5" name="Text Placeholder 4">
            <a:extLst>
              <a:ext uri="{FF2B5EF4-FFF2-40B4-BE49-F238E27FC236}">
                <a16:creationId xmlns:a16="http://schemas.microsoft.com/office/drawing/2014/main" id="{18C782DB-0C3E-AAA5-DFD7-39D4A7A76B04}"/>
              </a:ext>
            </a:extLst>
          </p:cNvPr>
          <p:cNvSpPr>
            <a:spLocks noGrp="1"/>
          </p:cNvSpPr>
          <p:nvPr>
            <p:ph type="body" sz="quarter" idx="13"/>
          </p:nvPr>
        </p:nvSpPr>
        <p:spPr/>
        <p:txBody>
          <a:bodyPr vert="horz" lIns="0" tIns="0" rIns="0" bIns="0" rtlCol="0" anchor="t">
            <a:noAutofit/>
          </a:bodyPr>
          <a:lstStyle/>
          <a:p>
            <a:r>
              <a:rPr lang="en-US">
                <a:ea typeface="+mn-lt"/>
                <a:cs typeface="+mn-lt"/>
              </a:rPr>
              <a:t>Situation, Task, Action, Result</a:t>
            </a:r>
            <a:endParaRPr lang="en-US"/>
          </a:p>
        </p:txBody>
      </p:sp>
      <p:sp>
        <p:nvSpPr>
          <p:cNvPr id="6" name="TextBox 5">
            <a:extLst>
              <a:ext uri="{FF2B5EF4-FFF2-40B4-BE49-F238E27FC236}">
                <a16:creationId xmlns:a16="http://schemas.microsoft.com/office/drawing/2014/main" id="{BC1E4850-FC98-D879-91A7-A388F8E694A6}"/>
              </a:ext>
            </a:extLst>
          </p:cNvPr>
          <p:cNvSpPr txBox="1"/>
          <p:nvPr/>
        </p:nvSpPr>
        <p:spPr>
          <a:xfrm>
            <a:off x="410308" y="1279769"/>
            <a:ext cx="5412154" cy="443198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600" b="1"/>
              <a:t>Example 1: Leadership &amp; Planning</a:t>
            </a:r>
          </a:p>
          <a:p>
            <a:endParaRPr lang="en-US" sz="1600" b="1"/>
          </a:p>
          <a:p>
            <a:r>
              <a:rPr lang="en-US" sz="1600" b="1"/>
              <a:t>Situation:</a:t>
            </a:r>
            <a:br>
              <a:rPr lang="en-US" sz="1600"/>
            </a:br>
            <a:r>
              <a:rPr lang="en-US" sz="1600"/>
              <a:t>I was leading a Guide unit preparing for our annual camp.</a:t>
            </a:r>
            <a:endParaRPr lang="en-US" sz="1600">
              <a:cs typeface="Poppins"/>
            </a:endParaRPr>
          </a:p>
          <a:p>
            <a:r>
              <a:rPr lang="en-US" sz="1600" b="1"/>
              <a:t>Task:</a:t>
            </a:r>
            <a:br>
              <a:rPr lang="en-US" sz="1600"/>
            </a:br>
            <a:r>
              <a:rPr lang="en-US" sz="1600"/>
              <a:t>I needed to plan the weekend </a:t>
            </a:r>
            <a:r>
              <a:rPr lang="en-US" sz="1600" err="1"/>
              <a:t>programme</a:t>
            </a:r>
            <a:r>
              <a:rPr lang="en-US" sz="1600"/>
              <a:t>, ensure safety, and coordinate volunteers.</a:t>
            </a:r>
            <a:endParaRPr lang="en-US" sz="1600">
              <a:cs typeface="Poppins"/>
            </a:endParaRPr>
          </a:p>
          <a:p>
            <a:r>
              <a:rPr lang="en-US" sz="1600" b="1"/>
              <a:t>Action:</a:t>
            </a:r>
            <a:br>
              <a:rPr lang="en-US" sz="1600"/>
            </a:br>
            <a:r>
              <a:rPr lang="en-US" sz="1600"/>
              <a:t>I created a detailed schedule, completed risk assessments, delegated tasks to other leaders, and communicated with parents about logistics.</a:t>
            </a:r>
            <a:endParaRPr lang="en-US" sz="1600">
              <a:cs typeface="Poppins"/>
            </a:endParaRPr>
          </a:p>
          <a:p>
            <a:r>
              <a:rPr lang="en-US" sz="1600" b="1"/>
              <a:t>Result:</a:t>
            </a:r>
            <a:br>
              <a:rPr lang="en-US" sz="1600"/>
            </a:br>
            <a:r>
              <a:rPr lang="en-US" sz="1600"/>
              <a:t>The camp ran smoothly, all activities were delivered safely, and we received positive feedback from both parents and girls. It strengthened my confidence in leading teams and managing events.</a:t>
            </a:r>
            <a:endParaRPr lang="en-US" sz="1600">
              <a:cs typeface="Poppins"/>
            </a:endParaRPr>
          </a:p>
          <a:p>
            <a:pPr algn="l"/>
            <a:endParaRPr lang="en-US" sz="1600">
              <a:solidFill>
                <a:schemeClr val="tx2"/>
              </a:solidFill>
            </a:endParaRPr>
          </a:p>
        </p:txBody>
      </p:sp>
      <p:sp>
        <p:nvSpPr>
          <p:cNvPr id="7" name="TextBox 6">
            <a:extLst>
              <a:ext uri="{FF2B5EF4-FFF2-40B4-BE49-F238E27FC236}">
                <a16:creationId xmlns:a16="http://schemas.microsoft.com/office/drawing/2014/main" id="{C903451A-4696-579E-095D-B0801D3F1DE5}"/>
              </a:ext>
            </a:extLst>
          </p:cNvPr>
          <p:cNvSpPr txBox="1"/>
          <p:nvPr/>
        </p:nvSpPr>
        <p:spPr>
          <a:xfrm>
            <a:off x="6297896" y="1279768"/>
            <a:ext cx="5320975" cy="418576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600" b="1"/>
              <a:t>Example 2: Problem Solving &amp; Communication</a:t>
            </a:r>
          </a:p>
          <a:p>
            <a:endParaRPr lang="en-US" sz="1600" b="1"/>
          </a:p>
          <a:p>
            <a:r>
              <a:rPr lang="en-US" sz="1600" b="1"/>
              <a:t>Situation:</a:t>
            </a:r>
            <a:br>
              <a:rPr lang="en-US" sz="1600"/>
            </a:br>
            <a:r>
              <a:rPr lang="en-US" sz="1600"/>
              <a:t>During a district event, one of the activity leaders became unavailable last minute.</a:t>
            </a:r>
            <a:endParaRPr lang="en-US" sz="1600">
              <a:cs typeface="Poppins"/>
            </a:endParaRPr>
          </a:p>
          <a:p>
            <a:r>
              <a:rPr lang="en-US" sz="1600" b="1"/>
              <a:t>Task:</a:t>
            </a:r>
            <a:br>
              <a:rPr lang="en-US" sz="1600"/>
            </a:br>
            <a:r>
              <a:rPr lang="en-US" sz="1600"/>
              <a:t>I had to quickly adapt the </a:t>
            </a:r>
            <a:r>
              <a:rPr lang="en-US" sz="1600" err="1"/>
              <a:t>programme</a:t>
            </a:r>
            <a:r>
              <a:rPr lang="en-US" sz="1600"/>
              <a:t> and ensure the girls still had a meaningful experience.</a:t>
            </a:r>
            <a:endParaRPr lang="en-US" sz="1600">
              <a:cs typeface="Poppins"/>
            </a:endParaRPr>
          </a:p>
          <a:p>
            <a:r>
              <a:rPr lang="en-US" sz="1600" b="1"/>
              <a:t>Action:</a:t>
            </a:r>
            <a:br>
              <a:rPr lang="en-US" sz="1600"/>
            </a:br>
            <a:r>
              <a:rPr lang="en-US" sz="1600"/>
              <a:t>I restructured the timetable, stepped in to lead the missing session myself, and kept parents and volunteers informed of the changes.</a:t>
            </a:r>
            <a:endParaRPr lang="en-US" sz="1600">
              <a:cs typeface="Poppins"/>
            </a:endParaRPr>
          </a:p>
          <a:p>
            <a:r>
              <a:rPr lang="en-US" sz="1600" b="1"/>
              <a:t>Result:</a:t>
            </a:r>
            <a:br>
              <a:rPr lang="en-US" sz="1600"/>
            </a:br>
            <a:r>
              <a:rPr lang="en-US" sz="1600"/>
              <a:t>The event continued without disruption, and the girls enjoyed the activities. It showed my ability to stay calm under pressure and communicate effectively.</a:t>
            </a:r>
            <a:endParaRPr lang="en-US" sz="1600">
              <a:cs typeface="Poppins"/>
            </a:endParaRPr>
          </a:p>
          <a:p>
            <a:pPr algn="l"/>
            <a:endParaRPr lang="en-US" sz="1600">
              <a:solidFill>
                <a:schemeClr val="tx2"/>
              </a:solidFill>
            </a:endParaRPr>
          </a:p>
        </p:txBody>
      </p:sp>
      <p:pic>
        <p:nvPicPr>
          <p:cNvPr id="9" name="Picture 8" descr="A logo for a company&#10;&#10;AI-generated content may be incorrect.">
            <a:extLst>
              <a:ext uri="{FF2B5EF4-FFF2-40B4-BE49-F238E27FC236}">
                <a16:creationId xmlns:a16="http://schemas.microsoft.com/office/drawing/2014/main" id="{C0AE8C59-4D9D-980E-62D0-8FBC25C25C9F}"/>
              </a:ext>
            </a:extLst>
          </p:cNvPr>
          <p:cNvPicPr>
            <a:picLocks noChangeAspect="1"/>
          </p:cNvPicPr>
          <p:nvPr/>
        </p:nvPicPr>
        <p:blipFill>
          <a:blip r:embed="rId3"/>
          <a:srcRect l="20647" t="30922" r="20434" b="30491"/>
          <a:stretch>
            <a:fillRect/>
          </a:stretch>
        </p:blipFill>
        <p:spPr>
          <a:xfrm>
            <a:off x="2296238" y="6196401"/>
            <a:ext cx="753341" cy="662301"/>
          </a:xfrm>
          <a:prstGeom prst="rect">
            <a:avLst/>
          </a:prstGeom>
        </p:spPr>
      </p:pic>
    </p:spTree>
    <p:extLst>
      <p:ext uri="{BB962C8B-B14F-4D97-AF65-F5344CB8AC3E}">
        <p14:creationId xmlns:p14="http://schemas.microsoft.com/office/powerpoint/2010/main" val="1127253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D525D-DC8B-1131-02E2-361C35457A52}"/>
              </a:ext>
            </a:extLst>
          </p:cNvPr>
          <p:cNvSpPr>
            <a:spLocks noGrp="1"/>
          </p:cNvSpPr>
          <p:nvPr>
            <p:ph type="ctrTitle"/>
          </p:nvPr>
        </p:nvSpPr>
        <p:spPr>
          <a:xfrm>
            <a:off x="6573647" y="1399113"/>
            <a:ext cx="4288087" cy="2815722"/>
          </a:xfrm>
        </p:spPr>
        <p:txBody>
          <a:bodyPr/>
          <a:lstStyle/>
          <a:p>
            <a:r>
              <a:rPr lang="en-GB">
                <a:ea typeface="+mj-lt"/>
                <a:cs typeface="+mj-lt"/>
              </a:rPr>
              <a:t>Volunteering on your CV</a:t>
            </a:r>
            <a:endParaRPr lang="en-US"/>
          </a:p>
        </p:txBody>
      </p:sp>
      <p:pic>
        <p:nvPicPr>
          <p:cNvPr id="5" name="Picture 4" descr="Logo&#10;&#10;Description automatically generated">
            <a:extLst>
              <a:ext uri="{FF2B5EF4-FFF2-40B4-BE49-F238E27FC236}">
                <a16:creationId xmlns:a16="http://schemas.microsoft.com/office/drawing/2014/main" id="{296B22E5-01DA-7D21-EE54-2ADD3FE845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0541" y="104474"/>
            <a:ext cx="815479" cy="1047750"/>
          </a:xfrm>
          <a:prstGeom prst="rect">
            <a:avLst/>
          </a:prstGeom>
        </p:spPr>
      </p:pic>
      <p:pic>
        <p:nvPicPr>
          <p:cNvPr id="6" name="Picture 5" descr="A blue cover page with white text&#10;&#10;AI-generated content may be incorrect.">
            <a:extLst>
              <a:ext uri="{FF2B5EF4-FFF2-40B4-BE49-F238E27FC236}">
                <a16:creationId xmlns:a16="http://schemas.microsoft.com/office/drawing/2014/main" id="{E46D9B13-7F5D-A5B0-82BB-3557BCB54001}"/>
              </a:ext>
            </a:extLst>
          </p:cNvPr>
          <p:cNvPicPr>
            <a:picLocks noChangeAspect="1"/>
          </p:cNvPicPr>
          <p:nvPr/>
        </p:nvPicPr>
        <p:blipFill>
          <a:blip r:embed="rId4"/>
          <a:stretch>
            <a:fillRect/>
          </a:stretch>
        </p:blipFill>
        <p:spPr>
          <a:xfrm>
            <a:off x="-1046" y="0"/>
            <a:ext cx="6380990" cy="6858000"/>
          </a:xfrm>
          <a:prstGeom prst="rect">
            <a:avLst/>
          </a:prstGeom>
        </p:spPr>
      </p:pic>
    </p:spTree>
    <p:extLst>
      <p:ext uri="{BB962C8B-B14F-4D97-AF65-F5344CB8AC3E}">
        <p14:creationId xmlns:p14="http://schemas.microsoft.com/office/powerpoint/2010/main" val="2728557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33DAA-C856-D1C6-91EE-1E52DB54B8CE}"/>
              </a:ext>
            </a:extLst>
          </p:cNvPr>
          <p:cNvSpPr>
            <a:spLocks noGrp="1"/>
          </p:cNvSpPr>
          <p:nvPr>
            <p:ph type="title"/>
          </p:nvPr>
        </p:nvSpPr>
        <p:spPr/>
        <p:txBody>
          <a:bodyPr/>
          <a:lstStyle/>
          <a:p>
            <a:r>
              <a:rPr lang="en-GB"/>
              <a:t>Applicant Tracking Systems (ATS)</a:t>
            </a:r>
          </a:p>
        </p:txBody>
      </p:sp>
      <p:sp>
        <p:nvSpPr>
          <p:cNvPr id="4" name="Content Placeholder 2">
            <a:extLst>
              <a:ext uri="{FF2B5EF4-FFF2-40B4-BE49-F238E27FC236}">
                <a16:creationId xmlns:a16="http://schemas.microsoft.com/office/drawing/2014/main" id="{50E8CBAB-7EA1-254F-D766-9776CD403441}"/>
              </a:ext>
            </a:extLst>
          </p:cNvPr>
          <p:cNvSpPr txBox="1">
            <a:spLocks/>
          </p:cNvSpPr>
          <p:nvPr/>
        </p:nvSpPr>
        <p:spPr>
          <a:xfrm>
            <a:off x="719231" y="1412509"/>
            <a:ext cx="10216247" cy="5527898"/>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spcBef>
                <a:spcPts val="0"/>
              </a:spcBef>
              <a:spcAft>
                <a:spcPts val="0"/>
              </a:spcAft>
              <a:buClrTx/>
              <a:buSzTx/>
              <a:buFont typeface="Arial" pitchFamily="34" charset="0"/>
              <a:buNone/>
              <a:tabLst/>
              <a:defRPr/>
            </a:pPr>
            <a:r>
              <a:rPr kumimoji="0" lang="en-US" sz="2400" b="1" i="0" u="none" strike="noStrike" kern="1200" cap="none" spc="0" normalizeH="0" baseline="0" noProof="0">
                <a:ln>
                  <a:noFill/>
                </a:ln>
                <a:solidFill>
                  <a:schemeClr val="accent6"/>
                </a:solidFill>
                <a:effectLst/>
                <a:uLnTx/>
                <a:uFillTx/>
                <a:ea typeface="+mn-ea"/>
                <a:cs typeface="Arial" panose="020B0604020202020204" pitchFamily="34" charset="0"/>
              </a:rPr>
              <a:t>Do</a:t>
            </a:r>
          </a:p>
          <a:p>
            <a:pPr marL="342900" marR="0" lvl="0" indent="-342900" algn="l" defTabSz="914400" rtl="0" eaLnBrk="1" fontAlgn="auto" latinLnBrk="0" hangingPunct="1">
              <a:spcBef>
                <a:spcPts val="0"/>
              </a:spcBef>
              <a:spcAft>
                <a:spcPts val="0"/>
              </a:spcAft>
              <a:buClrTx/>
              <a:buSzTx/>
              <a:buFont typeface="Arial" pitchFamily="34" charset="0"/>
              <a:buChar char="•"/>
              <a:tabLst/>
              <a:defRPr/>
            </a:pPr>
            <a:r>
              <a:rPr kumimoji="0" lang="en-US" sz="2400" b="0" i="0" u="none" strike="noStrike" kern="1200" cap="none" spc="0" normalizeH="0" baseline="0" noProof="0">
                <a:ln>
                  <a:noFill/>
                </a:ln>
                <a:solidFill>
                  <a:sysClr val="windowText" lastClr="000000"/>
                </a:solidFill>
                <a:effectLst/>
                <a:uLnTx/>
                <a:uFillTx/>
                <a:ea typeface="+mn-ea"/>
                <a:cs typeface="Arial" panose="020B0604020202020204" pitchFamily="34" charset="0"/>
              </a:rPr>
              <a:t>Use a font such as Arial, Calibri, Tahoma or Verdana</a:t>
            </a:r>
          </a:p>
          <a:p>
            <a:pPr marL="342900" marR="0" lvl="0" indent="-342900" algn="l" defTabSz="914400" rtl="0" eaLnBrk="1" fontAlgn="auto" latinLnBrk="0" hangingPunct="1">
              <a:spcBef>
                <a:spcPts val="0"/>
              </a:spcBef>
              <a:spcAft>
                <a:spcPts val="0"/>
              </a:spcAft>
              <a:buClrTx/>
              <a:buSzTx/>
              <a:buFont typeface="Arial" pitchFamily="34" charset="0"/>
              <a:buChar char="•"/>
              <a:tabLst/>
              <a:defRPr/>
            </a:pPr>
            <a:r>
              <a:rPr kumimoji="0" lang="en-US" sz="2400" b="0" i="0" u="none" strike="noStrike" kern="1200" cap="none" spc="0" normalizeH="0" baseline="0" noProof="0">
                <a:ln>
                  <a:noFill/>
                </a:ln>
                <a:solidFill>
                  <a:sysClr val="windowText" lastClr="000000"/>
                </a:solidFill>
                <a:effectLst/>
                <a:uLnTx/>
                <a:uFillTx/>
                <a:ea typeface="+mn-ea"/>
                <a:cs typeface="Arial" panose="020B0604020202020204" pitchFamily="34" charset="0"/>
              </a:rPr>
              <a:t>Use a font size of 11 as a minimum</a:t>
            </a:r>
          </a:p>
          <a:p>
            <a:pPr marL="342900" marR="0" lvl="0" indent="-342900" algn="l" defTabSz="914400" rtl="0" eaLnBrk="1" fontAlgn="auto" latinLnBrk="0" hangingPunct="1">
              <a:spcBef>
                <a:spcPts val="0"/>
              </a:spcBef>
              <a:spcAft>
                <a:spcPts val="0"/>
              </a:spcAft>
              <a:buClrTx/>
              <a:buSzTx/>
              <a:buFont typeface="Arial" pitchFamily="34" charset="0"/>
              <a:buChar char="•"/>
              <a:tabLst/>
              <a:defRPr/>
            </a:pPr>
            <a:r>
              <a:rPr kumimoji="0" lang="en-US" sz="2400" b="0" i="0" u="none" strike="noStrike" kern="1200" cap="none" spc="0" normalizeH="0" baseline="0" noProof="0">
                <a:ln>
                  <a:noFill/>
                </a:ln>
                <a:solidFill>
                  <a:sysClr val="windowText" lastClr="000000"/>
                </a:solidFill>
                <a:effectLst/>
                <a:uLnTx/>
                <a:uFillTx/>
                <a:ea typeface="+mn-ea"/>
                <a:cs typeface="Arial" panose="020B0604020202020204" pitchFamily="34" charset="0"/>
              </a:rPr>
              <a:t>Include all keywords and phrases unique to the job you are applying for</a:t>
            </a:r>
          </a:p>
          <a:p>
            <a:pPr marL="342900" marR="0" lvl="0" indent="-342900" algn="l" defTabSz="914400" rtl="0" eaLnBrk="1" fontAlgn="auto" latinLnBrk="0" hangingPunct="1">
              <a:spcBef>
                <a:spcPts val="0"/>
              </a:spcBef>
              <a:spcAft>
                <a:spcPts val="0"/>
              </a:spcAft>
              <a:buClrTx/>
              <a:buSzTx/>
              <a:buFont typeface="Arial" pitchFamily="34" charset="0"/>
              <a:buChar char="•"/>
              <a:tabLst/>
              <a:defRPr/>
            </a:pPr>
            <a:r>
              <a:rPr kumimoji="0" lang="en-US" sz="2400" b="0" i="0" u="none" strike="noStrike" kern="1200" cap="none" spc="0" normalizeH="0" baseline="0" noProof="0">
                <a:ln>
                  <a:noFill/>
                </a:ln>
                <a:solidFill>
                  <a:sysClr val="windowText" lastClr="000000"/>
                </a:solidFill>
                <a:effectLst/>
                <a:uLnTx/>
                <a:uFillTx/>
                <a:ea typeface="+mn-ea"/>
                <a:cs typeface="Arial" panose="020B0604020202020204" pitchFamily="34" charset="0"/>
              </a:rPr>
              <a:t>Include as much information as you can that matches your skills, qualifications and experience to the job</a:t>
            </a:r>
          </a:p>
          <a:p>
            <a:pPr marL="342900" marR="0" lvl="0" indent="-342900" algn="l" defTabSz="914400" rtl="0" eaLnBrk="1" fontAlgn="auto" latinLnBrk="0" hangingPunct="1">
              <a:spcBef>
                <a:spcPts val="0"/>
              </a:spcBef>
              <a:spcAft>
                <a:spcPts val="0"/>
              </a:spcAft>
              <a:buClrTx/>
              <a:buSzTx/>
              <a:buFont typeface="Arial" pitchFamily="34" charset="0"/>
              <a:buChar char="•"/>
              <a:tabLst/>
              <a:defRPr/>
            </a:pPr>
            <a:r>
              <a:rPr kumimoji="0" lang="en-US" sz="2400" b="0" i="0" u="none" strike="noStrike" kern="1200" cap="none" spc="0" normalizeH="0" baseline="0" noProof="0">
                <a:ln>
                  <a:noFill/>
                </a:ln>
                <a:solidFill>
                  <a:sysClr val="windowText" lastClr="000000"/>
                </a:solidFill>
                <a:effectLst/>
                <a:uLnTx/>
                <a:uFillTx/>
                <a:ea typeface="+mn-ea"/>
                <a:cs typeface="Arial"/>
              </a:rPr>
              <a:t>Put employer names and job titles on the left-hand side of the document</a:t>
            </a:r>
          </a:p>
          <a:p>
            <a:pPr marL="342900" marR="0" lvl="0" indent="-342900" algn="l" defTabSz="914400" rtl="0" eaLnBrk="1" fontAlgn="auto" latinLnBrk="0" hangingPunct="1">
              <a:spcBef>
                <a:spcPts val="0"/>
              </a:spcBef>
              <a:spcAft>
                <a:spcPts val="0"/>
              </a:spcAft>
              <a:buClrTx/>
              <a:buSzTx/>
              <a:buFont typeface="Wingdings" panose="05000000000000000000" pitchFamily="2" charset="2"/>
              <a:buChar char="ü"/>
              <a:tabLst/>
              <a:defRPr/>
            </a:pPr>
            <a:endParaRPr kumimoji="0" lang="en-US" sz="2400" b="1" i="0" u="none" strike="noStrike" kern="1200" cap="none" spc="0" normalizeH="0" baseline="0" noProof="0">
              <a:ln>
                <a:noFill/>
              </a:ln>
              <a:solidFill>
                <a:sysClr val="windowText" lastClr="000000">
                  <a:lumMod val="50000"/>
                  <a:lumOff val="50000"/>
                </a:sysClr>
              </a:solidFill>
              <a:effectLst/>
              <a:uLnTx/>
              <a:uFillTx/>
              <a:ea typeface="+mn-ea"/>
              <a:cs typeface="Arial" panose="020B0604020202020204" pitchFamily="34" charset="0"/>
            </a:endParaRPr>
          </a:p>
          <a:p>
            <a:pPr marL="0" marR="0" lvl="0" indent="0" algn="l" defTabSz="914400" rtl="0" eaLnBrk="1" fontAlgn="auto" latinLnBrk="0" hangingPunct="1">
              <a:spcBef>
                <a:spcPts val="0"/>
              </a:spcBef>
              <a:spcAft>
                <a:spcPts val="0"/>
              </a:spcAft>
              <a:buClrTx/>
              <a:buSzTx/>
              <a:buFont typeface="Arial" pitchFamily="34" charset="0"/>
              <a:buNone/>
              <a:tabLst/>
              <a:defRPr/>
            </a:pPr>
            <a:r>
              <a:rPr kumimoji="0" lang="en-US" sz="2400" b="1" i="0" u="none" strike="noStrike" kern="1200" cap="none" spc="0" normalizeH="0" baseline="0" noProof="0">
                <a:ln>
                  <a:noFill/>
                </a:ln>
                <a:solidFill>
                  <a:schemeClr val="accent6"/>
                </a:solidFill>
                <a:effectLst/>
                <a:uLnTx/>
                <a:uFillTx/>
                <a:ea typeface="+mn-ea"/>
                <a:cs typeface="Arial"/>
              </a:rPr>
              <a:t>Tip! </a:t>
            </a:r>
          </a:p>
          <a:p>
            <a:pPr marL="0" marR="0" lvl="0" indent="0" algn="l" defTabSz="914400" rtl="0" eaLnBrk="1" fontAlgn="auto" latinLnBrk="0" hangingPunct="1">
              <a:spcBef>
                <a:spcPts val="0"/>
              </a:spcBef>
              <a:spcAft>
                <a:spcPts val="0"/>
              </a:spcAft>
              <a:buClrTx/>
              <a:buSzTx/>
              <a:buFont typeface="Arial" pitchFamily="34" charset="0"/>
              <a:buNone/>
              <a:tabLst/>
              <a:defRPr/>
            </a:pPr>
            <a:r>
              <a:rPr kumimoji="0" lang="en-US" sz="2400" b="0" i="0" u="none" strike="noStrike" kern="1200" cap="none" spc="0" normalizeH="0" baseline="0" noProof="0">
                <a:ln>
                  <a:noFill/>
                </a:ln>
                <a:solidFill>
                  <a:sysClr val="windowText" lastClr="000000"/>
                </a:solidFill>
                <a:effectLst/>
                <a:uLnTx/>
                <a:uFillTx/>
                <a:ea typeface="+mn-ea"/>
                <a:cs typeface="Arial"/>
              </a:rPr>
              <a:t>Keep your headings simple e.g. Work Experience</a:t>
            </a:r>
          </a:p>
          <a:p>
            <a:pPr marL="0" marR="0" lvl="0" indent="0" algn="l" defTabSz="914400" rtl="0" eaLnBrk="1" fontAlgn="auto" latinLnBrk="0" hangingPunct="1">
              <a:lnSpc>
                <a:spcPct val="150000"/>
              </a:lnSpc>
              <a:spcBef>
                <a:spcPts val="0"/>
              </a:spcBef>
              <a:spcAft>
                <a:spcPts val="0"/>
              </a:spcAft>
              <a:buClrTx/>
              <a:buSzTx/>
              <a:buFont typeface="Arial" pitchFamily="34" charset="0"/>
              <a:buNone/>
              <a:tabLst/>
              <a:defRPr/>
            </a:pPr>
            <a:r>
              <a:rPr kumimoji="0" lang="en-US" sz="20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endParaRPr kumimoji="0" lang="en-GB" sz="1600" b="1" i="0" u="none" strike="noStrike" kern="1200" cap="none" spc="0" normalizeH="0" baseline="0" noProof="0">
              <a:ln>
                <a:noFill/>
              </a:ln>
              <a:solidFill>
                <a:srgbClr val="FF0000"/>
              </a:solidFill>
              <a:effectLst/>
              <a:uLnTx/>
              <a:uFillTx/>
              <a:latin typeface="Calibri"/>
              <a:ea typeface="+mn-ea"/>
              <a:cs typeface="+mn-cs"/>
            </a:endParaRPr>
          </a:p>
        </p:txBody>
      </p:sp>
      <p:pic>
        <p:nvPicPr>
          <p:cNvPr id="5" name="Picture 4" descr="A logo for a company&#10;&#10;AI-generated content may be incorrect.">
            <a:extLst>
              <a:ext uri="{FF2B5EF4-FFF2-40B4-BE49-F238E27FC236}">
                <a16:creationId xmlns:a16="http://schemas.microsoft.com/office/drawing/2014/main" id="{31ACB2D3-16AC-16B7-AA63-1B376206E8FD}"/>
              </a:ext>
            </a:extLst>
          </p:cNvPr>
          <p:cNvPicPr>
            <a:picLocks noChangeAspect="1"/>
          </p:cNvPicPr>
          <p:nvPr/>
        </p:nvPicPr>
        <p:blipFill>
          <a:blip r:embed="rId3"/>
          <a:srcRect l="20647" t="30922" r="20434" b="30491"/>
          <a:stretch>
            <a:fillRect/>
          </a:stretch>
        </p:blipFill>
        <p:spPr>
          <a:xfrm>
            <a:off x="2296238" y="6196401"/>
            <a:ext cx="753341" cy="662301"/>
          </a:xfrm>
          <a:prstGeom prst="rect">
            <a:avLst/>
          </a:prstGeom>
        </p:spPr>
      </p:pic>
    </p:spTree>
    <p:extLst>
      <p:ext uri="{BB962C8B-B14F-4D97-AF65-F5344CB8AC3E}">
        <p14:creationId xmlns:p14="http://schemas.microsoft.com/office/powerpoint/2010/main" val="2282605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33DAA-C856-D1C6-91EE-1E52DB54B8CE}"/>
              </a:ext>
            </a:extLst>
          </p:cNvPr>
          <p:cNvSpPr>
            <a:spLocks noGrp="1"/>
          </p:cNvSpPr>
          <p:nvPr>
            <p:ph type="title"/>
          </p:nvPr>
        </p:nvSpPr>
        <p:spPr/>
        <p:txBody>
          <a:bodyPr/>
          <a:lstStyle/>
          <a:p>
            <a:r>
              <a:rPr lang="en-GB"/>
              <a:t>Applicant Tracking Systems (ATS)</a:t>
            </a:r>
          </a:p>
        </p:txBody>
      </p:sp>
      <p:sp>
        <p:nvSpPr>
          <p:cNvPr id="3" name="Content Placeholder 2">
            <a:extLst>
              <a:ext uri="{FF2B5EF4-FFF2-40B4-BE49-F238E27FC236}">
                <a16:creationId xmlns:a16="http://schemas.microsoft.com/office/drawing/2014/main" id="{A5639460-F510-D744-76B1-C6B832006FC9}"/>
              </a:ext>
            </a:extLst>
          </p:cNvPr>
          <p:cNvSpPr txBox="1">
            <a:spLocks/>
          </p:cNvSpPr>
          <p:nvPr/>
        </p:nvSpPr>
        <p:spPr>
          <a:xfrm>
            <a:off x="719231" y="1428098"/>
            <a:ext cx="7403064" cy="5429902"/>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spcBef>
                <a:spcPts val="0"/>
              </a:spcBef>
              <a:buClrTx/>
              <a:buSzTx/>
              <a:buFont typeface="Arial" pitchFamily="34" charset="0"/>
              <a:buNone/>
              <a:tabLst/>
              <a:defRPr/>
            </a:pPr>
            <a:r>
              <a:rPr kumimoji="0" lang="en-US" sz="2400" b="1" i="0" u="none" strike="noStrike" kern="1200" cap="none" spc="0" normalizeH="0" baseline="0" noProof="0">
                <a:ln>
                  <a:noFill/>
                </a:ln>
                <a:solidFill>
                  <a:schemeClr val="accent6"/>
                </a:solidFill>
                <a:effectLst/>
                <a:uLnTx/>
                <a:uFillTx/>
                <a:ea typeface="+mn-ea"/>
                <a:cs typeface="Arial" panose="020B0604020202020204" pitchFamily="34" charset="0"/>
              </a:rPr>
              <a:t>Don’t</a:t>
            </a:r>
          </a:p>
          <a:p>
            <a:pPr marL="342900" marR="0" lvl="0" indent="-342900" algn="l" defTabSz="914400" rtl="0" eaLnBrk="1" fontAlgn="auto" latinLnBrk="0" hangingPunct="1">
              <a:spcBef>
                <a:spcPts val="0"/>
              </a:spcBef>
              <a:buClrTx/>
              <a:buSzTx/>
              <a:buFont typeface="Arial" pitchFamily="34" charset="0"/>
              <a:buChar char="•"/>
              <a:tabLst/>
              <a:defRPr/>
            </a:pPr>
            <a:r>
              <a:rPr kumimoji="0" lang="en-US" sz="2400" b="0" i="0" u="none" strike="noStrike" kern="1200" cap="none" spc="0" normalizeH="0" baseline="0" noProof="0">
                <a:ln>
                  <a:noFill/>
                </a:ln>
                <a:solidFill>
                  <a:sysClr val="windowText" lastClr="000000"/>
                </a:solidFill>
                <a:effectLst/>
                <a:uLnTx/>
                <a:uFillTx/>
                <a:ea typeface="+mn-ea"/>
                <a:cs typeface="Arial" panose="020B0604020202020204" pitchFamily="34" charset="0"/>
              </a:rPr>
              <a:t>Include tables, diagrams, pictures or graphics</a:t>
            </a:r>
          </a:p>
          <a:p>
            <a:pPr marL="342900" marR="0" lvl="0" indent="-342900" algn="l" defTabSz="914400" rtl="0" eaLnBrk="1" fontAlgn="auto" latinLnBrk="0" hangingPunct="1">
              <a:spcBef>
                <a:spcPts val="0"/>
              </a:spcBef>
              <a:buClrTx/>
              <a:buSzTx/>
              <a:buFont typeface="Arial" pitchFamily="34" charset="0"/>
              <a:buChar char="•"/>
              <a:tabLst/>
              <a:defRPr/>
            </a:pPr>
            <a:r>
              <a:rPr kumimoji="0" lang="en-US" sz="2400" b="0" i="0" u="none" strike="noStrike" kern="1200" cap="none" spc="0" normalizeH="0" baseline="0" noProof="0">
                <a:ln>
                  <a:noFill/>
                </a:ln>
                <a:solidFill>
                  <a:sysClr val="windowText" lastClr="000000"/>
                </a:solidFill>
                <a:effectLst/>
                <a:uLnTx/>
                <a:uFillTx/>
                <a:ea typeface="+mn-ea"/>
                <a:cs typeface="Arial" panose="020B0604020202020204" pitchFamily="34" charset="0"/>
              </a:rPr>
              <a:t>Use headers or footers</a:t>
            </a:r>
          </a:p>
          <a:p>
            <a:pPr marL="342900" marR="0" lvl="0" indent="-342900" algn="l" defTabSz="914400" rtl="0" eaLnBrk="1" fontAlgn="auto" latinLnBrk="0" hangingPunct="1">
              <a:spcBef>
                <a:spcPts val="0"/>
              </a:spcBef>
              <a:buClrTx/>
              <a:buSzTx/>
              <a:buFont typeface="Arial" pitchFamily="34" charset="0"/>
              <a:buChar char="•"/>
              <a:tabLst/>
              <a:defRPr/>
            </a:pPr>
            <a:r>
              <a:rPr kumimoji="0" lang="en-US" sz="2400" b="0" i="0" u="none" strike="noStrike" kern="1200" cap="none" spc="0" normalizeH="0" baseline="0" noProof="0">
                <a:ln>
                  <a:noFill/>
                </a:ln>
                <a:solidFill>
                  <a:sysClr val="windowText" lastClr="000000"/>
                </a:solidFill>
                <a:effectLst/>
                <a:uLnTx/>
                <a:uFillTx/>
                <a:ea typeface="+mn-ea"/>
                <a:cs typeface="Arial" panose="020B0604020202020204" pitchFamily="34" charset="0"/>
              </a:rPr>
              <a:t>Only send a pdf version of the document</a:t>
            </a:r>
          </a:p>
          <a:p>
            <a:pPr marL="342900" marR="0" lvl="0" indent="-342900" algn="l" defTabSz="914400" rtl="0" eaLnBrk="1" fontAlgn="auto" latinLnBrk="0" hangingPunct="1">
              <a:spcBef>
                <a:spcPts val="0"/>
              </a:spcBef>
              <a:buClrTx/>
              <a:buSzTx/>
              <a:buFont typeface="Arial" pitchFamily="34" charset="0"/>
              <a:buChar char="•"/>
              <a:tabLst/>
              <a:defRPr/>
            </a:pPr>
            <a:r>
              <a:rPr kumimoji="0" lang="en-US" sz="2400" b="0" i="0" u="none" strike="noStrike" kern="1200" cap="none" spc="0" normalizeH="0" baseline="0" noProof="0">
                <a:ln>
                  <a:noFill/>
                </a:ln>
                <a:solidFill>
                  <a:sysClr val="windowText" lastClr="000000"/>
                </a:solidFill>
                <a:effectLst/>
                <a:uLnTx/>
                <a:uFillTx/>
                <a:ea typeface="+mn-ea"/>
                <a:cs typeface="Arial" panose="020B0604020202020204" pitchFamily="34" charset="0"/>
              </a:rPr>
              <a:t>Use abbreviations </a:t>
            </a:r>
          </a:p>
          <a:p>
            <a:pPr marL="342900" marR="0" lvl="0" indent="-342900" algn="l" defTabSz="914400" rtl="0" eaLnBrk="1" fontAlgn="auto" latinLnBrk="0" hangingPunct="1">
              <a:spcBef>
                <a:spcPts val="0"/>
              </a:spcBef>
              <a:buClrTx/>
              <a:buSzTx/>
              <a:buFont typeface="Arial" pitchFamily="34" charset="0"/>
              <a:buChar char="•"/>
              <a:tabLst/>
              <a:defRPr/>
            </a:pPr>
            <a:endParaRPr kumimoji="0" lang="en-US" sz="2400" b="1" i="0" u="none" strike="noStrike" kern="1200" cap="none" spc="0" normalizeH="0" baseline="0" noProof="0">
              <a:ln>
                <a:noFill/>
              </a:ln>
              <a:solidFill>
                <a:sysClr val="windowText" lastClr="000000"/>
              </a:solidFill>
              <a:effectLst/>
              <a:uLnTx/>
              <a:uFillTx/>
              <a:ea typeface="+mn-ea"/>
              <a:cs typeface="Arial" panose="020B0604020202020204" pitchFamily="34" charset="0"/>
            </a:endParaRPr>
          </a:p>
          <a:p>
            <a:pPr marL="0" marR="0" lvl="0" indent="0" algn="l" defTabSz="914400" rtl="0" eaLnBrk="1" fontAlgn="auto" latinLnBrk="0" hangingPunct="1">
              <a:spcBef>
                <a:spcPts val="0"/>
              </a:spcBef>
              <a:buClrTx/>
              <a:buSzTx/>
              <a:buFont typeface="Arial" pitchFamily="34" charset="0"/>
              <a:buNone/>
              <a:tabLst/>
              <a:defRPr/>
            </a:pPr>
            <a:r>
              <a:rPr kumimoji="0" lang="en-GB" sz="2400" b="1" i="0" u="none" strike="noStrike" kern="1200" cap="none" spc="0" normalizeH="0" baseline="0" noProof="0">
                <a:ln>
                  <a:noFill/>
                </a:ln>
                <a:solidFill>
                  <a:schemeClr val="accent6"/>
                </a:solidFill>
                <a:effectLst/>
                <a:uLnTx/>
                <a:uFillTx/>
                <a:ea typeface="+mn-ea"/>
                <a:cs typeface="Arial"/>
              </a:rPr>
              <a:t>Tip!</a:t>
            </a:r>
            <a:r>
              <a:rPr kumimoji="0" lang="en-GB" sz="2400" b="1" i="0" u="none" strike="noStrike" kern="1200" cap="none" spc="0" normalizeH="0" baseline="0" noProof="0">
                <a:ln>
                  <a:noFill/>
                </a:ln>
                <a:solidFill>
                  <a:srgbClr val="009DB5"/>
                </a:solidFill>
                <a:effectLst/>
                <a:uLnTx/>
                <a:uFillTx/>
                <a:ea typeface="+mn-ea"/>
                <a:cs typeface="Arial"/>
              </a:rPr>
              <a:t> </a:t>
            </a:r>
          </a:p>
          <a:p>
            <a:pPr>
              <a:spcBef>
                <a:spcPts val="0"/>
              </a:spcBef>
            </a:pPr>
            <a:r>
              <a:rPr kumimoji="0" lang="en-GB" sz="2400" b="0" i="0" u="none" strike="noStrike" kern="1200" cap="none" spc="0" normalizeH="0" baseline="0" noProof="0">
                <a:ln>
                  <a:noFill/>
                </a:ln>
                <a:solidFill>
                  <a:sysClr val="windowText" lastClr="000000"/>
                </a:solidFill>
                <a:effectLst/>
                <a:uLnTx/>
                <a:uFillTx/>
                <a:ea typeface="+mn-ea"/>
                <a:cs typeface="Arial"/>
              </a:rPr>
              <a:t>www.jobscan.co/ offers free scans</a:t>
            </a:r>
          </a:p>
          <a:p>
            <a:pPr>
              <a:spcBef>
                <a:spcPts val="0"/>
              </a:spcBef>
            </a:pPr>
            <a:r>
              <a:rPr kumimoji="0" lang="en-GB" sz="2400" b="0" i="0" u="none" strike="noStrike" kern="1200" cap="none" spc="0" normalizeH="0" baseline="0" noProof="0">
                <a:ln>
                  <a:noFill/>
                </a:ln>
                <a:solidFill>
                  <a:sysClr val="windowText" lastClr="000000"/>
                </a:solidFill>
                <a:effectLst/>
                <a:uLnTx/>
                <a:uFillTx/>
                <a:ea typeface="+mn-ea"/>
                <a:cs typeface="Arial"/>
              </a:rPr>
              <a:t>Recruitment agencies may also offer this service</a:t>
            </a:r>
          </a:p>
        </p:txBody>
      </p:sp>
      <p:pic>
        <p:nvPicPr>
          <p:cNvPr id="5" name="Picture 4" descr="A logo for a company&#10;&#10;AI-generated content may be incorrect.">
            <a:extLst>
              <a:ext uri="{FF2B5EF4-FFF2-40B4-BE49-F238E27FC236}">
                <a16:creationId xmlns:a16="http://schemas.microsoft.com/office/drawing/2014/main" id="{90CC8119-C8F6-C4E1-663E-205D0580981B}"/>
              </a:ext>
            </a:extLst>
          </p:cNvPr>
          <p:cNvPicPr>
            <a:picLocks noChangeAspect="1"/>
          </p:cNvPicPr>
          <p:nvPr/>
        </p:nvPicPr>
        <p:blipFill>
          <a:blip r:embed="rId3"/>
          <a:srcRect l="20647" t="30922" r="20434" b="30491"/>
          <a:stretch>
            <a:fillRect/>
          </a:stretch>
        </p:blipFill>
        <p:spPr>
          <a:xfrm>
            <a:off x="2296238" y="6196401"/>
            <a:ext cx="753341" cy="662301"/>
          </a:xfrm>
          <a:prstGeom prst="rect">
            <a:avLst/>
          </a:prstGeom>
        </p:spPr>
      </p:pic>
    </p:spTree>
    <p:extLst>
      <p:ext uri="{BB962C8B-B14F-4D97-AF65-F5344CB8AC3E}">
        <p14:creationId xmlns:p14="http://schemas.microsoft.com/office/powerpoint/2010/main" val="3869759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33DAA-C856-D1C6-91EE-1E52DB54B8CE}"/>
              </a:ext>
            </a:extLst>
          </p:cNvPr>
          <p:cNvSpPr>
            <a:spLocks noGrp="1"/>
          </p:cNvSpPr>
          <p:nvPr>
            <p:ph type="title"/>
          </p:nvPr>
        </p:nvSpPr>
        <p:spPr/>
        <p:txBody>
          <a:bodyPr/>
          <a:lstStyle/>
          <a:p>
            <a:r>
              <a:rPr lang="en-GB"/>
              <a:t>Covering letters</a:t>
            </a:r>
          </a:p>
        </p:txBody>
      </p:sp>
      <p:sp>
        <p:nvSpPr>
          <p:cNvPr id="4" name="TextBox 3">
            <a:extLst>
              <a:ext uri="{FF2B5EF4-FFF2-40B4-BE49-F238E27FC236}">
                <a16:creationId xmlns:a16="http://schemas.microsoft.com/office/drawing/2014/main" id="{4BF96FB1-B1C1-81A1-42E8-34EAF047DE1D}"/>
              </a:ext>
            </a:extLst>
          </p:cNvPr>
          <p:cNvSpPr txBox="1"/>
          <p:nvPr/>
        </p:nvSpPr>
        <p:spPr>
          <a:xfrm>
            <a:off x="718437" y="1373061"/>
            <a:ext cx="5376769" cy="1200329"/>
          </a:xfrm>
          <a:prstGeom prst="rect">
            <a:avLst/>
          </a:prstGeom>
          <a:noFill/>
        </p:spPr>
        <p:txBody>
          <a:bodyPr wrap="square">
            <a:spAutoFit/>
          </a:bodyPr>
          <a:lstStyle/>
          <a:p>
            <a:pPr>
              <a:defRPr/>
            </a:pPr>
            <a:r>
              <a:rPr lang="en-US" sz="2400" b="1">
                <a:solidFill>
                  <a:schemeClr val="accent6"/>
                </a:solidFill>
                <a:cs typeface="Arial" panose="020B0604020202020204" pitchFamily="34" charset="0"/>
              </a:rPr>
              <a:t>Tip!</a:t>
            </a:r>
          </a:p>
          <a:p>
            <a:pPr>
              <a:defRPr/>
            </a:pPr>
            <a:r>
              <a:rPr lang="en-US" sz="2400">
                <a:solidFill>
                  <a:prstClr val="black"/>
                </a:solidFill>
                <a:cs typeface="Arial" panose="020B0604020202020204" pitchFamily="34" charset="0"/>
              </a:rPr>
              <a:t>You can make your email your covering letter</a:t>
            </a:r>
          </a:p>
        </p:txBody>
      </p:sp>
      <p:pic>
        <p:nvPicPr>
          <p:cNvPr id="5" name="Content Placeholder 1">
            <a:extLst>
              <a:ext uri="{FF2B5EF4-FFF2-40B4-BE49-F238E27FC236}">
                <a16:creationId xmlns:a16="http://schemas.microsoft.com/office/drawing/2014/main" id="{764DB728-ADF0-991D-FF24-004F9A341AA4}"/>
              </a:ext>
            </a:extLst>
          </p:cNvPr>
          <p:cNvPicPr>
            <a:picLocks noChangeAspect="1"/>
          </p:cNvPicPr>
          <p:nvPr/>
        </p:nvPicPr>
        <p:blipFill>
          <a:blip r:embed="rId3"/>
          <a:stretch>
            <a:fillRect/>
          </a:stretch>
        </p:blipFill>
        <p:spPr>
          <a:xfrm>
            <a:off x="6879265" y="0"/>
            <a:ext cx="5312735" cy="6858000"/>
          </a:xfrm>
          <a:prstGeom prst="rect">
            <a:avLst/>
          </a:prstGeom>
        </p:spPr>
      </p:pic>
      <p:pic>
        <p:nvPicPr>
          <p:cNvPr id="6" name="Picture 5" descr="A logo for a company&#10;&#10;AI-generated content may be incorrect.">
            <a:extLst>
              <a:ext uri="{FF2B5EF4-FFF2-40B4-BE49-F238E27FC236}">
                <a16:creationId xmlns:a16="http://schemas.microsoft.com/office/drawing/2014/main" id="{F9D1C9F6-1929-7767-B52B-80A50B5A50B8}"/>
              </a:ext>
            </a:extLst>
          </p:cNvPr>
          <p:cNvPicPr>
            <a:picLocks noChangeAspect="1"/>
          </p:cNvPicPr>
          <p:nvPr/>
        </p:nvPicPr>
        <p:blipFill>
          <a:blip r:embed="rId4"/>
          <a:srcRect l="20647" t="30922" r="20434" b="30491"/>
          <a:stretch>
            <a:fillRect/>
          </a:stretch>
        </p:blipFill>
        <p:spPr>
          <a:xfrm>
            <a:off x="2296238" y="6196401"/>
            <a:ext cx="753341" cy="662301"/>
          </a:xfrm>
          <a:prstGeom prst="rect">
            <a:avLst/>
          </a:prstGeom>
        </p:spPr>
      </p:pic>
    </p:spTree>
    <p:extLst>
      <p:ext uri="{BB962C8B-B14F-4D97-AF65-F5344CB8AC3E}">
        <p14:creationId xmlns:p14="http://schemas.microsoft.com/office/powerpoint/2010/main" val="2580200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AC88B-ADA0-5BD5-14EC-BA4C403654F0}"/>
              </a:ext>
            </a:extLst>
          </p:cNvPr>
          <p:cNvSpPr>
            <a:spLocks noGrp="1"/>
          </p:cNvSpPr>
          <p:nvPr>
            <p:ph type="title"/>
          </p:nvPr>
        </p:nvSpPr>
        <p:spPr>
          <a:xfrm>
            <a:off x="407987" y="404813"/>
            <a:ext cx="8032488" cy="1307651"/>
          </a:xfrm>
        </p:spPr>
        <p:txBody>
          <a:bodyPr/>
          <a:lstStyle/>
          <a:p>
            <a:r>
              <a:rPr lang="en-GB" sz="4000" b="0">
                <a:latin typeface="Poppins"/>
                <a:ea typeface="Roboto Slab ExtraBold"/>
                <a:cs typeface="Roboto Slab ExtraBold"/>
              </a:rPr>
              <a:t>Skills Development Scotland Support</a:t>
            </a:r>
            <a:r>
              <a:rPr lang="en-GB" sz="4400" b="0">
                <a:latin typeface="Roboto Slab ExtraBold"/>
                <a:ea typeface="Roboto Slab ExtraBold"/>
                <a:cs typeface="Roboto Slab ExtraBold"/>
              </a:rPr>
              <a:t> </a:t>
            </a:r>
            <a:endParaRPr lang="en-US" sz="4400" b="0">
              <a:solidFill>
                <a:srgbClr val="000000"/>
              </a:solidFill>
              <a:latin typeface="Roboto Slab ExtraBold"/>
              <a:ea typeface="Roboto Slab ExtraBold"/>
              <a:cs typeface="Roboto Slab ExtraBold"/>
            </a:endParaRPr>
          </a:p>
          <a:p>
            <a:endParaRPr lang="en-US">
              <a:cs typeface="Poppins"/>
            </a:endParaRPr>
          </a:p>
        </p:txBody>
      </p:sp>
      <p:sp>
        <p:nvSpPr>
          <p:cNvPr id="3" name="Footer Placeholder 2">
            <a:extLst>
              <a:ext uri="{FF2B5EF4-FFF2-40B4-BE49-F238E27FC236}">
                <a16:creationId xmlns:a16="http://schemas.microsoft.com/office/drawing/2014/main" id="{BBE54377-0D85-2657-A138-5C71BF2787DC}"/>
              </a:ext>
            </a:extLst>
          </p:cNvPr>
          <p:cNvSpPr>
            <a:spLocks noGrp="1"/>
          </p:cNvSpPr>
          <p:nvPr>
            <p:ph type="ftr" sz="quarter" idx="11"/>
          </p:nvPr>
        </p:nvSpPr>
        <p:spPr/>
        <p:txBody>
          <a:bodyPr/>
          <a:lstStyle/>
          <a:p>
            <a:r>
              <a:rPr lang="en-GB"/>
              <a:t>Lead 2025</a:t>
            </a:r>
          </a:p>
        </p:txBody>
      </p:sp>
      <p:sp>
        <p:nvSpPr>
          <p:cNvPr id="4" name="Text Placeholder 3">
            <a:extLst>
              <a:ext uri="{FF2B5EF4-FFF2-40B4-BE49-F238E27FC236}">
                <a16:creationId xmlns:a16="http://schemas.microsoft.com/office/drawing/2014/main" id="{D51D28E3-CDE3-710A-1C56-508B1F190699}"/>
              </a:ext>
            </a:extLst>
          </p:cNvPr>
          <p:cNvSpPr>
            <a:spLocks noGrp="1"/>
          </p:cNvSpPr>
          <p:nvPr>
            <p:ph type="body" sz="quarter" idx="13"/>
          </p:nvPr>
        </p:nvSpPr>
        <p:spPr>
          <a:xfrm>
            <a:off x="407988" y="1966465"/>
            <a:ext cx="7544026" cy="4464050"/>
          </a:xfrm>
        </p:spPr>
        <p:txBody>
          <a:bodyPr vert="horz" lIns="0" tIns="0" rIns="0" bIns="0" rtlCol="0" anchor="t">
            <a:noAutofit/>
          </a:bodyPr>
          <a:lstStyle/>
          <a:p>
            <a:pPr marL="342900" indent="-342900">
              <a:spcAft>
                <a:spcPts val="0"/>
              </a:spcAft>
              <a:buFont typeface="Arial,Sans-Serif"/>
              <a:buChar char="•"/>
            </a:pPr>
            <a:r>
              <a:rPr lang="en-GB" b="1">
                <a:latin typeface="Poppins"/>
                <a:cs typeface="Arial"/>
              </a:rPr>
              <a:t>Call our helpline to speak to a SDS adviser</a:t>
            </a:r>
            <a:endParaRPr lang="en-GB">
              <a:latin typeface="Poppins"/>
              <a:cs typeface="Arial"/>
            </a:endParaRPr>
          </a:p>
          <a:p>
            <a:pPr marL="342900" indent="-342900">
              <a:spcAft>
                <a:spcPts val="0"/>
              </a:spcAft>
              <a:buFont typeface="Arial,Sans-Serif"/>
              <a:buChar char="•"/>
            </a:pPr>
            <a:endParaRPr lang="en-GB">
              <a:latin typeface="Poppins"/>
              <a:cs typeface="Arial"/>
            </a:endParaRPr>
          </a:p>
          <a:p>
            <a:pPr marL="457200" lvl="1">
              <a:spcAft>
                <a:spcPts val="0"/>
              </a:spcAft>
            </a:pPr>
            <a:r>
              <a:rPr lang="en-GB">
                <a:latin typeface="Poppins"/>
                <a:cs typeface="Arial"/>
              </a:rPr>
              <a:t>0800 917 8000 </a:t>
            </a:r>
            <a:endParaRPr lang="en-US" b="0">
              <a:latin typeface="Poppins"/>
              <a:cs typeface="Arial"/>
            </a:endParaRPr>
          </a:p>
          <a:p>
            <a:pPr marL="457200" lvl="1">
              <a:spcAft>
                <a:spcPts val="0"/>
              </a:spcAft>
            </a:pPr>
            <a:r>
              <a:rPr lang="en-GB">
                <a:latin typeface="Poppins"/>
                <a:cs typeface="Arial"/>
              </a:rPr>
              <a:t>Monday to Friday 9am – 5pm</a:t>
            </a:r>
            <a:endParaRPr lang="en-US" b="0">
              <a:latin typeface="Poppins"/>
              <a:cs typeface="Arial"/>
            </a:endParaRPr>
          </a:p>
          <a:p>
            <a:pPr marL="342900" indent="-342900">
              <a:spcAft>
                <a:spcPts val="0"/>
              </a:spcAft>
              <a:buFont typeface="Arial,Sans-Serif"/>
              <a:buChar char="•"/>
            </a:pPr>
            <a:endParaRPr lang="en-GB">
              <a:latin typeface="Poppins"/>
              <a:cs typeface="Arial"/>
            </a:endParaRPr>
          </a:p>
          <a:p>
            <a:pPr marL="342900" indent="-342900">
              <a:spcAft>
                <a:spcPts val="0"/>
              </a:spcAft>
              <a:buFont typeface="Arial,Sans-Serif"/>
              <a:buChar char="•"/>
            </a:pPr>
            <a:r>
              <a:rPr lang="en-GB" b="1">
                <a:latin typeface="Poppins"/>
                <a:cs typeface="Arial"/>
              </a:rPr>
              <a:t>Contact your local SDS Careers Centre</a:t>
            </a:r>
            <a:endParaRPr lang="en-US">
              <a:latin typeface="Poppins"/>
              <a:cs typeface="Arial"/>
            </a:endParaRPr>
          </a:p>
          <a:p>
            <a:pPr marL="342900" indent="-342900">
              <a:spcAft>
                <a:spcPts val="0"/>
              </a:spcAft>
              <a:buFont typeface="Arial,Sans-Serif"/>
              <a:buChar char="•"/>
            </a:pPr>
            <a:endParaRPr lang="en-GB">
              <a:latin typeface="Poppins"/>
              <a:cs typeface="Arial"/>
            </a:endParaRPr>
          </a:p>
          <a:p>
            <a:pPr marL="342900" indent="-342900">
              <a:spcAft>
                <a:spcPts val="0"/>
              </a:spcAft>
              <a:buFont typeface="Arial,Sans-Serif"/>
              <a:buChar char="•"/>
            </a:pPr>
            <a:r>
              <a:rPr lang="en-GB" b="1">
                <a:latin typeface="Poppins"/>
                <a:cs typeface="Arial"/>
              </a:rPr>
              <a:t>Visit </a:t>
            </a:r>
            <a:r>
              <a:rPr lang="en-GB" b="1">
                <a:latin typeface="Poppins"/>
                <a:cs typeface="Arial"/>
                <a:hlinkClick r:id="rId3">
                  <a:extLst>
                    <a:ext uri="{A12FA001-AC4F-418D-AE19-62706E023703}">
                      <ahyp:hlinkClr xmlns:ahyp="http://schemas.microsoft.com/office/drawing/2018/hyperlinkcolor" val="tx"/>
                    </a:ext>
                  </a:extLst>
                </a:hlinkClick>
              </a:rPr>
              <a:t>www.myworldofwork.co.uk</a:t>
            </a:r>
            <a:endParaRPr lang="en-US">
              <a:latin typeface="Poppins"/>
              <a:cs typeface="Arial"/>
              <a:hlinkClick r:id="" action="ppaction://noaction">
                <a:extLst>
                  <a:ext uri="{A12FA001-AC4F-418D-AE19-62706E023703}">
                    <ahyp:hlinkClr xmlns:ahyp="http://schemas.microsoft.com/office/drawing/2018/hyperlinkcolor" val="tx"/>
                  </a:ext>
                </a:extLst>
              </a:hlinkClick>
            </a:endParaRPr>
          </a:p>
          <a:p>
            <a:pPr marL="342900" indent="-342900">
              <a:spcAft>
                <a:spcPts val="0"/>
              </a:spcAft>
              <a:buFont typeface="Arial,Sans-Serif"/>
              <a:buChar char="•"/>
            </a:pPr>
            <a:endParaRPr lang="en-GB">
              <a:latin typeface="Poppins"/>
              <a:cs typeface="Arial"/>
            </a:endParaRPr>
          </a:p>
          <a:p>
            <a:pPr marL="342900" indent="-342900">
              <a:spcAft>
                <a:spcPts val="0"/>
              </a:spcAft>
              <a:buFont typeface="Arial,Sans-Serif"/>
              <a:buChar char="•"/>
            </a:pPr>
            <a:r>
              <a:rPr lang="en-GB" b="1">
                <a:latin typeface="Poppins"/>
                <a:cs typeface="Arial"/>
              </a:rPr>
              <a:t>All services are free and confidential</a:t>
            </a:r>
            <a:endParaRPr lang="en-US">
              <a:latin typeface="Poppins"/>
            </a:endParaRPr>
          </a:p>
        </p:txBody>
      </p:sp>
      <p:pic>
        <p:nvPicPr>
          <p:cNvPr id="6" name="Picture 5" descr="A logo for a company&#10;&#10;AI-generated content may be incorrect.">
            <a:extLst>
              <a:ext uri="{FF2B5EF4-FFF2-40B4-BE49-F238E27FC236}">
                <a16:creationId xmlns:a16="http://schemas.microsoft.com/office/drawing/2014/main" id="{00833E61-B708-0225-067E-AED22EFAA901}"/>
              </a:ext>
            </a:extLst>
          </p:cNvPr>
          <p:cNvPicPr>
            <a:picLocks noChangeAspect="1"/>
          </p:cNvPicPr>
          <p:nvPr/>
        </p:nvPicPr>
        <p:blipFill>
          <a:blip r:embed="rId4"/>
          <a:srcRect l="20647" t="30922" r="20434" b="30491"/>
          <a:stretch>
            <a:fillRect/>
          </a:stretch>
        </p:blipFill>
        <p:spPr>
          <a:xfrm>
            <a:off x="2296238" y="6196401"/>
            <a:ext cx="753341" cy="662301"/>
          </a:xfrm>
          <a:prstGeom prst="rect">
            <a:avLst/>
          </a:prstGeom>
        </p:spPr>
      </p:pic>
    </p:spTree>
    <p:extLst>
      <p:ext uri="{BB962C8B-B14F-4D97-AF65-F5344CB8AC3E}">
        <p14:creationId xmlns:p14="http://schemas.microsoft.com/office/powerpoint/2010/main" val="4095480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971B-3338-A0B0-8579-E82C5ACCE917}"/>
              </a:ext>
            </a:extLst>
          </p:cNvPr>
          <p:cNvSpPr>
            <a:spLocks noGrp="1"/>
          </p:cNvSpPr>
          <p:nvPr>
            <p:ph type="ctrTitle"/>
          </p:nvPr>
        </p:nvSpPr>
        <p:spPr/>
        <p:txBody>
          <a:bodyPr/>
          <a:lstStyle/>
          <a:p>
            <a:r>
              <a:rPr lang="en-US" dirty="0">
                <a:cs typeface="Poppins"/>
              </a:rPr>
              <a:t>Thank you </a:t>
            </a:r>
            <a:endParaRPr lang="en-US" dirty="0"/>
          </a:p>
        </p:txBody>
      </p:sp>
      <p:sp>
        <p:nvSpPr>
          <p:cNvPr id="3" name="Subtitle 2">
            <a:extLst>
              <a:ext uri="{FF2B5EF4-FFF2-40B4-BE49-F238E27FC236}">
                <a16:creationId xmlns:a16="http://schemas.microsoft.com/office/drawing/2014/main" id="{F0ACF8F5-52F9-F0CD-84F0-EC6D123EF9CA}"/>
              </a:ext>
            </a:extLst>
          </p:cNvPr>
          <p:cNvSpPr>
            <a:spLocks noGrp="1"/>
          </p:cNvSpPr>
          <p:nvPr>
            <p:ph type="subTitle" idx="1"/>
          </p:nvPr>
        </p:nvSpPr>
        <p:spPr/>
        <p:txBody>
          <a:bodyPr vert="horz" lIns="0" tIns="0" rIns="0" bIns="0" rtlCol="0" anchor="t">
            <a:noAutofit/>
          </a:bodyPr>
          <a:lstStyle/>
          <a:p>
            <a:r>
              <a:rPr lang="en-US" dirty="0">
                <a:cs typeface="Poppins"/>
              </a:rPr>
              <a:t>And your time for any questions</a:t>
            </a:r>
            <a:endParaRPr lang="en-US" dirty="0"/>
          </a:p>
        </p:txBody>
      </p:sp>
    </p:spTree>
    <p:extLst>
      <p:ext uri="{BB962C8B-B14F-4D97-AF65-F5344CB8AC3E}">
        <p14:creationId xmlns:p14="http://schemas.microsoft.com/office/powerpoint/2010/main" val="1872874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5F067-4DBC-5FCB-A623-EAE8FD2605CD}"/>
              </a:ext>
            </a:extLst>
          </p:cNvPr>
          <p:cNvSpPr>
            <a:spLocks noGrp="1"/>
          </p:cNvSpPr>
          <p:nvPr>
            <p:ph type="title"/>
          </p:nvPr>
        </p:nvSpPr>
        <p:spPr/>
        <p:txBody>
          <a:bodyPr/>
          <a:lstStyle/>
          <a:p>
            <a:r>
              <a:rPr lang="en-GB"/>
              <a:t>Session Overview</a:t>
            </a:r>
            <a:endParaRPr lang="en-US"/>
          </a:p>
        </p:txBody>
      </p:sp>
      <p:sp>
        <p:nvSpPr>
          <p:cNvPr id="3" name="Content Placeholder 2">
            <a:extLst>
              <a:ext uri="{FF2B5EF4-FFF2-40B4-BE49-F238E27FC236}">
                <a16:creationId xmlns:a16="http://schemas.microsoft.com/office/drawing/2014/main" id="{40B7D6B1-4A95-830D-1214-2429BE83D060}"/>
              </a:ext>
            </a:extLst>
          </p:cNvPr>
          <p:cNvSpPr>
            <a:spLocks noGrp="1"/>
          </p:cNvSpPr>
          <p:nvPr>
            <p:ph sz="half" idx="1"/>
          </p:nvPr>
        </p:nvSpPr>
        <p:spPr/>
        <p:txBody>
          <a:bodyPr vert="horz" lIns="0" tIns="0" rIns="0" bIns="0" rtlCol="0" anchor="t">
            <a:noAutofit/>
          </a:bodyPr>
          <a:lstStyle/>
          <a:p>
            <a:pPr marL="285750" indent="-285750">
              <a:buChar char="•"/>
            </a:pPr>
            <a:r>
              <a:rPr lang="en-GB" dirty="0">
                <a:ea typeface="+mn-lt"/>
                <a:cs typeface="+mn-lt"/>
              </a:rPr>
              <a:t>Your guiding experience is full of valuable skills—let’s make sure they stand out on your CV! </a:t>
            </a:r>
            <a:endParaRPr lang="en-US" dirty="0">
              <a:ea typeface="+mn-lt"/>
              <a:cs typeface="+mn-lt"/>
            </a:endParaRPr>
          </a:p>
          <a:p>
            <a:pPr marL="285750" indent="-285750">
              <a:buChar char="•"/>
            </a:pPr>
            <a:r>
              <a:rPr lang="en-GB" dirty="0">
                <a:ea typeface="+mn-lt"/>
                <a:cs typeface="+mn-lt"/>
              </a:rPr>
              <a:t>This session will show you how to showcase your volunteering in job applications and interviews. </a:t>
            </a:r>
            <a:endParaRPr lang="en-US" dirty="0">
              <a:ea typeface="+mn-lt"/>
              <a:cs typeface="+mn-lt"/>
            </a:endParaRPr>
          </a:p>
          <a:p>
            <a:pPr marL="285750" indent="-285750">
              <a:buChar char="•"/>
            </a:pPr>
            <a:r>
              <a:rPr lang="en-GB" dirty="0">
                <a:ea typeface="+mn-lt"/>
                <a:cs typeface="+mn-lt"/>
              </a:rPr>
              <a:t>If time allows you'll get a brief walkthrough of the CV Builder tool on the My World of Work website and explore other helpful career resources. </a:t>
            </a:r>
          </a:p>
          <a:p>
            <a:pPr marL="285750" indent="-285750">
              <a:buChar char="•"/>
            </a:pPr>
            <a:r>
              <a:rPr lang="en-GB" dirty="0">
                <a:cs typeface="Poppins"/>
              </a:rPr>
              <a:t>What are Applicant Tracking Systems of ATS</a:t>
            </a:r>
          </a:p>
          <a:p>
            <a:pPr marL="285750" indent="-285750">
              <a:buChar char="•"/>
            </a:pPr>
            <a:r>
              <a:rPr lang="en-GB" dirty="0">
                <a:cs typeface="Poppins"/>
              </a:rPr>
              <a:t>How to create covering letters</a:t>
            </a:r>
          </a:p>
        </p:txBody>
      </p:sp>
      <p:sp>
        <p:nvSpPr>
          <p:cNvPr id="6" name="Footer Placeholder 5">
            <a:extLst>
              <a:ext uri="{FF2B5EF4-FFF2-40B4-BE49-F238E27FC236}">
                <a16:creationId xmlns:a16="http://schemas.microsoft.com/office/drawing/2014/main" id="{93DF58DD-D01B-019D-883E-FC555459573A}"/>
              </a:ext>
            </a:extLst>
          </p:cNvPr>
          <p:cNvSpPr>
            <a:spLocks noGrp="1"/>
          </p:cNvSpPr>
          <p:nvPr>
            <p:ph type="ftr" sz="quarter" idx="11"/>
          </p:nvPr>
        </p:nvSpPr>
        <p:spPr/>
        <p:txBody>
          <a:bodyPr/>
          <a:lstStyle/>
          <a:p>
            <a:r>
              <a:rPr lang="en-GB"/>
              <a:t>Lead 2025</a:t>
            </a:r>
          </a:p>
        </p:txBody>
      </p:sp>
      <p:pic>
        <p:nvPicPr>
          <p:cNvPr id="12" name="Picture 11" descr="A close-up of a resume&#10;&#10;AI-generated content may be incorrect.">
            <a:extLst>
              <a:ext uri="{FF2B5EF4-FFF2-40B4-BE49-F238E27FC236}">
                <a16:creationId xmlns:a16="http://schemas.microsoft.com/office/drawing/2014/main" id="{7361037C-444B-DFCA-8DBF-3EA0D8B997F6}"/>
              </a:ext>
            </a:extLst>
          </p:cNvPr>
          <p:cNvPicPr>
            <a:picLocks noChangeAspect="1"/>
          </p:cNvPicPr>
          <p:nvPr/>
        </p:nvPicPr>
        <p:blipFill>
          <a:blip r:embed="rId3"/>
          <a:stretch>
            <a:fillRect/>
          </a:stretch>
        </p:blipFill>
        <p:spPr>
          <a:xfrm>
            <a:off x="7570137" y="367"/>
            <a:ext cx="4619625" cy="6127832"/>
          </a:xfrm>
          <a:prstGeom prst="rect">
            <a:avLst/>
          </a:prstGeom>
        </p:spPr>
      </p:pic>
      <p:pic>
        <p:nvPicPr>
          <p:cNvPr id="14" name="Picture 13" descr="A logo for a company&#10;&#10;AI-generated content may be incorrect.">
            <a:extLst>
              <a:ext uri="{FF2B5EF4-FFF2-40B4-BE49-F238E27FC236}">
                <a16:creationId xmlns:a16="http://schemas.microsoft.com/office/drawing/2014/main" id="{BE5C62CF-EAB0-42EC-C946-ECFA77604E0A}"/>
              </a:ext>
            </a:extLst>
          </p:cNvPr>
          <p:cNvPicPr>
            <a:picLocks noChangeAspect="1"/>
          </p:cNvPicPr>
          <p:nvPr/>
        </p:nvPicPr>
        <p:blipFill>
          <a:blip r:embed="rId4"/>
          <a:srcRect l="20647" t="30922" r="20434" b="30491"/>
          <a:stretch>
            <a:fillRect/>
          </a:stretch>
        </p:blipFill>
        <p:spPr>
          <a:xfrm>
            <a:off x="2296238" y="6196401"/>
            <a:ext cx="753341" cy="662301"/>
          </a:xfrm>
          <a:prstGeom prst="rect">
            <a:avLst/>
          </a:prstGeom>
        </p:spPr>
      </p:pic>
    </p:spTree>
    <p:extLst>
      <p:ext uri="{BB962C8B-B14F-4D97-AF65-F5344CB8AC3E}">
        <p14:creationId xmlns:p14="http://schemas.microsoft.com/office/powerpoint/2010/main" val="571338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0634B-2449-330B-5D8C-0C54FBC427E4}"/>
              </a:ext>
            </a:extLst>
          </p:cNvPr>
          <p:cNvSpPr>
            <a:spLocks noGrp="1"/>
          </p:cNvSpPr>
          <p:nvPr>
            <p:ph type="title"/>
          </p:nvPr>
        </p:nvSpPr>
        <p:spPr/>
        <p:txBody>
          <a:bodyPr/>
          <a:lstStyle/>
          <a:p>
            <a:r>
              <a:rPr lang="en-US">
                <a:cs typeface="Poppins"/>
              </a:rPr>
              <a:t>Why Volunteering Matters</a:t>
            </a:r>
            <a:br>
              <a:rPr lang="en-US">
                <a:cs typeface="Poppins"/>
              </a:rPr>
            </a:br>
            <a:endParaRPr lang="en-US"/>
          </a:p>
        </p:txBody>
      </p:sp>
      <p:sp>
        <p:nvSpPr>
          <p:cNvPr id="3" name="Footer Placeholder 2">
            <a:extLst>
              <a:ext uri="{FF2B5EF4-FFF2-40B4-BE49-F238E27FC236}">
                <a16:creationId xmlns:a16="http://schemas.microsoft.com/office/drawing/2014/main" id="{73B7A9C5-FCEA-C06F-358C-16E580A5D1EB}"/>
              </a:ext>
            </a:extLst>
          </p:cNvPr>
          <p:cNvSpPr>
            <a:spLocks noGrp="1"/>
          </p:cNvSpPr>
          <p:nvPr>
            <p:ph type="ftr" sz="quarter" idx="11"/>
          </p:nvPr>
        </p:nvSpPr>
        <p:spPr/>
        <p:txBody>
          <a:bodyPr/>
          <a:lstStyle/>
          <a:p>
            <a:r>
              <a:rPr lang="en-GB"/>
              <a:t>Lead 2025</a:t>
            </a:r>
          </a:p>
        </p:txBody>
      </p:sp>
      <p:sp>
        <p:nvSpPr>
          <p:cNvPr id="4" name="Text Placeholder 3">
            <a:extLst>
              <a:ext uri="{FF2B5EF4-FFF2-40B4-BE49-F238E27FC236}">
                <a16:creationId xmlns:a16="http://schemas.microsoft.com/office/drawing/2014/main" id="{C6C51F2B-6092-C0BC-D56D-F95BCC236F7D}"/>
              </a:ext>
            </a:extLst>
          </p:cNvPr>
          <p:cNvSpPr>
            <a:spLocks noGrp="1"/>
          </p:cNvSpPr>
          <p:nvPr>
            <p:ph type="body" sz="quarter" idx="13"/>
          </p:nvPr>
        </p:nvSpPr>
        <p:spPr>
          <a:xfrm>
            <a:off x="407989" y="2076021"/>
            <a:ext cx="7544026" cy="3936829"/>
          </a:xfrm>
        </p:spPr>
        <p:txBody>
          <a:bodyPr vert="horz" lIns="0" tIns="0" rIns="0" bIns="0" rtlCol="0" anchor="t">
            <a:noAutofit/>
          </a:bodyPr>
          <a:lstStyle/>
          <a:p>
            <a:r>
              <a:rPr lang="en-US">
                <a:ea typeface="+mn-lt"/>
                <a:cs typeface="+mn-lt"/>
              </a:rPr>
              <a:t>“I was asked to be a first aider at work because I had my qualification with Girlguiding. Its opportunities have given me the edge in the job market"</a:t>
            </a:r>
          </a:p>
          <a:p>
            <a:endParaRPr lang="en-US">
              <a:ea typeface="+mn-lt"/>
              <a:cs typeface="+mn-lt"/>
            </a:endParaRPr>
          </a:p>
          <a:p>
            <a:r>
              <a:rPr lang="en-US">
                <a:ea typeface="+mn-lt"/>
                <a:cs typeface="+mn-lt"/>
              </a:rPr>
              <a:t>“It’s given me examples to use in interviews and skills to put on my CV, it is a major factor in my progression in my professional life.</a:t>
            </a:r>
            <a:endParaRPr lang="en-US"/>
          </a:p>
          <a:p>
            <a:endParaRPr lang="en-US">
              <a:cs typeface="Poppins"/>
            </a:endParaRPr>
          </a:p>
        </p:txBody>
      </p:sp>
      <p:pic>
        <p:nvPicPr>
          <p:cNvPr id="5" name="Picture 4" descr="A logo for a company&#10;&#10;AI-generated content may be incorrect.">
            <a:extLst>
              <a:ext uri="{FF2B5EF4-FFF2-40B4-BE49-F238E27FC236}">
                <a16:creationId xmlns:a16="http://schemas.microsoft.com/office/drawing/2014/main" id="{16218174-4A92-EA72-6B39-46144920193A}"/>
              </a:ext>
            </a:extLst>
          </p:cNvPr>
          <p:cNvPicPr>
            <a:picLocks noChangeAspect="1"/>
          </p:cNvPicPr>
          <p:nvPr/>
        </p:nvPicPr>
        <p:blipFill>
          <a:blip r:embed="rId3"/>
          <a:srcRect l="20647" t="30922" r="20434" b="30491"/>
          <a:stretch>
            <a:fillRect/>
          </a:stretch>
        </p:blipFill>
        <p:spPr>
          <a:xfrm>
            <a:off x="2576289" y="6072658"/>
            <a:ext cx="766366" cy="701377"/>
          </a:xfrm>
          <a:prstGeom prst="rect">
            <a:avLst/>
          </a:prstGeom>
        </p:spPr>
      </p:pic>
    </p:spTree>
    <p:extLst>
      <p:ext uri="{BB962C8B-B14F-4D97-AF65-F5344CB8AC3E}">
        <p14:creationId xmlns:p14="http://schemas.microsoft.com/office/powerpoint/2010/main" val="2138280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F592CC-A86A-013C-E2F9-39567A011BFD}"/>
              </a:ext>
            </a:extLst>
          </p:cNvPr>
          <p:cNvSpPr>
            <a:spLocks noGrp="1"/>
          </p:cNvSpPr>
          <p:nvPr>
            <p:ph type="title"/>
          </p:nvPr>
        </p:nvSpPr>
        <p:spPr/>
        <p:txBody>
          <a:bodyPr/>
          <a:lstStyle/>
          <a:p>
            <a:r>
              <a:rPr lang="en-US">
                <a:cs typeface="Poppins"/>
              </a:rPr>
              <a:t>What Employees look for</a:t>
            </a:r>
            <a:endParaRPr lang="en-US"/>
          </a:p>
        </p:txBody>
      </p:sp>
      <p:sp>
        <p:nvSpPr>
          <p:cNvPr id="4" name="Content Placeholder 3">
            <a:extLst>
              <a:ext uri="{FF2B5EF4-FFF2-40B4-BE49-F238E27FC236}">
                <a16:creationId xmlns:a16="http://schemas.microsoft.com/office/drawing/2014/main" id="{F4BFFB96-61F9-F6A8-976D-75CC3C453CAD}"/>
              </a:ext>
            </a:extLst>
          </p:cNvPr>
          <p:cNvSpPr>
            <a:spLocks noGrp="1"/>
          </p:cNvSpPr>
          <p:nvPr>
            <p:ph sz="half" idx="1"/>
          </p:nvPr>
        </p:nvSpPr>
        <p:spPr/>
        <p:txBody>
          <a:bodyPr vert="horz" lIns="0" tIns="0" rIns="0" bIns="0" rtlCol="0" anchor="t">
            <a:noAutofit/>
          </a:bodyPr>
          <a:lstStyle/>
          <a:p>
            <a:pPr marL="342900" indent="-342900">
              <a:lnSpc>
                <a:spcPct val="200000"/>
              </a:lnSpc>
              <a:spcAft>
                <a:spcPts val="0"/>
              </a:spcAft>
              <a:buFont typeface="Arial,Sans-Serif"/>
              <a:buChar char="•"/>
            </a:pPr>
            <a:r>
              <a:rPr lang="en-GB" sz="1600">
                <a:solidFill>
                  <a:srgbClr val="000000"/>
                </a:solidFill>
                <a:latin typeface="Poppins"/>
                <a:cs typeface="Arial"/>
              </a:rPr>
              <a:t>Written communication</a:t>
            </a:r>
            <a:endParaRPr lang="en-US" sz="1600">
              <a:solidFill>
                <a:srgbClr val="000000"/>
              </a:solidFill>
              <a:latin typeface="Poppins"/>
              <a:cs typeface="Arial"/>
            </a:endParaRPr>
          </a:p>
          <a:p>
            <a:pPr marL="342900" indent="-342900">
              <a:lnSpc>
                <a:spcPct val="200000"/>
              </a:lnSpc>
              <a:spcAft>
                <a:spcPts val="0"/>
              </a:spcAft>
              <a:buFont typeface="Arial,Sans-Serif"/>
              <a:buChar char="•"/>
            </a:pPr>
            <a:r>
              <a:rPr lang="en-GB" sz="1600">
                <a:solidFill>
                  <a:srgbClr val="000000"/>
                </a:solidFill>
                <a:latin typeface="Poppins"/>
                <a:cs typeface="Arial"/>
              </a:rPr>
              <a:t>Verbal communication </a:t>
            </a:r>
            <a:endParaRPr lang="en-US" sz="1600">
              <a:solidFill>
                <a:srgbClr val="000000"/>
              </a:solidFill>
              <a:latin typeface="Poppins"/>
              <a:cs typeface="Arial"/>
            </a:endParaRPr>
          </a:p>
          <a:p>
            <a:pPr marL="342900" indent="-342900">
              <a:lnSpc>
                <a:spcPct val="200000"/>
              </a:lnSpc>
              <a:spcAft>
                <a:spcPts val="0"/>
              </a:spcAft>
              <a:buFont typeface="Arial,Sans-Serif"/>
              <a:buChar char="•"/>
            </a:pPr>
            <a:r>
              <a:rPr lang="en-GB" sz="1600">
                <a:solidFill>
                  <a:srgbClr val="000000"/>
                </a:solidFill>
                <a:latin typeface="Poppins"/>
                <a:cs typeface="Arial"/>
              </a:rPr>
              <a:t>Time management</a:t>
            </a:r>
            <a:endParaRPr lang="en-US" sz="1600">
              <a:solidFill>
                <a:srgbClr val="000000"/>
              </a:solidFill>
              <a:latin typeface="Poppins"/>
              <a:cs typeface="Arial"/>
            </a:endParaRPr>
          </a:p>
          <a:p>
            <a:pPr marL="342900" indent="-342900">
              <a:lnSpc>
                <a:spcPct val="200000"/>
              </a:lnSpc>
              <a:spcAft>
                <a:spcPts val="0"/>
              </a:spcAft>
              <a:buFont typeface="Arial,Sans-Serif"/>
              <a:buChar char="•"/>
            </a:pPr>
            <a:r>
              <a:rPr lang="en-GB" sz="1600">
                <a:solidFill>
                  <a:srgbClr val="000000"/>
                </a:solidFill>
                <a:latin typeface="Poppins"/>
                <a:cs typeface="Arial"/>
              </a:rPr>
              <a:t>Problem solving</a:t>
            </a:r>
            <a:endParaRPr lang="en-US" sz="1600">
              <a:solidFill>
                <a:srgbClr val="000000"/>
              </a:solidFill>
              <a:latin typeface="Poppins"/>
              <a:cs typeface="Arial"/>
            </a:endParaRPr>
          </a:p>
          <a:p>
            <a:pPr marL="342900" indent="-342900">
              <a:lnSpc>
                <a:spcPct val="200000"/>
              </a:lnSpc>
              <a:spcAft>
                <a:spcPts val="0"/>
              </a:spcAft>
              <a:buFont typeface="Arial,Sans-Serif"/>
              <a:buChar char="•"/>
            </a:pPr>
            <a:r>
              <a:rPr lang="en-GB" sz="1600">
                <a:solidFill>
                  <a:srgbClr val="000000"/>
                </a:solidFill>
                <a:latin typeface="Poppins"/>
                <a:cs typeface="Arial"/>
              </a:rPr>
              <a:t>Teamwork</a:t>
            </a:r>
            <a:endParaRPr lang="en-US" sz="1600">
              <a:solidFill>
                <a:srgbClr val="000000"/>
              </a:solidFill>
              <a:latin typeface="Poppins"/>
              <a:cs typeface="Arial"/>
            </a:endParaRPr>
          </a:p>
          <a:p>
            <a:pPr marL="342900" indent="-342900">
              <a:lnSpc>
                <a:spcPct val="200000"/>
              </a:lnSpc>
              <a:spcAft>
                <a:spcPts val="0"/>
              </a:spcAft>
              <a:buFont typeface="Arial,Sans-Serif"/>
              <a:buChar char="•"/>
            </a:pPr>
            <a:r>
              <a:rPr lang="en-GB" sz="1600">
                <a:solidFill>
                  <a:srgbClr val="000000"/>
                </a:solidFill>
                <a:latin typeface="Poppins"/>
                <a:cs typeface="Arial"/>
              </a:rPr>
              <a:t>Digital/IT</a:t>
            </a:r>
            <a:endParaRPr lang="en-US" sz="1600">
              <a:solidFill>
                <a:srgbClr val="000000"/>
              </a:solidFill>
              <a:latin typeface="Poppins"/>
              <a:cs typeface="Arial"/>
            </a:endParaRPr>
          </a:p>
          <a:p>
            <a:pPr marL="342900" indent="-342900">
              <a:lnSpc>
                <a:spcPct val="200000"/>
              </a:lnSpc>
              <a:spcAft>
                <a:spcPts val="0"/>
              </a:spcAft>
              <a:buFont typeface="Arial,Sans-Serif"/>
              <a:buChar char="•"/>
            </a:pPr>
            <a:r>
              <a:rPr lang="en-GB" sz="1600">
                <a:solidFill>
                  <a:srgbClr val="000000"/>
                </a:solidFill>
                <a:latin typeface="Poppins"/>
                <a:cs typeface="Arial"/>
              </a:rPr>
              <a:t>Initiative</a:t>
            </a:r>
            <a:endParaRPr lang="en-US" sz="1600">
              <a:solidFill>
                <a:srgbClr val="000000"/>
              </a:solidFill>
              <a:latin typeface="Poppins"/>
              <a:cs typeface="Arial"/>
            </a:endParaRPr>
          </a:p>
          <a:p>
            <a:pPr marL="342900" indent="-342900">
              <a:lnSpc>
                <a:spcPct val="200000"/>
              </a:lnSpc>
              <a:spcAft>
                <a:spcPts val="0"/>
              </a:spcAft>
              <a:buFont typeface="Arial,Sans-Serif"/>
              <a:buChar char="•"/>
            </a:pPr>
            <a:r>
              <a:rPr lang="en-GB" sz="1600">
                <a:solidFill>
                  <a:srgbClr val="000000"/>
                </a:solidFill>
                <a:latin typeface="Poppins"/>
                <a:cs typeface="Arial"/>
              </a:rPr>
              <a:t>Planning</a:t>
            </a:r>
            <a:endParaRPr lang="en-US" sz="1600">
              <a:latin typeface="Poppins"/>
              <a:cs typeface="Poppins"/>
            </a:endParaRPr>
          </a:p>
        </p:txBody>
      </p:sp>
      <p:sp>
        <p:nvSpPr>
          <p:cNvPr id="5" name="Footer Placeholder 4">
            <a:extLst>
              <a:ext uri="{FF2B5EF4-FFF2-40B4-BE49-F238E27FC236}">
                <a16:creationId xmlns:a16="http://schemas.microsoft.com/office/drawing/2014/main" id="{04F5CA70-0547-EC45-0FBE-CC33A5108E84}"/>
              </a:ext>
            </a:extLst>
          </p:cNvPr>
          <p:cNvSpPr>
            <a:spLocks noGrp="1"/>
          </p:cNvSpPr>
          <p:nvPr>
            <p:ph type="ftr" sz="quarter" idx="11"/>
          </p:nvPr>
        </p:nvSpPr>
        <p:spPr/>
        <p:txBody>
          <a:bodyPr/>
          <a:lstStyle/>
          <a:p>
            <a:r>
              <a:rPr lang="en-GB"/>
              <a:t>Lead 2025</a:t>
            </a:r>
          </a:p>
        </p:txBody>
      </p:sp>
      <p:sp>
        <p:nvSpPr>
          <p:cNvPr id="6" name="Text Placeholder 5">
            <a:extLst>
              <a:ext uri="{FF2B5EF4-FFF2-40B4-BE49-F238E27FC236}">
                <a16:creationId xmlns:a16="http://schemas.microsoft.com/office/drawing/2014/main" id="{B95BBE60-95D4-DAA4-8345-3C7B245B321C}"/>
              </a:ext>
            </a:extLst>
          </p:cNvPr>
          <p:cNvSpPr>
            <a:spLocks noGrp="1"/>
          </p:cNvSpPr>
          <p:nvPr>
            <p:ph type="body" sz="quarter" idx="13"/>
          </p:nvPr>
        </p:nvSpPr>
        <p:spPr/>
        <p:txBody>
          <a:bodyPr vert="horz" lIns="0" tIns="0" rIns="0" bIns="0" rtlCol="0" anchor="t">
            <a:noAutofit/>
          </a:bodyPr>
          <a:lstStyle/>
          <a:p>
            <a:r>
              <a:rPr lang="en-US">
                <a:cs typeface="Poppins"/>
              </a:rPr>
              <a:t>Key Skills:</a:t>
            </a:r>
            <a:endParaRPr lang="en-US"/>
          </a:p>
        </p:txBody>
      </p:sp>
      <p:pic>
        <p:nvPicPr>
          <p:cNvPr id="8" name="Picture 7" descr="A logo for a company&#10;&#10;AI-generated content may be incorrect.">
            <a:extLst>
              <a:ext uri="{FF2B5EF4-FFF2-40B4-BE49-F238E27FC236}">
                <a16:creationId xmlns:a16="http://schemas.microsoft.com/office/drawing/2014/main" id="{87E44EEF-0E75-CDD8-564E-58F6E39E9FE4}"/>
              </a:ext>
            </a:extLst>
          </p:cNvPr>
          <p:cNvPicPr>
            <a:picLocks noChangeAspect="1"/>
          </p:cNvPicPr>
          <p:nvPr/>
        </p:nvPicPr>
        <p:blipFill>
          <a:blip r:embed="rId3"/>
          <a:srcRect l="20647" t="30922" r="20434" b="30491"/>
          <a:stretch>
            <a:fillRect/>
          </a:stretch>
        </p:blipFill>
        <p:spPr>
          <a:xfrm>
            <a:off x="2296238" y="6196401"/>
            <a:ext cx="753341" cy="662301"/>
          </a:xfrm>
          <a:prstGeom prst="rect">
            <a:avLst/>
          </a:prstGeom>
        </p:spPr>
      </p:pic>
      <p:pic>
        <p:nvPicPr>
          <p:cNvPr id="12" name="Picture 11" descr="A close-up of a resume&#10;&#10;AI-generated content may be incorrect.">
            <a:extLst>
              <a:ext uri="{FF2B5EF4-FFF2-40B4-BE49-F238E27FC236}">
                <a16:creationId xmlns:a16="http://schemas.microsoft.com/office/drawing/2014/main" id="{0AA6FE7C-E5F6-FF11-4786-8D0E6D719F7F}"/>
              </a:ext>
            </a:extLst>
          </p:cNvPr>
          <p:cNvPicPr>
            <a:picLocks noChangeAspect="1"/>
          </p:cNvPicPr>
          <p:nvPr/>
        </p:nvPicPr>
        <p:blipFill>
          <a:blip r:embed="rId4"/>
          <a:stretch>
            <a:fillRect/>
          </a:stretch>
        </p:blipFill>
        <p:spPr>
          <a:xfrm>
            <a:off x="7736499" y="570"/>
            <a:ext cx="4456234" cy="6088347"/>
          </a:xfrm>
          <a:prstGeom prst="rect">
            <a:avLst/>
          </a:prstGeom>
        </p:spPr>
      </p:pic>
    </p:spTree>
    <p:extLst>
      <p:ext uri="{BB962C8B-B14F-4D97-AF65-F5344CB8AC3E}">
        <p14:creationId xmlns:p14="http://schemas.microsoft.com/office/powerpoint/2010/main" val="2134945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37768-BAC1-C5B5-8A33-DD0A20AF05B2}"/>
              </a:ext>
            </a:extLst>
          </p:cNvPr>
          <p:cNvSpPr>
            <a:spLocks noGrp="1"/>
          </p:cNvSpPr>
          <p:nvPr>
            <p:ph type="title"/>
          </p:nvPr>
        </p:nvSpPr>
        <p:spPr/>
        <p:txBody>
          <a:bodyPr/>
          <a:lstStyle/>
          <a:p>
            <a:r>
              <a:rPr lang="en-US" dirty="0">
                <a:cs typeface="Poppins"/>
              </a:rPr>
              <a:t>Scenarios</a:t>
            </a:r>
            <a:endParaRPr lang="en-US" dirty="0"/>
          </a:p>
        </p:txBody>
      </p:sp>
      <p:sp>
        <p:nvSpPr>
          <p:cNvPr id="3" name="Footer Placeholder 2">
            <a:extLst>
              <a:ext uri="{FF2B5EF4-FFF2-40B4-BE49-F238E27FC236}">
                <a16:creationId xmlns:a16="http://schemas.microsoft.com/office/drawing/2014/main" id="{295FD62D-4188-9C81-25EB-CF5E007D0C02}"/>
              </a:ext>
            </a:extLst>
          </p:cNvPr>
          <p:cNvSpPr>
            <a:spLocks noGrp="1"/>
          </p:cNvSpPr>
          <p:nvPr>
            <p:ph type="ftr" sz="quarter" idx="11"/>
          </p:nvPr>
        </p:nvSpPr>
        <p:spPr/>
        <p:txBody>
          <a:bodyPr/>
          <a:lstStyle/>
          <a:p>
            <a:r>
              <a:rPr lang="en-GB"/>
              <a:t>Lead 2025</a:t>
            </a:r>
          </a:p>
        </p:txBody>
      </p:sp>
      <p:sp>
        <p:nvSpPr>
          <p:cNvPr id="4" name="Text Placeholder 3">
            <a:extLst>
              <a:ext uri="{FF2B5EF4-FFF2-40B4-BE49-F238E27FC236}">
                <a16:creationId xmlns:a16="http://schemas.microsoft.com/office/drawing/2014/main" id="{6CC797A4-8029-FD28-9D22-2BFAEB94C3F2}"/>
              </a:ext>
            </a:extLst>
          </p:cNvPr>
          <p:cNvSpPr>
            <a:spLocks noGrp="1"/>
          </p:cNvSpPr>
          <p:nvPr>
            <p:ph type="body" sz="quarter" idx="13"/>
          </p:nvPr>
        </p:nvSpPr>
        <p:spPr/>
        <p:txBody>
          <a:bodyPr vert="horz" lIns="0" tIns="0" rIns="0" bIns="0" rtlCol="0" anchor="t">
            <a:noAutofit/>
          </a:bodyPr>
          <a:lstStyle/>
          <a:p>
            <a:r>
              <a:rPr lang="en-US" dirty="0">
                <a:cs typeface="Poppins"/>
              </a:rPr>
              <a:t>What skills can they be attached to?</a:t>
            </a:r>
            <a:endParaRPr lang="en-US" dirty="0"/>
          </a:p>
        </p:txBody>
      </p:sp>
      <p:pic>
        <p:nvPicPr>
          <p:cNvPr id="10" name="Picture 9" descr="A logo for a company&#10;&#10;AI-generated content may be incorrect.">
            <a:extLst>
              <a:ext uri="{FF2B5EF4-FFF2-40B4-BE49-F238E27FC236}">
                <a16:creationId xmlns:a16="http://schemas.microsoft.com/office/drawing/2014/main" id="{0C15584D-4DE6-C397-D3FF-5CE91769999F}"/>
              </a:ext>
            </a:extLst>
          </p:cNvPr>
          <p:cNvPicPr>
            <a:picLocks noChangeAspect="1"/>
          </p:cNvPicPr>
          <p:nvPr/>
        </p:nvPicPr>
        <p:blipFill>
          <a:blip r:embed="rId3"/>
          <a:srcRect l="20647" t="30922" r="20434" b="30491"/>
          <a:stretch>
            <a:fillRect/>
          </a:stretch>
        </p:blipFill>
        <p:spPr>
          <a:xfrm>
            <a:off x="2670363" y="6185547"/>
            <a:ext cx="766366" cy="701377"/>
          </a:xfrm>
          <a:prstGeom prst="rect">
            <a:avLst/>
          </a:prstGeom>
        </p:spPr>
      </p:pic>
      <p:sp>
        <p:nvSpPr>
          <p:cNvPr id="7" name="TextBox 6">
            <a:extLst>
              <a:ext uri="{FF2B5EF4-FFF2-40B4-BE49-F238E27FC236}">
                <a16:creationId xmlns:a16="http://schemas.microsoft.com/office/drawing/2014/main" id="{49536AA9-5652-ACC6-10B4-B2D225243BBA}"/>
              </a:ext>
            </a:extLst>
          </p:cNvPr>
          <p:cNvSpPr txBox="1"/>
          <p:nvPr/>
        </p:nvSpPr>
        <p:spPr>
          <a:xfrm>
            <a:off x="404518" y="1302926"/>
            <a:ext cx="11354741" cy="523220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342900" indent="-342900" rtl="0">
              <a:spcBef>
                <a:spcPts val="800"/>
              </a:spcBef>
              <a:buFont typeface="Arial"/>
              <a:buChar char="•"/>
            </a:pPr>
            <a:r>
              <a:rPr lang="en-US" sz="2000" dirty="0">
                <a:latin typeface="Poppins"/>
                <a:ea typeface="Segoe UI"/>
                <a:cs typeface="Segoe UI"/>
              </a:rPr>
              <a:t>Writing newsletters or emails to parents about upcoming events and badge </a:t>
            </a:r>
            <a:r>
              <a:rPr lang="en-US" sz="2000">
                <a:latin typeface="Poppins"/>
                <a:ea typeface="Segoe UI"/>
                <a:cs typeface="Segoe UI"/>
              </a:rPr>
              <a:t>updates.  </a:t>
            </a:r>
            <a:endParaRPr lang="en-US">
              <a:cs typeface="Poppins"/>
            </a:endParaRPr>
          </a:p>
          <a:p>
            <a:pPr marL="342900" indent="-342900" rtl="0">
              <a:spcBef>
                <a:spcPts val="800"/>
              </a:spcBef>
              <a:buFont typeface="Arial"/>
              <a:buChar char="•"/>
            </a:pPr>
            <a:r>
              <a:rPr lang="en-US" sz="2000" dirty="0">
                <a:latin typeface="Poppins"/>
                <a:ea typeface="Segoe UI"/>
                <a:cs typeface="Segoe UI"/>
              </a:rPr>
              <a:t>Planning a term’s </a:t>
            </a:r>
            <a:r>
              <a:rPr lang="en-US" sz="2000" dirty="0" err="1">
                <a:latin typeface="Poppins"/>
                <a:ea typeface="Segoe UI"/>
                <a:cs typeface="Segoe UI"/>
              </a:rPr>
              <a:t>programme</a:t>
            </a:r>
            <a:r>
              <a:rPr lang="en-US" sz="2000" dirty="0">
                <a:latin typeface="Poppins"/>
                <a:ea typeface="Segoe UI"/>
                <a:cs typeface="Segoe UI"/>
              </a:rPr>
              <a:t> and ensuring activities fit within weekly sessions.  </a:t>
            </a:r>
          </a:p>
          <a:p>
            <a:pPr marL="342900" indent="-342900" rtl="0">
              <a:spcBef>
                <a:spcPts val="800"/>
              </a:spcBef>
              <a:buFont typeface="Arial"/>
              <a:buChar char="•"/>
            </a:pPr>
            <a:r>
              <a:rPr lang="en-US" sz="2000" dirty="0">
                <a:latin typeface="Poppins"/>
                <a:ea typeface="Segoe UI"/>
                <a:cs typeface="Segoe UI"/>
              </a:rPr>
              <a:t>Adapting a planned outdoor activity due to bad weather with minimal disruption.  </a:t>
            </a:r>
          </a:p>
          <a:p>
            <a:pPr marL="342900" indent="-342900" rtl="0">
              <a:spcBef>
                <a:spcPts val="800"/>
              </a:spcBef>
              <a:buFont typeface="Arial"/>
              <a:buChar char="•"/>
            </a:pPr>
            <a:r>
              <a:rPr lang="en-US" sz="2000" dirty="0">
                <a:latin typeface="Poppins"/>
                <a:ea typeface="Segoe UI"/>
                <a:cs typeface="Segoe UI"/>
              </a:rPr>
              <a:t>Collaborating with other leaders to run a district event or residential weekend.  </a:t>
            </a:r>
          </a:p>
          <a:p>
            <a:pPr marL="342900" indent="-342900" rtl="0">
              <a:spcBef>
                <a:spcPts val="800"/>
              </a:spcBef>
              <a:buFont typeface="Arial"/>
              <a:buChar char="•"/>
            </a:pPr>
            <a:r>
              <a:rPr lang="en-US" sz="2000" dirty="0">
                <a:latin typeface="Poppins"/>
                <a:ea typeface="Segoe UI"/>
                <a:cs typeface="Segoe UI"/>
              </a:rPr>
              <a:t>Using GO! to manage member records or creating digital posters for recruitment. </a:t>
            </a:r>
          </a:p>
          <a:p>
            <a:pPr marL="342900" indent="-342900" rtl="0">
              <a:spcBef>
                <a:spcPts val="800"/>
              </a:spcBef>
              <a:buFont typeface="Arial"/>
              <a:buChar char="•"/>
            </a:pPr>
            <a:r>
              <a:rPr lang="en-US" sz="2000" dirty="0" err="1">
                <a:latin typeface="Poppins"/>
                <a:ea typeface="Segoe UI"/>
                <a:cs typeface="Segoe UI"/>
              </a:rPr>
              <a:t>Organising</a:t>
            </a:r>
            <a:r>
              <a:rPr lang="en-US" sz="2000" dirty="0">
                <a:latin typeface="Poppins"/>
                <a:ea typeface="Segoe UI"/>
                <a:cs typeface="Segoe UI"/>
              </a:rPr>
              <a:t> a Thinking Day celebration including activities, guests, and logistics. </a:t>
            </a:r>
          </a:p>
          <a:p>
            <a:pPr marL="342900" indent="-342900" rtl="0">
              <a:spcBef>
                <a:spcPts val="800"/>
              </a:spcBef>
              <a:buFont typeface="Arial"/>
              <a:buChar char="•"/>
            </a:pPr>
            <a:r>
              <a:rPr lang="en-US" sz="2000" dirty="0">
                <a:latin typeface="Poppins"/>
                <a:ea typeface="Segoe UI"/>
                <a:cs typeface="Segoe UI"/>
              </a:rPr>
              <a:t>Mentoring a Young Leader through their qualification and giving feedback.  </a:t>
            </a:r>
          </a:p>
          <a:p>
            <a:pPr marL="342900" indent="-342900" rtl="0">
              <a:spcBef>
                <a:spcPts val="800"/>
              </a:spcBef>
              <a:buFont typeface="Arial"/>
              <a:buChar char="•"/>
            </a:pPr>
            <a:r>
              <a:rPr lang="en-US" sz="2000" dirty="0">
                <a:latin typeface="Poppins"/>
                <a:ea typeface="Segoe UI"/>
                <a:cs typeface="Segoe UI"/>
              </a:rPr>
              <a:t>Supporting girls with additional needs by adapting activities on the spot.  </a:t>
            </a:r>
          </a:p>
          <a:p>
            <a:pPr marL="342900" indent="-342900" rtl="0">
              <a:spcBef>
                <a:spcPts val="800"/>
              </a:spcBef>
              <a:buFont typeface="Arial"/>
              <a:buChar char="•"/>
            </a:pPr>
            <a:r>
              <a:rPr lang="en-US" sz="2000" dirty="0">
                <a:latin typeface="Poppins"/>
                <a:ea typeface="Segoe UI"/>
                <a:cs typeface="Segoe UI"/>
              </a:rPr>
              <a:t>Speaking at a local community event to promote Girlguiding.  </a:t>
            </a:r>
          </a:p>
          <a:p>
            <a:pPr marL="342900" indent="-342900" rtl="0">
              <a:spcBef>
                <a:spcPts val="800"/>
              </a:spcBef>
              <a:buFont typeface="Arial"/>
              <a:buChar char="•"/>
            </a:pPr>
            <a:r>
              <a:rPr lang="en-US" sz="2000" dirty="0">
                <a:latin typeface="Poppins"/>
                <a:ea typeface="Segoe UI"/>
                <a:cs typeface="Segoe UI"/>
              </a:rPr>
              <a:t>Completing and reviewing risk assessments for a residential trip. </a:t>
            </a:r>
          </a:p>
          <a:p>
            <a:pPr marL="342900" indent="-342900" rtl="0">
              <a:spcBef>
                <a:spcPts val="800"/>
              </a:spcBef>
              <a:buFont typeface="Arial"/>
              <a:buChar char="•"/>
            </a:pPr>
            <a:r>
              <a:rPr lang="en-US" sz="2000" dirty="0">
                <a:latin typeface="Poppins"/>
                <a:ea typeface="Segoe UI"/>
                <a:cs typeface="Segoe UI"/>
              </a:rPr>
              <a:t>Managing the unit’s petty cash and planning costs for a camp.  </a:t>
            </a:r>
          </a:p>
          <a:p>
            <a:pPr marL="342900" indent="-342900" rtl="0">
              <a:spcBef>
                <a:spcPts val="800"/>
              </a:spcBef>
              <a:buFont typeface="Arial"/>
              <a:buChar char="•"/>
            </a:pPr>
            <a:r>
              <a:rPr lang="en-US" sz="2000" dirty="0">
                <a:latin typeface="Poppins"/>
                <a:ea typeface="Segoe UI"/>
                <a:cs typeface="Segoe UI"/>
              </a:rPr>
              <a:t>Working with external partners (e.g. schools or charities) for joint activities </a:t>
            </a:r>
          </a:p>
          <a:p>
            <a:pPr marL="342900" indent="-342900" algn="l">
              <a:spcBef>
                <a:spcPts val="800"/>
              </a:spcBef>
              <a:buFont typeface="Arial"/>
              <a:buChar char="•"/>
            </a:pPr>
            <a:endParaRPr lang="en-US" sz="2000" dirty="0">
              <a:solidFill>
                <a:schemeClr val="tx2"/>
              </a:solidFill>
              <a:cs typeface="Poppins"/>
            </a:endParaRPr>
          </a:p>
        </p:txBody>
      </p:sp>
    </p:spTree>
    <p:extLst>
      <p:ext uri="{BB962C8B-B14F-4D97-AF65-F5344CB8AC3E}">
        <p14:creationId xmlns:p14="http://schemas.microsoft.com/office/powerpoint/2010/main" val="295553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D568E-3C20-584A-31A9-EBBC1F4E8ACF}"/>
              </a:ext>
            </a:extLst>
          </p:cNvPr>
          <p:cNvSpPr>
            <a:spLocks noGrp="1"/>
          </p:cNvSpPr>
          <p:nvPr>
            <p:ph type="title"/>
          </p:nvPr>
        </p:nvSpPr>
        <p:spPr>
          <a:xfrm>
            <a:off x="407987" y="411325"/>
            <a:ext cx="5768487" cy="1183338"/>
          </a:xfrm>
        </p:spPr>
        <p:txBody>
          <a:bodyPr/>
          <a:lstStyle/>
          <a:p>
            <a:r>
              <a:rPr lang="en-US">
                <a:cs typeface="Poppins"/>
              </a:rPr>
              <a:t>Why do Girlguiding Scotland volunteers stand out with employers?</a:t>
            </a:r>
            <a:endParaRPr lang="en-US"/>
          </a:p>
        </p:txBody>
      </p:sp>
      <p:sp>
        <p:nvSpPr>
          <p:cNvPr id="3" name="Content Placeholder 2">
            <a:extLst>
              <a:ext uri="{FF2B5EF4-FFF2-40B4-BE49-F238E27FC236}">
                <a16:creationId xmlns:a16="http://schemas.microsoft.com/office/drawing/2014/main" id="{2C4A008F-1D14-CE3A-8C7C-9DA7E63BBA0C}"/>
              </a:ext>
            </a:extLst>
          </p:cNvPr>
          <p:cNvSpPr>
            <a:spLocks noGrp="1"/>
          </p:cNvSpPr>
          <p:nvPr>
            <p:ph sz="half" idx="1"/>
          </p:nvPr>
        </p:nvSpPr>
        <p:spPr>
          <a:xfrm>
            <a:off x="407988" y="1901336"/>
            <a:ext cx="5383212" cy="3975589"/>
          </a:xfrm>
        </p:spPr>
        <p:txBody>
          <a:bodyPr vert="horz" lIns="0" tIns="0" rIns="0" bIns="0" rtlCol="0" anchor="t">
            <a:noAutofit/>
          </a:bodyPr>
          <a:lstStyle/>
          <a:p>
            <a:pPr marL="285750" indent="-285750">
              <a:buChar char="•"/>
            </a:pPr>
            <a:r>
              <a:rPr lang="en-US">
                <a:ea typeface="+mn-lt"/>
                <a:cs typeface="+mn-lt"/>
              </a:rPr>
              <a:t>Volunteering with us offers essential experience for educational courses or jobs such as childcare and teaching. </a:t>
            </a:r>
            <a:endParaRPr lang="en-US"/>
          </a:p>
          <a:p>
            <a:pPr marL="285750" indent="-285750">
              <a:buChar char="•"/>
            </a:pPr>
            <a:r>
              <a:rPr lang="en-US">
                <a:ea typeface="+mn-lt"/>
                <a:cs typeface="+mn-lt"/>
              </a:rPr>
              <a:t>It provides practical examples for job applications and interviews, and standout answers for questions like “describe a situation when you worked well in a team”.  </a:t>
            </a:r>
          </a:p>
          <a:p>
            <a:pPr marL="285750" indent="-285750">
              <a:buChar char="•"/>
            </a:pPr>
            <a:r>
              <a:rPr lang="en-US">
                <a:ea typeface="+mn-lt"/>
                <a:cs typeface="+mn-lt"/>
              </a:rPr>
              <a:t>It proves you’re reliable, committed and responsible. You’re a proactive person when it comes to self development!  </a:t>
            </a:r>
          </a:p>
          <a:p>
            <a:pPr marL="285750" indent="-285750">
              <a:buChar char="•"/>
            </a:pPr>
            <a:r>
              <a:rPr lang="en-US">
                <a:ea typeface="+mn-lt"/>
                <a:cs typeface="+mn-lt"/>
              </a:rPr>
              <a:t>It builds confidence to help you shine in interviews.</a:t>
            </a:r>
            <a:endParaRPr lang="en-US">
              <a:cs typeface="Poppins"/>
            </a:endParaRPr>
          </a:p>
        </p:txBody>
      </p:sp>
      <p:sp>
        <p:nvSpPr>
          <p:cNvPr id="4" name="Content Placeholder 3">
            <a:extLst>
              <a:ext uri="{FF2B5EF4-FFF2-40B4-BE49-F238E27FC236}">
                <a16:creationId xmlns:a16="http://schemas.microsoft.com/office/drawing/2014/main" id="{80C513CD-2974-0AC9-32AA-ADDF78224899}"/>
              </a:ext>
            </a:extLst>
          </p:cNvPr>
          <p:cNvSpPr>
            <a:spLocks noGrp="1"/>
          </p:cNvSpPr>
          <p:nvPr>
            <p:ph sz="half" idx="2"/>
          </p:nvPr>
        </p:nvSpPr>
        <p:spPr>
          <a:xfrm>
            <a:off x="6400802" y="937438"/>
            <a:ext cx="5383212" cy="5245589"/>
          </a:xfrm>
        </p:spPr>
        <p:txBody>
          <a:bodyPr vert="horz" lIns="0" tIns="0" rIns="0" bIns="0" rtlCol="0" anchor="t">
            <a:noAutofit/>
          </a:bodyPr>
          <a:lstStyle/>
          <a:p>
            <a:pPr marL="285750" indent="-285750">
              <a:buChar char="•"/>
            </a:pPr>
            <a:r>
              <a:rPr lang="en-US">
                <a:ea typeface="+mn-lt"/>
                <a:cs typeface="+mn-lt"/>
              </a:rPr>
              <a:t>Problem-solving </a:t>
            </a:r>
            <a:endParaRPr lang="en-US"/>
          </a:p>
          <a:p>
            <a:pPr marL="285750" indent="-285750">
              <a:buChar char="•"/>
            </a:pPr>
            <a:r>
              <a:rPr lang="en-US">
                <a:ea typeface="+mn-lt"/>
                <a:cs typeface="+mn-lt"/>
              </a:rPr>
              <a:t>Leadership </a:t>
            </a:r>
          </a:p>
          <a:p>
            <a:pPr marL="285750" indent="-285750">
              <a:buChar char="•"/>
            </a:pPr>
            <a:r>
              <a:rPr lang="en-US">
                <a:ea typeface="+mn-lt"/>
                <a:cs typeface="+mn-lt"/>
              </a:rPr>
              <a:t>Self-confidence </a:t>
            </a:r>
          </a:p>
          <a:p>
            <a:pPr marL="285750" indent="-285750">
              <a:buChar char="•"/>
            </a:pPr>
            <a:r>
              <a:rPr lang="en-US">
                <a:ea typeface="+mn-lt"/>
                <a:cs typeface="+mn-lt"/>
              </a:rPr>
              <a:t>Teamwork </a:t>
            </a:r>
          </a:p>
          <a:p>
            <a:pPr marL="285750" indent="-285750">
              <a:buChar char="•"/>
            </a:pPr>
            <a:r>
              <a:rPr lang="en-US">
                <a:ea typeface="+mn-lt"/>
                <a:cs typeface="+mn-lt"/>
              </a:rPr>
              <a:t>Collaboration </a:t>
            </a:r>
          </a:p>
          <a:p>
            <a:pPr marL="285750" indent="-285750">
              <a:buChar char="•"/>
            </a:pPr>
            <a:r>
              <a:rPr lang="en-US">
                <a:ea typeface="+mn-lt"/>
                <a:cs typeface="+mn-lt"/>
              </a:rPr>
              <a:t>Working independently </a:t>
            </a:r>
          </a:p>
          <a:p>
            <a:pPr marL="285750" indent="-285750">
              <a:buChar char="•"/>
            </a:pPr>
            <a:r>
              <a:rPr lang="en-US">
                <a:ea typeface="+mn-lt"/>
                <a:cs typeface="+mn-lt"/>
              </a:rPr>
              <a:t>Time management </a:t>
            </a:r>
          </a:p>
          <a:p>
            <a:pPr marL="285750" indent="-285750">
              <a:buChar char="•"/>
            </a:pPr>
            <a:r>
              <a:rPr lang="en-US" err="1">
                <a:ea typeface="+mn-lt"/>
                <a:cs typeface="+mn-lt"/>
              </a:rPr>
              <a:t>Organisation</a:t>
            </a:r>
            <a:r>
              <a:rPr lang="en-US">
                <a:ea typeface="+mn-lt"/>
                <a:cs typeface="+mn-lt"/>
              </a:rPr>
              <a:t> </a:t>
            </a:r>
          </a:p>
          <a:p>
            <a:pPr marL="285750" indent="-285750">
              <a:buChar char="•"/>
            </a:pPr>
            <a:r>
              <a:rPr lang="en-US" err="1">
                <a:ea typeface="+mn-lt"/>
                <a:cs typeface="+mn-lt"/>
              </a:rPr>
              <a:t>Prioritisation</a:t>
            </a:r>
            <a:r>
              <a:rPr lang="en-US">
                <a:ea typeface="+mn-lt"/>
                <a:cs typeface="+mn-lt"/>
              </a:rPr>
              <a:t> </a:t>
            </a:r>
          </a:p>
          <a:p>
            <a:pPr marL="285750" indent="-285750">
              <a:buChar char="•"/>
            </a:pPr>
            <a:r>
              <a:rPr lang="en-US">
                <a:ea typeface="+mn-lt"/>
                <a:cs typeface="+mn-lt"/>
              </a:rPr>
              <a:t>Flexibility </a:t>
            </a:r>
          </a:p>
          <a:p>
            <a:pPr marL="285750" indent="-285750">
              <a:buChar char="•"/>
            </a:pPr>
            <a:r>
              <a:rPr lang="en-US">
                <a:ea typeface="+mn-lt"/>
                <a:cs typeface="+mn-lt"/>
              </a:rPr>
              <a:t>Dealing with change </a:t>
            </a:r>
          </a:p>
          <a:p>
            <a:pPr marL="285750" indent="-285750">
              <a:buChar char="•"/>
            </a:pPr>
            <a:r>
              <a:rPr lang="en-US">
                <a:ea typeface="+mn-lt"/>
                <a:cs typeface="+mn-lt"/>
              </a:rPr>
              <a:t>Communication </a:t>
            </a:r>
          </a:p>
          <a:p>
            <a:pPr marL="285750" indent="-285750">
              <a:buChar char="•"/>
            </a:pPr>
            <a:r>
              <a:rPr lang="en-US">
                <a:ea typeface="+mn-lt"/>
                <a:cs typeface="+mn-lt"/>
              </a:rPr>
              <a:t>Public speaking </a:t>
            </a:r>
          </a:p>
          <a:p>
            <a:pPr marL="285750" indent="-285750">
              <a:buChar char="•"/>
            </a:pPr>
            <a:r>
              <a:rPr lang="en-US">
                <a:ea typeface="+mn-lt"/>
                <a:cs typeface="+mn-lt"/>
              </a:rPr>
              <a:t>Risk management </a:t>
            </a:r>
          </a:p>
          <a:p>
            <a:pPr marL="285750" indent="-285750">
              <a:buChar char="•"/>
            </a:pPr>
            <a:r>
              <a:rPr lang="en-US">
                <a:ea typeface="+mn-lt"/>
                <a:cs typeface="+mn-lt"/>
              </a:rPr>
              <a:t>Record keeping </a:t>
            </a:r>
          </a:p>
          <a:p>
            <a:pPr marL="285750" indent="-285750">
              <a:buChar char="•"/>
            </a:pPr>
            <a:r>
              <a:rPr lang="en-US">
                <a:ea typeface="+mn-lt"/>
                <a:cs typeface="+mn-lt"/>
              </a:rPr>
              <a:t>Budgeting </a:t>
            </a:r>
          </a:p>
          <a:p>
            <a:pPr marL="285750" indent="-285750">
              <a:buChar char="•"/>
            </a:pPr>
            <a:r>
              <a:rPr lang="en-US">
                <a:ea typeface="+mn-lt"/>
                <a:cs typeface="+mn-lt"/>
              </a:rPr>
              <a:t>Adapting to include members with diverse need</a:t>
            </a:r>
            <a:endParaRPr lang="en-US">
              <a:cs typeface="Poppins"/>
            </a:endParaRPr>
          </a:p>
        </p:txBody>
      </p:sp>
      <p:sp>
        <p:nvSpPr>
          <p:cNvPr id="5" name="Footer Placeholder 4">
            <a:extLst>
              <a:ext uri="{FF2B5EF4-FFF2-40B4-BE49-F238E27FC236}">
                <a16:creationId xmlns:a16="http://schemas.microsoft.com/office/drawing/2014/main" id="{83CB04D5-239C-F121-DF87-D72BC5D4C1A2}"/>
              </a:ext>
            </a:extLst>
          </p:cNvPr>
          <p:cNvSpPr>
            <a:spLocks noGrp="1"/>
          </p:cNvSpPr>
          <p:nvPr>
            <p:ph type="ftr" sz="quarter" idx="11"/>
          </p:nvPr>
        </p:nvSpPr>
        <p:spPr/>
        <p:txBody>
          <a:bodyPr/>
          <a:lstStyle/>
          <a:p>
            <a:r>
              <a:rPr lang="en-GB"/>
              <a:t>Lead 2025</a:t>
            </a:r>
          </a:p>
        </p:txBody>
      </p:sp>
      <p:sp>
        <p:nvSpPr>
          <p:cNvPr id="8" name="Title 1">
            <a:extLst>
              <a:ext uri="{FF2B5EF4-FFF2-40B4-BE49-F238E27FC236}">
                <a16:creationId xmlns:a16="http://schemas.microsoft.com/office/drawing/2014/main" id="{7A56A509-CEB7-7D6D-2FCE-CAB7DEEEB952}"/>
              </a:ext>
            </a:extLst>
          </p:cNvPr>
          <p:cNvSpPr txBox="1">
            <a:spLocks/>
          </p:cNvSpPr>
          <p:nvPr/>
        </p:nvSpPr>
        <p:spPr>
          <a:xfrm>
            <a:off x="6402387" y="413931"/>
            <a:ext cx="5768487" cy="766517"/>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n-US">
                <a:cs typeface="Poppins"/>
              </a:rPr>
              <a:t>Transferable skills:</a:t>
            </a:r>
          </a:p>
        </p:txBody>
      </p:sp>
      <p:pic>
        <p:nvPicPr>
          <p:cNvPr id="10" name="Picture 9" descr="A logo for a company&#10;&#10;AI-generated content may be incorrect.">
            <a:extLst>
              <a:ext uri="{FF2B5EF4-FFF2-40B4-BE49-F238E27FC236}">
                <a16:creationId xmlns:a16="http://schemas.microsoft.com/office/drawing/2014/main" id="{CE131DA8-49B2-A58B-1AFA-EE1444FB8C86}"/>
              </a:ext>
            </a:extLst>
          </p:cNvPr>
          <p:cNvPicPr>
            <a:picLocks noChangeAspect="1"/>
          </p:cNvPicPr>
          <p:nvPr/>
        </p:nvPicPr>
        <p:blipFill>
          <a:blip r:embed="rId3"/>
          <a:srcRect l="20647" t="30922" r="20434" b="30491"/>
          <a:stretch>
            <a:fillRect/>
          </a:stretch>
        </p:blipFill>
        <p:spPr>
          <a:xfrm>
            <a:off x="2296238" y="6196401"/>
            <a:ext cx="753341" cy="662301"/>
          </a:xfrm>
          <a:prstGeom prst="rect">
            <a:avLst/>
          </a:prstGeom>
        </p:spPr>
      </p:pic>
    </p:spTree>
    <p:extLst>
      <p:ext uri="{BB962C8B-B14F-4D97-AF65-F5344CB8AC3E}">
        <p14:creationId xmlns:p14="http://schemas.microsoft.com/office/powerpoint/2010/main" val="150825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 calcmode="lin" valueType="num">
                                      <p:cBhvr additive="base">
                                        <p:cTn id="4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anim calcmode="lin" valueType="num">
                                      <p:cBhvr additive="base">
                                        <p:cTn id="5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anim calcmode="lin" valueType="num">
                                      <p:cBhvr additive="base">
                                        <p:cTn id="55"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
                                            <p:txEl>
                                              <p:pRg st="13" end="13"/>
                                            </p:txEl>
                                          </p:spTgt>
                                        </p:tgtEl>
                                        <p:attrNameLst>
                                          <p:attrName>style.visibility</p:attrName>
                                        </p:attrNameLst>
                                      </p:cBhvr>
                                      <p:to>
                                        <p:strVal val="visible"/>
                                      </p:to>
                                    </p:set>
                                    <p:anim calcmode="lin" valueType="num">
                                      <p:cBhvr additive="base">
                                        <p:cTn id="59"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
                                            <p:txEl>
                                              <p:pRg st="14" end="14"/>
                                            </p:txEl>
                                          </p:spTgt>
                                        </p:tgtEl>
                                        <p:attrNameLst>
                                          <p:attrName>style.visibility</p:attrName>
                                        </p:attrNameLst>
                                      </p:cBhvr>
                                      <p:to>
                                        <p:strVal val="visible"/>
                                      </p:to>
                                    </p:set>
                                    <p:anim calcmode="lin" valueType="num">
                                      <p:cBhvr additive="base">
                                        <p:cTn id="63"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14" end="14"/>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
                                            <p:txEl>
                                              <p:pRg st="15" end="15"/>
                                            </p:txEl>
                                          </p:spTgt>
                                        </p:tgtEl>
                                        <p:attrNameLst>
                                          <p:attrName>style.visibility</p:attrName>
                                        </p:attrNameLst>
                                      </p:cBhvr>
                                      <p:to>
                                        <p:strVal val="visible"/>
                                      </p:to>
                                    </p:set>
                                    <p:anim calcmode="lin" valueType="num">
                                      <p:cBhvr additive="base">
                                        <p:cTn id="67"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5" end="15"/>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
                                            <p:txEl>
                                              <p:pRg st="16" end="16"/>
                                            </p:txEl>
                                          </p:spTgt>
                                        </p:tgtEl>
                                        <p:attrNameLst>
                                          <p:attrName>style.visibility</p:attrName>
                                        </p:attrNameLst>
                                      </p:cBhvr>
                                      <p:to>
                                        <p:strVal val="visible"/>
                                      </p:to>
                                    </p:set>
                                    <p:anim calcmode="lin" valueType="num">
                                      <p:cBhvr additive="base">
                                        <p:cTn id="71"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4">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33DAA-C856-D1C6-91EE-1E52DB54B8CE}"/>
              </a:ext>
            </a:extLst>
          </p:cNvPr>
          <p:cNvSpPr>
            <a:spLocks noGrp="1"/>
          </p:cNvSpPr>
          <p:nvPr>
            <p:ph type="title"/>
          </p:nvPr>
        </p:nvSpPr>
        <p:spPr/>
        <p:txBody>
          <a:bodyPr/>
          <a:lstStyle/>
          <a:p>
            <a:r>
              <a:rPr lang="en-GB"/>
              <a:t>Features tell, benefits sell</a:t>
            </a:r>
          </a:p>
        </p:txBody>
      </p:sp>
      <p:sp>
        <p:nvSpPr>
          <p:cNvPr id="4" name="Content Placeholder 2">
            <a:extLst>
              <a:ext uri="{FF2B5EF4-FFF2-40B4-BE49-F238E27FC236}">
                <a16:creationId xmlns:a16="http://schemas.microsoft.com/office/drawing/2014/main" id="{30CF70D2-ECB5-B32B-F15F-8E5C4FA9B040}"/>
              </a:ext>
            </a:extLst>
          </p:cNvPr>
          <p:cNvSpPr txBox="1">
            <a:spLocks/>
          </p:cNvSpPr>
          <p:nvPr/>
        </p:nvSpPr>
        <p:spPr>
          <a:xfrm>
            <a:off x="719231" y="1597357"/>
            <a:ext cx="9871014" cy="4784782"/>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Font typeface="Arial" pitchFamily="34" charset="0"/>
              <a:buNone/>
            </a:pPr>
            <a:r>
              <a:rPr lang="en-US" sz="2400" b="1">
                <a:solidFill>
                  <a:schemeClr val="accent6"/>
                </a:solidFill>
                <a:cs typeface="Arial" panose="020B0604020202020204" pitchFamily="34" charset="0"/>
              </a:rPr>
              <a:t>Features are facts</a:t>
            </a:r>
            <a:endParaRPr lang="en-US" sz="2400">
              <a:solidFill>
                <a:schemeClr val="accent6"/>
              </a:solidFill>
              <a:ea typeface="+mn-lt"/>
              <a:cs typeface="Arial" panose="020B0604020202020204" pitchFamily="34" charset="0"/>
            </a:endParaRPr>
          </a:p>
          <a:p>
            <a:pPr>
              <a:lnSpc>
                <a:spcPct val="120000"/>
              </a:lnSpc>
              <a:spcBef>
                <a:spcPts val="0"/>
              </a:spcBef>
            </a:pPr>
            <a:r>
              <a:rPr lang="en-US" sz="2400">
                <a:cs typeface="Arial" panose="020B0604020202020204" pitchFamily="34" charset="0"/>
              </a:rPr>
              <a:t>The </a:t>
            </a:r>
            <a:r>
              <a:rPr lang="en-US" sz="2400" b="1">
                <a:cs typeface="Arial" panose="020B0604020202020204" pitchFamily="34" charset="0"/>
              </a:rPr>
              <a:t>list</a:t>
            </a:r>
            <a:r>
              <a:rPr lang="en-US" sz="2400">
                <a:cs typeface="Arial" panose="020B0604020202020204" pitchFamily="34" charset="0"/>
              </a:rPr>
              <a:t> of items on your CV that describe you</a:t>
            </a:r>
          </a:p>
          <a:p>
            <a:pPr marL="0" indent="0">
              <a:lnSpc>
                <a:spcPct val="120000"/>
              </a:lnSpc>
              <a:spcBef>
                <a:spcPts val="0"/>
              </a:spcBef>
              <a:buFont typeface="Arial" pitchFamily="34" charset="0"/>
              <a:buNone/>
            </a:pPr>
            <a:endParaRPr lang="en-US" sz="2400">
              <a:ea typeface="+mn-lt"/>
              <a:cs typeface="Arial" panose="020B0604020202020204" pitchFamily="34" charset="0"/>
            </a:endParaRPr>
          </a:p>
          <a:p>
            <a:pPr marL="0" indent="0">
              <a:lnSpc>
                <a:spcPct val="120000"/>
              </a:lnSpc>
              <a:spcBef>
                <a:spcPts val="0"/>
              </a:spcBef>
              <a:buFont typeface="Arial" pitchFamily="34" charset="0"/>
              <a:buNone/>
            </a:pPr>
            <a:r>
              <a:rPr lang="en-US" sz="2400" b="1">
                <a:solidFill>
                  <a:schemeClr val="accent6"/>
                </a:solidFill>
                <a:cs typeface="Arial" panose="020B0604020202020204" pitchFamily="34" charset="0"/>
              </a:rPr>
              <a:t>Benefits convert features into relevant information </a:t>
            </a:r>
            <a:endParaRPr lang="en-US" sz="2400">
              <a:solidFill>
                <a:schemeClr val="accent6"/>
              </a:solidFill>
              <a:ea typeface="+mn-lt"/>
              <a:cs typeface="Arial" panose="020B0604020202020204" pitchFamily="34" charset="0"/>
            </a:endParaRPr>
          </a:p>
          <a:p>
            <a:pPr>
              <a:lnSpc>
                <a:spcPct val="120000"/>
              </a:lnSpc>
              <a:spcBef>
                <a:spcPts val="0"/>
              </a:spcBef>
            </a:pPr>
            <a:r>
              <a:rPr lang="en-US" sz="2400">
                <a:cs typeface="Arial" panose="020B0604020202020204" pitchFamily="34" charset="0"/>
              </a:rPr>
              <a:t>Benefits describe the </a:t>
            </a:r>
            <a:r>
              <a:rPr lang="en-US" sz="2400" b="1">
                <a:cs typeface="Arial" panose="020B0604020202020204" pitchFamily="34" charset="0"/>
              </a:rPr>
              <a:t>value</a:t>
            </a:r>
            <a:r>
              <a:rPr lang="en-US" sz="2400">
                <a:cs typeface="Arial" panose="020B0604020202020204" pitchFamily="34" charset="0"/>
              </a:rPr>
              <a:t> that a potential employer might find in one of your features. </a:t>
            </a:r>
          </a:p>
          <a:p>
            <a:pPr marL="0" indent="0">
              <a:lnSpc>
                <a:spcPct val="120000"/>
              </a:lnSpc>
              <a:spcBef>
                <a:spcPts val="0"/>
              </a:spcBef>
              <a:buFont typeface="Arial" pitchFamily="34" charset="0"/>
              <a:buNone/>
            </a:pPr>
            <a:endParaRPr lang="en-US" sz="2400">
              <a:cs typeface="Arial" panose="020B0604020202020204" pitchFamily="34" charset="0"/>
            </a:endParaRPr>
          </a:p>
          <a:p>
            <a:pPr marL="0" indent="0">
              <a:lnSpc>
                <a:spcPct val="120000"/>
              </a:lnSpc>
              <a:spcBef>
                <a:spcPts val="0"/>
              </a:spcBef>
              <a:buNone/>
              <a:defRPr/>
            </a:pPr>
            <a:r>
              <a:rPr lang="en-US" sz="2400" b="1">
                <a:solidFill>
                  <a:schemeClr val="accent6"/>
                </a:solidFill>
                <a:cs typeface="Arial" panose="020B0604020202020204" pitchFamily="34" charset="0"/>
              </a:rPr>
              <a:t>To translate features into benefits</a:t>
            </a:r>
            <a:endParaRPr lang="en-US" sz="2400">
              <a:solidFill>
                <a:schemeClr val="accent6"/>
              </a:solidFill>
              <a:cs typeface="Arial" panose="020B0604020202020204" pitchFamily="34" charset="0"/>
            </a:endParaRPr>
          </a:p>
          <a:p>
            <a:pPr>
              <a:lnSpc>
                <a:spcPct val="120000"/>
              </a:lnSpc>
              <a:spcBef>
                <a:spcPts val="0"/>
              </a:spcBef>
              <a:defRPr/>
            </a:pPr>
            <a:r>
              <a:rPr lang="en-US" sz="2400">
                <a:solidFill>
                  <a:prstClr val="black"/>
                </a:solidFill>
                <a:cs typeface="Arial" panose="020B0604020202020204" pitchFamily="34" charset="0"/>
              </a:rPr>
              <a:t>Answer the question </a:t>
            </a:r>
            <a:r>
              <a:rPr lang="en-US" sz="2400" b="1">
                <a:solidFill>
                  <a:prstClr val="black"/>
                </a:solidFill>
                <a:cs typeface="Arial" panose="020B0604020202020204" pitchFamily="34" charset="0"/>
              </a:rPr>
              <a:t>“So what?”</a:t>
            </a:r>
          </a:p>
          <a:p>
            <a:pPr marL="0" indent="0">
              <a:buFont typeface="Arial" pitchFamily="34" charset="0"/>
              <a:buNone/>
            </a:pPr>
            <a:endParaRPr lang="en-US" sz="1800" b="1">
              <a:solidFill>
                <a:srgbClr val="009DB5"/>
              </a:solidFill>
              <a:latin typeface="Arial"/>
              <a:cs typeface="Arial"/>
            </a:endParaRPr>
          </a:p>
          <a:p>
            <a:pPr marL="0" indent="0">
              <a:buFont typeface="Arial" pitchFamily="34" charset="0"/>
              <a:buNone/>
            </a:pPr>
            <a:endParaRPr lang="en-US" sz="1800" b="1">
              <a:solidFill>
                <a:srgbClr val="009DB5"/>
              </a:solidFill>
              <a:latin typeface="Arial"/>
              <a:cs typeface="Arial"/>
            </a:endParaRPr>
          </a:p>
          <a:p>
            <a:pPr marL="0" indent="0">
              <a:buFont typeface="Arial" pitchFamily="34" charset="0"/>
              <a:buNone/>
            </a:pPr>
            <a:endParaRPr lang="en-US" sz="1800" b="1">
              <a:solidFill>
                <a:srgbClr val="009DB5"/>
              </a:solidFill>
              <a:latin typeface="Arial"/>
              <a:cs typeface="Arial"/>
            </a:endParaRPr>
          </a:p>
          <a:p>
            <a:pPr marL="0" indent="0">
              <a:buFont typeface="Arial" pitchFamily="34" charset="0"/>
              <a:buNone/>
            </a:pPr>
            <a:endParaRPr lang="en-US" sz="1800" b="1">
              <a:solidFill>
                <a:srgbClr val="009DB5"/>
              </a:solidFill>
              <a:latin typeface="Arial"/>
              <a:cs typeface="Arial"/>
            </a:endParaRPr>
          </a:p>
          <a:p>
            <a:pPr marL="0" indent="0">
              <a:buFont typeface="Arial" pitchFamily="34" charset="0"/>
              <a:buNone/>
            </a:pPr>
            <a:endParaRPr lang="en-US" sz="1800" b="1">
              <a:solidFill>
                <a:srgbClr val="009DB5"/>
              </a:solidFill>
              <a:latin typeface="Arial"/>
              <a:cs typeface="Arial"/>
            </a:endParaRPr>
          </a:p>
          <a:p>
            <a:pPr marL="0" indent="0">
              <a:buFont typeface="Arial" pitchFamily="34" charset="0"/>
              <a:buNone/>
            </a:pPr>
            <a:endParaRPr lang="en-US" sz="1800" b="1">
              <a:solidFill>
                <a:srgbClr val="009DB5"/>
              </a:solidFill>
              <a:latin typeface="Arial"/>
              <a:cs typeface="Arial"/>
            </a:endParaRPr>
          </a:p>
          <a:p>
            <a:pPr marL="0" indent="0">
              <a:buFont typeface="Arial" pitchFamily="34" charset="0"/>
              <a:buNone/>
            </a:pPr>
            <a:endParaRPr lang="en-US" sz="1800" b="1">
              <a:solidFill>
                <a:srgbClr val="009DB5"/>
              </a:solidFill>
              <a:latin typeface="Arial"/>
              <a:cs typeface="Arial"/>
            </a:endParaRPr>
          </a:p>
          <a:p>
            <a:pPr marL="0" indent="0">
              <a:lnSpc>
                <a:spcPct val="150000"/>
              </a:lnSpc>
              <a:buFont typeface="Arial" pitchFamily="34" charset="0"/>
              <a:buNone/>
            </a:pPr>
            <a:endParaRPr lang="en-GB" sz="1800">
              <a:latin typeface="Arial" panose="020B0604020202020204" pitchFamily="34" charset="0"/>
              <a:cs typeface="Arial" panose="020B0604020202020204" pitchFamily="34" charset="0"/>
            </a:endParaRPr>
          </a:p>
        </p:txBody>
      </p:sp>
      <p:pic>
        <p:nvPicPr>
          <p:cNvPr id="5" name="Picture 4" descr="A logo for a company&#10;&#10;AI-generated content may be incorrect.">
            <a:extLst>
              <a:ext uri="{FF2B5EF4-FFF2-40B4-BE49-F238E27FC236}">
                <a16:creationId xmlns:a16="http://schemas.microsoft.com/office/drawing/2014/main" id="{000661AA-ED18-D980-9487-37FD33D28831}"/>
              </a:ext>
            </a:extLst>
          </p:cNvPr>
          <p:cNvPicPr>
            <a:picLocks noChangeAspect="1"/>
          </p:cNvPicPr>
          <p:nvPr/>
        </p:nvPicPr>
        <p:blipFill>
          <a:blip r:embed="rId3"/>
          <a:srcRect l="20647" t="30922" r="20434" b="30491"/>
          <a:stretch>
            <a:fillRect/>
          </a:stretch>
        </p:blipFill>
        <p:spPr>
          <a:xfrm>
            <a:off x="2296238" y="6196401"/>
            <a:ext cx="753341" cy="662301"/>
          </a:xfrm>
          <a:prstGeom prst="rect">
            <a:avLst/>
          </a:prstGeom>
        </p:spPr>
      </p:pic>
    </p:spTree>
    <p:extLst>
      <p:ext uri="{BB962C8B-B14F-4D97-AF65-F5344CB8AC3E}">
        <p14:creationId xmlns:p14="http://schemas.microsoft.com/office/powerpoint/2010/main" val="28564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1000"/>
                                        <p:tgtEl>
                                          <p:spTgt spid="4">
                                            <p:txEl>
                                              <p:pRg st="4" end="4"/>
                                            </p:txEl>
                                          </p:spTgt>
                                        </p:tgtEl>
                                      </p:cBhvr>
                                    </p:animEffect>
                                    <p:anim calcmode="lin" valueType="num">
                                      <p:cBhvr>
                                        <p:cTn id="2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1000"/>
                                        <p:tgtEl>
                                          <p:spTgt spid="4">
                                            <p:txEl>
                                              <p:pRg st="6" end="6"/>
                                            </p:txEl>
                                          </p:spTgt>
                                        </p:tgtEl>
                                      </p:cBhvr>
                                    </p:animEffect>
                                    <p:anim calcmode="lin" valueType="num">
                                      <p:cBhvr>
                                        <p:cTn id="3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fade">
                                      <p:cBhvr>
                                        <p:cTn id="36" dur="1000"/>
                                        <p:tgtEl>
                                          <p:spTgt spid="4">
                                            <p:txEl>
                                              <p:pRg st="7" end="7"/>
                                            </p:txEl>
                                          </p:spTgt>
                                        </p:tgtEl>
                                      </p:cBhvr>
                                    </p:animEffect>
                                    <p:anim calcmode="lin" valueType="num">
                                      <p:cBhvr>
                                        <p:cTn id="3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33DAA-C856-D1C6-91EE-1E52DB54B8CE}"/>
              </a:ext>
            </a:extLst>
          </p:cNvPr>
          <p:cNvSpPr>
            <a:spLocks noGrp="1"/>
          </p:cNvSpPr>
          <p:nvPr>
            <p:ph type="title"/>
          </p:nvPr>
        </p:nvSpPr>
        <p:spPr/>
        <p:txBody>
          <a:bodyPr/>
          <a:lstStyle/>
          <a:p>
            <a:r>
              <a:rPr lang="en-US">
                <a:solidFill>
                  <a:srgbClr val="161B4E"/>
                </a:solidFill>
              </a:rPr>
              <a:t>Turning Girlguiding experience into CV language</a:t>
            </a:r>
            <a:endParaRPr lang="en-GB" b="0"/>
          </a:p>
          <a:p>
            <a:endParaRPr lang="en-GB">
              <a:cs typeface="Poppins"/>
            </a:endParaRPr>
          </a:p>
        </p:txBody>
      </p:sp>
      <p:grpSp>
        <p:nvGrpSpPr>
          <p:cNvPr id="4" name="Group 3">
            <a:extLst>
              <a:ext uri="{FF2B5EF4-FFF2-40B4-BE49-F238E27FC236}">
                <a16:creationId xmlns:a16="http://schemas.microsoft.com/office/drawing/2014/main" id="{DC638EDD-E305-59EE-AFF0-B4500AB9D0DE}"/>
              </a:ext>
            </a:extLst>
          </p:cNvPr>
          <p:cNvGrpSpPr/>
          <p:nvPr/>
        </p:nvGrpSpPr>
        <p:grpSpPr>
          <a:xfrm>
            <a:off x="1052683" y="1437717"/>
            <a:ext cx="3816424" cy="4242098"/>
            <a:chOff x="395536" y="2212111"/>
            <a:chExt cx="2736304" cy="3236999"/>
          </a:xfrm>
        </p:grpSpPr>
        <p:sp>
          <p:nvSpPr>
            <p:cNvPr id="5" name="Rectangle 4">
              <a:extLst>
                <a:ext uri="{FF2B5EF4-FFF2-40B4-BE49-F238E27FC236}">
                  <a16:creationId xmlns:a16="http://schemas.microsoft.com/office/drawing/2014/main" id="{103B93D9-9801-909C-52E1-0809770D80DE}"/>
                </a:ext>
              </a:extLst>
            </p:cNvPr>
            <p:cNvSpPr/>
            <p:nvPr/>
          </p:nvSpPr>
          <p:spPr>
            <a:xfrm>
              <a:off x="395536" y="2212111"/>
              <a:ext cx="2304256" cy="882268"/>
            </a:xfrm>
            <a:prstGeom prst="rect">
              <a:avLst/>
            </a:prstGeom>
            <a:solidFill>
              <a:srgbClr val="009DB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ea typeface="+mn-ea"/>
                  <a:cs typeface="Arial" panose="020B0604020202020204" pitchFamily="34" charset="0"/>
                </a:rPr>
                <a:t>Features</a:t>
              </a:r>
            </a:p>
          </p:txBody>
        </p:sp>
        <p:sp>
          <p:nvSpPr>
            <p:cNvPr id="6" name="Right Arrow 7">
              <a:extLst>
                <a:ext uri="{FF2B5EF4-FFF2-40B4-BE49-F238E27FC236}">
                  <a16:creationId xmlns:a16="http://schemas.microsoft.com/office/drawing/2014/main" id="{FFA4023F-D91A-A124-6A42-FAA9D57BEF64}"/>
                </a:ext>
              </a:extLst>
            </p:cNvPr>
            <p:cNvSpPr/>
            <p:nvPr/>
          </p:nvSpPr>
          <p:spPr>
            <a:xfrm>
              <a:off x="2627784" y="2293016"/>
              <a:ext cx="504056" cy="557398"/>
            </a:xfrm>
            <a:prstGeom prst="rightArrow">
              <a:avLst/>
            </a:prstGeom>
            <a:solidFill>
              <a:srgbClr val="009DB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C5AFB208-FE92-2FD0-638C-D3EF961191EA}"/>
                </a:ext>
              </a:extLst>
            </p:cNvPr>
            <p:cNvSpPr/>
            <p:nvPr/>
          </p:nvSpPr>
          <p:spPr>
            <a:xfrm>
              <a:off x="395536" y="3094379"/>
              <a:ext cx="2304256" cy="2354731"/>
            </a:xfrm>
            <a:prstGeom prst="rect">
              <a:avLst/>
            </a:prstGeom>
            <a:solidFill>
              <a:srgbClr val="005F7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6C0EFA8C-DAA0-9752-C99C-C7C11750C784}"/>
                </a:ext>
              </a:extLst>
            </p:cNvPr>
            <p:cNvSpPr txBox="1"/>
            <p:nvPr/>
          </p:nvSpPr>
          <p:spPr>
            <a:xfrm>
              <a:off x="1035081" y="2219558"/>
              <a:ext cx="1674092" cy="2113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F9884F3-0571-0AB8-8997-396E7BBADF87}"/>
                </a:ext>
              </a:extLst>
            </p:cNvPr>
            <p:cNvSpPr txBox="1"/>
            <p:nvPr/>
          </p:nvSpPr>
          <p:spPr>
            <a:xfrm>
              <a:off x="539552" y="3145650"/>
              <a:ext cx="2016224" cy="1056842"/>
            </a:xfrm>
            <a:prstGeom prst="rect">
              <a:avLst/>
            </a:prstGeom>
            <a:noFill/>
          </p:spPr>
          <p:txBody>
            <a:bodyPr wrap="square" lIns="91440" tIns="45720" rIns="91440" bIns="45720" rtlCol="0" anchor="t">
              <a:spAutoFit/>
            </a:bodyPr>
            <a:lstStyle/>
            <a:p>
              <a:pPr marL="342900" indent="-342900">
                <a:buFont typeface="Arial"/>
                <a:buChar char="•"/>
                <a:defRPr/>
              </a:pPr>
              <a:r>
                <a:rPr lang="en-GB" sz="2400" kern="0">
                  <a:solidFill>
                    <a:prstClr val="white"/>
                  </a:solidFill>
                  <a:ea typeface="+mn-lt"/>
                  <a:cs typeface="+mn-lt"/>
                </a:rPr>
                <a:t>“</a:t>
              </a:r>
              <a:r>
                <a:rPr kumimoji="0" lang="en-GB" sz="2400" i="0" u="none" strike="noStrike" kern="0" cap="none" spc="0" normalizeH="0" baseline="0" noProof="0">
                  <a:ln>
                    <a:noFill/>
                  </a:ln>
                  <a:solidFill>
                    <a:prstClr val="white"/>
                  </a:solidFill>
                  <a:effectLst/>
                  <a:uLnTx/>
                  <a:uFillTx/>
                  <a:ea typeface="+mn-lt"/>
                  <a:cs typeface="+mn-lt"/>
                </a:rPr>
                <a:t>I </a:t>
              </a:r>
              <a:r>
                <a:rPr lang="en-GB" sz="2400" kern="0">
                  <a:solidFill>
                    <a:prstClr val="white"/>
                  </a:solidFill>
                  <a:ea typeface="+mn-lt"/>
                  <a:cs typeface="+mn-lt"/>
                </a:rPr>
                <a:t>run a Brownie unit”</a:t>
              </a:r>
              <a:endParaRPr lang="en-US">
                <a:solidFill>
                  <a:prstClr val="white"/>
                </a:solidFill>
                <a:cs typeface="Poppins"/>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1" i="0" u="none" strike="noStrike" kern="0" cap="none" spc="0" normalizeH="0" baseline="0" noProof="0">
                <a:ln>
                  <a:noFill/>
                </a:ln>
                <a:solidFill>
                  <a:prstClr val="white"/>
                </a:solidFill>
                <a:effectLst/>
                <a:uLnTx/>
                <a:uFillTx/>
                <a:cs typeface="Arial" panose="020B0604020202020204" pitchFamily="34" charset="0"/>
              </a:endParaRPr>
            </a:p>
            <a:p>
              <a:pPr marR="0" lvl="0" defTabSz="914400" eaLnBrk="1" fontAlgn="auto" latinLnBrk="0" hangingPunct="1">
                <a:lnSpc>
                  <a:spcPct val="100000"/>
                </a:lnSpc>
                <a:spcBef>
                  <a:spcPts val="0"/>
                </a:spcBef>
                <a:spcAft>
                  <a:spcPts val="0"/>
                </a:spcAft>
                <a:buClrTx/>
                <a:buSzTx/>
                <a:tabLst/>
                <a:defRPr/>
              </a:pPr>
              <a:endParaRPr lang="en-US" sz="12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80749CB4-ED35-FC39-5C91-A626F1C2AE5F}"/>
              </a:ext>
            </a:extLst>
          </p:cNvPr>
          <p:cNvGrpSpPr/>
          <p:nvPr/>
        </p:nvGrpSpPr>
        <p:grpSpPr>
          <a:xfrm>
            <a:off x="6528362" y="1437717"/>
            <a:ext cx="4032448" cy="4238877"/>
            <a:chOff x="3275856" y="2207247"/>
            <a:chExt cx="2736304" cy="3241863"/>
          </a:xfrm>
        </p:grpSpPr>
        <p:sp>
          <p:nvSpPr>
            <p:cNvPr id="11" name="Right Arrow 13">
              <a:extLst>
                <a:ext uri="{FF2B5EF4-FFF2-40B4-BE49-F238E27FC236}">
                  <a16:creationId xmlns:a16="http://schemas.microsoft.com/office/drawing/2014/main" id="{52CF3EEA-72D1-4246-1F5D-F612880E1525}"/>
                </a:ext>
              </a:extLst>
            </p:cNvPr>
            <p:cNvSpPr/>
            <p:nvPr/>
          </p:nvSpPr>
          <p:spPr>
            <a:xfrm>
              <a:off x="5508104" y="2288152"/>
              <a:ext cx="504056" cy="557398"/>
            </a:xfrm>
            <a:prstGeom prst="rightArrow">
              <a:avLst/>
            </a:prstGeom>
            <a:solidFill>
              <a:srgbClr val="009DB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18CBF821-FD90-F3DA-F3F8-42FE1AF3DECE}"/>
                </a:ext>
              </a:extLst>
            </p:cNvPr>
            <p:cNvGrpSpPr/>
            <p:nvPr/>
          </p:nvGrpSpPr>
          <p:grpSpPr>
            <a:xfrm>
              <a:off x="3275856" y="2207247"/>
              <a:ext cx="2313637" cy="3241863"/>
              <a:chOff x="3275856" y="2207247"/>
              <a:chExt cx="2313637" cy="3241863"/>
            </a:xfrm>
          </p:grpSpPr>
          <p:sp>
            <p:nvSpPr>
              <p:cNvPr id="13" name="Rectangle 12">
                <a:extLst>
                  <a:ext uri="{FF2B5EF4-FFF2-40B4-BE49-F238E27FC236}">
                    <a16:creationId xmlns:a16="http://schemas.microsoft.com/office/drawing/2014/main" id="{BFEA88E9-1BD0-F2B7-9E01-E8ECEC6769EE}"/>
                  </a:ext>
                </a:extLst>
              </p:cNvPr>
              <p:cNvSpPr/>
              <p:nvPr/>
            </p:nvSpPr>
            <p:spPr>
              <a:xfrm>
                <a:off x="3275856" y="2207247"/>
                <a:ext cx="2304256" cy="882268"/>
              </a:xfrm>
              <a:prstGeom prst="rect">
                <a:avLst/>
              </a:prstGeom>
              <a:solidFill>
                <a:srgbClr val="009DB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ea typeface="+mn-ea"/>
                    <a:cs typeface="Arial" panose="020B0604020202020204" pitchFamily="34" charset="0"/>
                  </a:rPr>
                  <a:t>Benefits</a:t>
                </a:r>
              </a:p>
            </p:txBody>
          </p:sp>
          <p:sp>
            <p:nvSpPr>
              <p:cNvPr id="14" name="Rectangle 13">
                <a:extLst>
                  <a:ext uri="{FF2B5EF4-FFF2-40B4-BE49-F238E27FC236}">
                    <a16:creationId xmlns:a16="http://schemas.microsoft.com/office/drawing/2014/main" id="{A77FED58-D679-B8D7-A31F-19FA03291875}"/>
                  </a:ext>
                </a:extLst>
              </p:cNvPr>
              <p:cNvSpPr/>
              <p:nvPr/>
            </p:nvSpPr>
            <p:spPr>
              <a:xfrm>
                <a:off x="3275856" y="3089515"/>
                <a:ext cx="2304256" cy="2359595"/>
              </a:xfrm>
              <a:prstGeom prst="rect">
                <a:avLst/>
              </a:prstGeom>
              <a:solidFill>
                <a:srgbClr val="005F7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4274AB1-16C6-D5BF-218D-A004154DA0D9}"/>
                  </a:ext>
                </a:extLst>
              </p:cNvPr>
              <p:cNvSpPr txBox="1"/>
              <p:nvPr/>
            </p:nvSpPr>
            <p:spPr>
              <a:xfrm>
                <a:off x="3915401" y="2214694"/>
                <a:ext cx="1674092" cy="21184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F391D991-78BF-D02B-EAC4-31F124CA1B33}"/>
                  </a:ext>
                </a:extLst>
              </p:cNvPr>
              <p:cNvSpPr txBox="1"/>
              <p:nvPr/>
            </p:nvSpPr>
            <p:spPr>
              <a:xfrm>
                <a:off x="3419871" y="3077751"/>
                <a:ext cx="2135548" cy="1718313"/>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defRPr/>
                </a:pPr>
                <a:r>
                  <a:rPr lang="en-US" sz="2000" kern="0">
                    <a:solidFill>
                      <a:prstClr val="white"/>
                    </a:solidFill>
                    <a:ea typeface="+mn-lt"/>
                    <a:cs typeface="+mn-lt"/>
                  </a:rPr>
                  <a:t>“I lead a team of volunteers to deliver weekly programmes, demonstrating leadership, planning, </a:t>
                </a:r>
                <a:r>
                  <a:rPr kumimoji="0" lang="en-US" sz="2000" i="0" u="none" strike="noStrike" kern="0" cap="none" spc="0" normalizeH="0" baseline="0" noProof="0">
                    <a:ln>
                      <a:noFill/>
                    </a:ln>
                    <a:solidFill>
                      <a:prstClr val="white"/>
                    </a:solidFill>
                    <a:effectLst/>
                    <a:uLnTx/>
                    <a:uFillTx/>
                    <a:ea typeface="+mn-lt"/>
                    <a:cs typeface="+mn-lt"/>
                  </a:rPr>
                  <a:t>and </a:t>
                </a:r>
                <a:r>
                  <a:rPr lang="en-US" sz="2000" kern="0">
                    <a:solidFill>
                      <a:prstClr val="white"/>
                    </a:solidFill>
                    <a:ea typeface="+mn-lt"/>
                    <a:cs typeface="+mn-lt"/>
                  </a:rPr>
                  <a:t>safeguarding awareness.”</a:t>
                </a:r>
                <a:endParaRPr lang="en-US" sz="2000"/>
              </a:p>
            </p:txBody>
          </p:sp>
        </p:grpSp>
      </p:grpSp>
      <p:pic>
        <p:nvPicPr>
          <p:cNvPr id="17" name="Picture 16" descr="A logo for a company&#10;&#10;AI-generated content may be incorrect.">
            <a:extLst>
              <a:ext uri="{FF2B5EF4-FFF2-40B4-BE49-F238E27FC236}">
                <a16:creationId xmlns:a16="http://schemas.microsoft.com/office/drawing/2014/main" id="{40F3C181-851D-D331-5D87-CA623B452FB4}"/>
              </a:ext>
            </a:extLst>
          </p:cNvPr>
          <p:cNvPicPr>
            <a:picLocks noChangeAspect="1"/>
          </p:cNvPicPr>
          <p:nvPr/>
        </p:nvPicPr>
        <p:blipFill>
          <a:blip r:embed="rId3"/>
          <a:srcRect l="20647" t="30922" r="20434" b="30491"/>
          <a:stretch>
            <a:fillRect/>
          </a:stretch>
        </p:blipFill>
        <p:spPr>
          <a:xfrm>
            <a:off x="2296238" y="6196401"/>
            <a:ext cx="753341" cy="662301"/>
          </a:xfrm>
          <a:prstGeom prst="rect">
            <a:avLst/>
          </a:prstGeom>
        </p:spPr>
      </p:pic>
    </p:spTree>
    <p:extLst>
      <p:ext uri="{BB962C8B-B14F-4D97-AF65-F5344CB8AC3E}">
        <p14:creationId xmlns:p14="http://schemas.microsoft.com/office/powerpoint/2010/main" val="144673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irlguiding PPT Theme">
  <a:themeElements>
    <a:clrScheme name="Girlguiding colour theme">
      <a:dk1>
        <a:sysClr val="windowText" lastClr="000000"/>
      </a:dk1>
      <a:lt1>
        <a:sysClr val="window" lastClr="FFFFFF"/>
      </a:lt1>
      <a:dk2>
        <a:srgbClr val="161B4E"/>
      </a:dk2>
      <a:lt2>
        <a:srgbClr val="96D3F5"/>
      </a:lt2>
      <a:accent1>
        <a:srgbClr val="007BC4"/>
      </a:accent1>
      <a:accent2>
        <a:srgbClr val="00A7E5"/>
      </a:accent2>
      <a:accent3>
        <a:srgbClr val="E1120E"/>
      </a:accent3>
      <a:accent4>
        <a:srgbClr val="FFC80A"/>
      </a:accent4>
      <a:accent5>
        <a:srgbClr val="603D33"/>
      </a:accent5>
      <a:accent6>
        <a:srgbClr val="8CB5E2"/>
      </a:accent6>
      <a:hlink>
        <a:srgbClr val="007BC4"/>
      </a:hlink>
      <a:folHlink>
        <a:srgbClr val="161B4E"/>
      </a:folHlink>
    </a:clrScheme>
    <a:fontScheme name="Girlguiding font them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4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a:solidFill>
              <a:schemeClr val="tx2"/>
            </a:solidFill>
          </a:defRPr>
        </a:defPPr>
      </a:lstStyle>
    </a:txDef>
  </a:objectDefaults>
  <a:extraClrSchemeLst/>
  <a:extLst>
    <a:ext uri="{05A4C25C-085E-4340-85A3-A5531E510DB2}">
      <thm15:themeFamily xmlns:thm15="http://schemas.microsoft.com/office/thememl/2012/main" name="Girlguiding PowerPoint template.potx" id="{F674BB62-D284-406C-82BE-0D4371F00548}" vid="{2A6AA6CB-9E3B-4BDC-9951-BE626960FF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2A1C38AC54EC418283454DD4A6372C" ma:contentTypeVersion="11" ma:contentTypeDescription="Create a new document." ma:contentTypeScope="" ma:versionID="6cf2bca3eabbe7912f8026123fb65edd">
  <xsd:schema xmlns:xsd="http://www.w3.org/2001/XMLSchema" xmlns:xs="http://www.w3.org/2001/XMLSchema" xmlns:p="http://schemas.microsoft.com/office/2006/metadata/properties" xmlns:ns2="c34db90a-547b-4056-a9ad-8d4b71b8fa17" xmlns:ns3="65af25f6-73ad-47bc-8433-e48359a8bb9d" targetNamespace="http://schemas.microsoft.com/office/2006/metadata/properties" ma:root="true" ma:fieldsID="29f9a2e562a7033c4bd0429239e4c9a9" ns2:_="" ns3:_="">
    <xsd:import namespace="c34db90a-547b-4056-a9ad-8d4b71b8fa17"/>
    <xsd:import namespace="65af25f6-73ad-47bc-8433-e48359a8bb9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db90a-547b-4056-a9ad-8d4b71b8fa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6883a8e-427c-4c32-8f59-5a7cd2abd8b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af25f6-73ad-47bc-8433-e48359a8bb9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000afd7-285b-4fec-88fc-5ba82c1a6cc5}" ma:internalName="TaxCatchAll" ma:showField="CatchAllData" ma:web="65af25f6-73ad-47bc-8433-e48359a8bb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5af25f6-73ad-47bc-8433-e48359a8bb9d" xsi:nil="true"/>
    <lcf76f155ced4ddcb4097134ff3c332f xmlns="c34db90a-547b-4056-a9ad-8d4b71b8fa1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720D68C-7772-4827-82AF-5453EC05A8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db90a-547b-4056-a9ad-8d4b71b8fa17"/>
    <ds:schemaRef ds:uri="65af25f6-73ad-47bc-8433-e48359a8bb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147A27-2C22-4E24-892D-CD1D2397D0C5}">
  <ds:schemaRefs>
    <ds:schemaRef ds:uri="http://schemas.microsoft.com/sharepoint/v3/contenttype/forms"/>
  </ds:schemaRefs>
</ds:datastoreItem>
</file>

<file path=customXml/itemProps3.xml><?xml version="1.0" encoding="utf-8"?>
<ds:datastoreItem xmlns:ds="http://schemas.openxmlformats.org/officeDocument/2006/customXml" ds:itemID="{91BC67AD-8FEE-46FC-89F5-B9CFF76EE123}">
  <ds:schemaRefs>
    <ds:schemaRef ds:uri="http://schemas.microsoft.com/office/2006/documentManagement/types"/>
    <ds:schemaRef ds:uri="http://schemas.microsoft.com/office/infopath/2007/PartnerControls"/>
    <ds:schemaRef ds:uri="c34db90a-547b-4056-a9ad-8d4b71b8fa17"/>
    <ds:schemaRef ds:uri="http://schemas.openxmlformats.org/package/2006/metadata/core-properties"/>
    <ds:schemaRef ds:uri="http://purl.org/dc/terms/"/>
    <ds:schemaRef ds:uri="65af25f6-73ad-47bc-8433-e48359a8bb9d"/>
    <ds:schemaRef ds:uri="http://purl.org/dc/elements/1.1/"/>
    <ds:schemaRef ds:uri="http://schemas.microsoft.com/office/2006/metadata/properties"/>
    <ds:schemaRef ds:uri="http://www.w3.org/XML/1998/namespace"/>
    <ds:schemaRef ds:uri="http://purl.org/dc/dcmitype/"/>
  </ds:schemaRefs>
</ds:datastoreItem>
</file>

<file path=docMetadata/LabelInfo.xml><?xml version="1.0" encoding="utf-8"?>
<clbl:labelList xmlns:clbl="http://schemas.microsoft.com/office/2020/mipLabelMetadata">
  <clbl:label id="{f9e34a21-7177-4941-84d8-9500c88bd0a6}" enabled="0" method="" siteId="{f9e34a21-7177-4941-84d8-9500c88bd0a6}" removed="1"/>
</clbl:labelList>
</file>

<file path=docProps/app.xml><?xml version="1.0" encoding="utf-8"?>
<Properties xmlns="http://schemas.openxmlformats.org/officeDocument/2006/extended-properties" xmlns:vt="http://schemas.openxmlformats.org/officeDocument/2006/docPropsVTypes">
  <Template>Girlguiding PowerPoint template</Template>
  <TotalTime>2</TotalTime>
  <Words>4401</Words>
  <Application>Microsoft Office PowerPoint</Application>
  <PresentationFormat>Widescreen</PresentationFormat>
  <Paragraphs>399</Paragraphs>
  <Slides>24</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Arial,Sans-Serif</vt:lpstr>
      <vt:lpstr>Calibri</vt:lpstr>
      <vt:lpstr>Courier New</vt:lpstr>
      <vt:lpstr>Poppins</vt:lpstr>
      <vt:lpstr>Poppins SemiBold</vt:lpstr>
      <vt:lpstr>Roboto Slab ExtraBold</vt:lpstr>
      <vt:lpstr>Wingdings</vt:lpstr>
      <vt:lpstr>Zilla Slab</vt:lpstr>
      <vt:lpstr>Girlguiding PPT Theme</vt:lpstr>
      <vt:lpstr>PowerPoint Presentation</vt:lpstr>
      <vt:lpstr>Volunteering on your CV</vt:lpstr>
      <vt:lpstr>Session Overview</vt:lpstr>
      <vt:lpstr>Why Volunteering Matters </vt:lpstr>
      <vt:lpstr>What Employees look for</vt:lpstr>
      <vt:lpstr>Scenarios</vt:lpstr>
      <vt:lpstr>Why do Girlguiding Scotland volunteers stand out with employers?</vt:lpstr>
      <vt:lpstr>Features tell, benefits sell</vt:lpstr>
      <vt:lpstr>Turning Girlguiding experience into CV language </vt:lpstr>
      <vt:lpstr>Structuring your CV</vt:lpstr>
      <vt:lpstr>Structuring your CV</vt:lpstr>
      <vt:lpstr>Skills</vt:lpstr>
      <vt:lpstr>Achievements</vt:lpstr>
      <vt:lpstr>Work experience (volunteering)</vt:lpstr>
      <vt:lpstr>Relevant Experience</vt:lpstr>
      <vt:lpstr>Education and Training</vt:lpstr>
      <vt:lpstr>Additional information</vt:lpstr>
      <vt:lpstr>CV builder walkthrough</vt:lpstr>
      <vt:lpstr>Using STAR Techniques in interviews</vt:lpstr>
      <vt:lpstr>Applicant Tracking Systems (ATS)</vt:lpstr>
      <vt:lpstr>Applicant Tracking Systems (ATS)</vt:lpstr>
      <vt:lpstr>Covering letters</vt:lpstr>
      <vt:lpstr>Skills Development Scotland Support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Hazel Stockton</dc:creator>
  <cp:lastModifiedBy>Ann-Marie MacRae</cp:lastModifiedBy>
  <cp:revision>231</cp:revision>
  <cp:lastPrinted>2025-10-24T12:23:29Z</cp:lastPrinted>
  <dcterms:created xsi:type="dcterms:W3CDTF">2023-03-06T15:54:53Z</dcterms:created>
  <dcterms:modified xsi:type="dcterms:W3CDTF">2025-10-24T12:23:31Z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0x010100CD2A1C38AC54EC418283454DD4A6372C</vt:lpwstr>
  </property>
  <property fmtid="{D5CDD505-2E9C-101B-9397-08002B2CF9AE}" pid="3" name="MediaServiceImageTags">
    <vt:lpwstr/>
  </property>
</Properties>
</file>