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257" r:id="rId5"/>
    <p:sldId id="256" r:id="rId6"/>
    <p:sldId id="376" r:id="rId7"/>
    <p:sldId id="369" r:id="rId8"/>
    <p:sldId id="370" r:id="rId9"/>
    <p:sldId id="374" r:id="rId10"/>
    <p:sldId id="261" r:id="rId11"/>
    <p:sldId id="373" r:id="rId12"/>
    <p:sldId id="365" r:id="rId13"/>
    <p:sldId id="366" r:id="rId14"/>
    <p:sldId id="368" r:id="rId15"/>
    <p:sldId id="299" r:id="rId16"/>
    <p:sldId id="356" r:id="rId17"/>
    <p:sldId id="375" r:id="rId18"/>
    <p:sldId id="363" r:id="rId19"/>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8926A-C0EA-42DD-9853-6AA0A04D1697}" v="2" dt="2025-10-24T12:17:55.1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86"/>
    <p:restoredTop sz="68310" autoAdjust="0"/>
  </p:normalViewPr>
  <p:slideViewPr>
    <p:cSldViewPr snapToGrid="0">
      <p:cViewPr varScale="1">
        <p:scale>
          <a:sx n="50" d="100"/>
          <a:sy n="50" d="100"/>
        </p:scale>
        <p:origin x="916"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Marie MacRae" userId="6727b188-6fcc-4d9e-893a-63ed3a380f0c" providerId="ADAL" clId="{7020F56C-E8DE-4FCD-85FE-5C8B945A3FAC}"/>
    <pc:docChg chg="modNotesMaster modHandout">
      <pc:chgData name="Ann-Marie MacRae" userId="6727b188-6fcc-4d9e-893a-63ed3a380f0c" providerId="ADAL" clId="{7020F56C-E8DE-4FCD-85FE-5C8B945A3FAC}" dt="2025-10-24T12:17:55.167" v="1"/>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753C0F-E597-0770-B30A-71BB3D96683A}"/>
              </a:ext>
            </a:extLst>
          </p:cNvPr>
          <p:cNvSpPr>
            <a:spLocks noGrp="1"/>
          </p:cNvSpPr>
          <p:nvPr>
            <p:ph type="hdr" sz="quarter"/>
          </p:nvPr>
        </p:nvSpPr>
        <p:spPr>
          <a:xfrm>
            <a:off x="0" y="1"/>
            <a:ext cx="2889938" cy="498055"/>
          </a:xfrm>
          <a:prstGeom prst="rect">
            <a:avLst/>
          </a:prstGeom>
        </p:spPr>
        <p:txBody>
          <a:bodyPr vert="horz" lIns="93177" tIns="46589" rIns="93177" bIns="46589" rtlCol="0"/>
          <a:lstStyle>
            <a:lvl1pPr algn="l">
              <a:defRPr sz="1200"/>
            </a:lvl1pPr>
          </a:lstStyle>
          <a:p>
            <a:endParaRPr lang="en-GB"/>
          </a:p>
        </p:txBody>
      </p:sp>
      <p:sp>
        <p:nvSpPr>
          <p:cNvPr id="3" name="Date Placeholder 2">
            <a:extLst>
              <a:ext uri="{FF2B5EF4-FFF2-40B4-BE49-F238E27FC236}">
                <a16:creationId xmlns:a16="http://schemas.microsoft.com/office/drawing/2014/main" id="{6B272641-FE14-46EC-ADDC-CA94E01E2CCE}"/>
              </a:ext>
            </a:extLst>
          </p:cNvPr>
          <p:cNvSpPr>
            <a:spLocks noGrp="1"/>
          </p:cNvSpPr>
          <p:nvPr>
            <p:ph type="dt" sz="quarter" idx="1"/>
          </p:nvPr>
        </p:nvSpPr>
        <p:spPr>
          <a:xfrm>
            <a:off x="3777607" y="1"/>
            <a:ext cx="2889938" cy="498055"/>
          </a:xfrm>
          <a:prstGeom prst="rect">
            <a:avLst/>
          </a:prstGeom>
        </p:spPr>
        <p:txBody>
          <a:bodyPr vert="horz" lIns="93177" tIns="46589" rIns="93177" bIns="46589" rtlCol="0"/>
          <a:lstStyle>
            <a:lvl1pPr algn="r">
              <a:defRPr sz="1200"/>
            </a:lvl1pPr>
          </a:lstStyle>
          <a:p>
            <a:fld id="{896353B5-04C2-4743-8706-38D39C5C9283}" type="datetimeFigureOut">
              <a:rPr lang="en-GB" smtClean="0"/>
              <a:t>24/10/2025</a:t>
            </a:fld>
            <a:endParaRPr lang="en-GB"/>
          </a:p>
        </p:txBody>
      </p:sp>
      <p:sp>
        <p:nvSpPr>
          <p:cNvPr id="4" name="Footer Placeholder 3">
            <a:extLst>
              <a:ext uri="{FF2B5EF4-FFF2-40B4-BE49-F238E27FC236}">
                <a16:creationId xmlns:a16="http://schemas.microsoft.com/office/drawing/2014/main" id="{1898E359-831D-07D2-9512-944C95B8FFA7}"/>
              </a:ext>
            </a:extLst>
          </p:cNvPr>
          <p:cNvSpPr>
            <a:spLocks noGrp="1"/>
          </p:cNvSpPr>
          <p:nvPr>
            <p:ph type="ftr" sz="quarter" idx="2"/>
          </p:nvPr>
        </p:nvSpPr>
        <p:spPr>
          <a:xfrm>
            <a:off x="0" y="9428584"/>
            <a:ext cx="2889938" cy="498054"/>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A6615FD-50AD-D760-F983-C51881EFFE49}"/>
              </a:ext>
            </a:extLst>
          </p:cNvPr>
          <p:cNvSpPr>
            <a:spLocks noGrp="1"/>
          </p:cNvSpPr>
          <p:nvPr>
            <p:ph type="sldNum" sz="quarter" idx="3"/>
          </p:nvPr>
        </p:nvSpPr>
        <p:spPr>
          <a:xfrm>
            <a:off x="3777607" y="9428584"/>
            <a:ext cx="2889938" cy="498054"/>
          </a:xfrm>
          <a:prstGeom prst="rect">
            <a:avLst/>
          </a:prstGeom>
        </p:spPr>
        <p:txBody>
          <a:bodyPr vert="horz" lIns="93177" tIns="46589" rIns="93177" bIns="46589" rtlCol="0" anchor="b"/>
          <a:lstStyle>
            <a:lvl1pPr algn="r">
              <a:defRPr sz="1200"/>
            </a:lvl1pPr>
          </a:lstStyle>
          <a:p>
            <a:fld id="{90E36D7E-1930-4E74-8C26-C7E98C9F6FF0}" type="slidenum">
              <a:rPr lang="en-GB" smtClean="0"/>
              <a:t>‹#›</a:t>
            </a:fld>
            <a:endParaRPr lang="en-GB"/>
          </a:p>
        </p:txBody>
      </p:sp>
    </p:spTree>
    <p:extLst>
      <p:ext uri="{BB962C8B-B14F-4D97-AF65-F5344CB8AC3E}">
        <p14:creationId xmlns:p14="http://schemas.microsoft.com/office/powerpoint/2010/main" val="13772448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0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8055"/>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777607" y="1"/>
            <a:ext cx="2889938" cy="498055"/>
          </a:xfrm>
          <a:prstGeom prst="rect">
            <a:avLst/>
          </a:prstGeom>
        </p:spPr>
        <p:txBody>
          <a:bodyPr vert="horz" lIns="93177" tIns="46589" rIns="93177" bIns="46589" rtlCol="0"/>
          <a:lstStyle>
            <a:lvl1pPr algn="r">
              <a:defRPr sz="1200"/>
            </a:lvl1pPr>
          </a:lstStyle>
          <a:p>
            <a:fld id="{8FEE4DCA-625F-4472-BEE9-2CBFBD032A22}" type="datetimeFigureOut">
              <a:rPr lang="en-GB" smtClean="0"/>
              <a:t>24/10/2025</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66909" y="4777193"/>
            <a:ext cx="5335270" cy="390861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4"/>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4"/>
          </a:xfrm>
          <a:prstGeom prst="rect">
            <a:avLst/>
          </a:prstGeom>
        </p:spPr>
        <p:txBody>
          <a:bodyPr vert="horz" lIns="93177" tIns="46589" rIns="93177" bIns="46589" rtlCol="0" anchor="b"/>
          <a:lstStyle>
            <a:lvl1pPr algn="r">
              <a:defRPr sz="1200"/>
            </a:lvl1pPr>
          </a:lstStyle>
          <a:p>
            <a:fld id="{AE65042A-08D6-43F4-9209-7C0BF31FE522}" type="slidenum">
              <a:rPr lang="en-GB" smtClean="0"/>
              <a:t>‹#›</a:t>
            </a:fld>
            <a:endParaRPr lang="en-GB"/>
          </a:p>
        </p:txBody>
      </p:sp>
    </p:spTree>
    <p:extLst>
      <p:ext uri="{BB962C8B-B14F-4D97-AF65-F5344CB8AC3E}">
        <p14:creationId xmlns:p14="http://schemas.microsoft.com/office/powerpoint/2010/main" val="410318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irlguiding.org.uk/globalassets/docs-and-resources/diversity-and-inclusion/diversity-and-inclusion-audit-report.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a:t>
            </a:fld>
            <a:endParaRPr lang="en-GB"/>
          </a:p>
        </p:txBody>
      </p:sp>
    </p:spTree>
    <p:extLst>
      <p:ext uri="{BB962C8B-B14F-4D97-AF65-F5344CB8AC3E}">
        <p14:creationId xmlns:p14="http://schemas.microsoft.com/office/powerpoint/2010/main" val="1989873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10</a:t>
            </a:fld>
            <a:endParaRPr lang="en-GB"/>
          </a:p>
        </p:txBody>
      </p:sp>
    </p:spTree>
    <p:extLst>
      <p:ext uri="{BB962C8B-B14F-4D97-AF65-F5344CB8AC3E}">
        <p14:creationId xmlns:p14="http://schemas.microsoft.com/office/powerpoint/2010/main" val="136831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33BDE-2AC9-1853-3673-10CB457821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B787C-D728-81F2-C8F4-0ED6125A3C5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6865457-5A09-2119-1AFA-B26EAB47888C}"/>
              </a:ext>
            </a:extLst>
          </p:cNvPr>
          <p:cNvSpPr>
            <a:spLocks noGrp="1"/>
          </p:cNvSpPr>
          <p:nvPr>
            <p:ph type="body" idx="1"/>
          </p:nvPr>
        </p:nvSpPr>
        <p:spPr/>
        <p:txBody>
          <a:bodyPr/>
          <a:lstStyle/>
          <a:p>
            <a:endParaRPr lang="en-US" b="0" i="0" dirty="0">
              <a:solidFill>
                <a:srgbClr val="111111"/>
              </a:solidFill>
              <a:effectLst/>
              <a:latin typeface="Roboto" panose="02000000000000000000" pitchFamily="2" charset="0"/>
            </a:endParaRPr>
          </a:p>
        </p:txBody>
      </p:sp>
      <p:sp>
        <p:nvSpPr>
          <p:cNvPr id="4" name="Slide Number Placeholder 3">
            <a:extLst>
              <a:ext uri="{FF2B5EF4-FFF2-40B4-BE49-F238E27FC236}">
                <a16:creationId xmlns:a16="http://schemas.microsoft.com/office/drawing/2014/main" id="{49444EEF-BC9F-44F4-9B30-49458A5781BD}"/>
              </a:ext>
            </a:extLst>
          </p:cNvPr>
          <p:cNvSpPr>
            <a:spLocks noGrp="1"/>
          </p:cNvSpPr>
          <p:nvPr>
            <p:ph type="sldNum" sz="quarter" idx="5"/>
          </p:nvPr>
        </p:nvSpPr>
        <p:spPr/>
        <p:txBody>
          <a:bodyPr/>
          <a:lstStyle/>
          <a:p>
            <a:fld id="{AE65042A-08D6-43F4-9209-7C0BF31FE522}" type="slidenum">
              <a:rPr lang="en-GB" smtClean="0"/>
              <a:t>11</a:t>
            </a:fld>
            <a:endParaRPr lang="en-GB"/>
          </a:p>
        </p:txBody>
      </p:sp>
    </p:spTree>
    <p:extLst>
      <p:ext uri="{BB962C8B-B14F-4D97-AF65-F5344CB8AC3E}">
        <p14:creationId xmlns:p14="http://schemas.microsoft.com/office/powerpoint/2010/main" val="776514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12</a:t>
            </a:fld>
            <a:endParaRPr lang="en-GB"/>
          </a:p>
        </p:txBody>
      </p:sp>
    </p:spTree>
    <p:extLst>
      <p:ext uri="{BB962C8B-B14F-4D97-AF65-F5344CB8AC3E}">
        <p14:creationId xmlns:p14="http://schemas.microsoft.com/office/powerpoint/2010/main" val="3652103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6F362-0654-F2C9-8E94-592769962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F80FB-A2A2-1C30-C7A6-19AD933DDB9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C9FAC73-62F6-9ACB-4F06-539236B6E5B6}"/>
              </a:ext>
            </a:extLst>
          </p:cNvPr>
          <p:cNvSpPr>
            <a:spLocks noGrp="1"/>
          </p:cNvSpPr>
          <p:nvPr>
            <p:ph type="body" idx="1"/>
          </p:nvPr>
        </p:nvSpPr>
        <p:spPr/>
        <p:txBody>
          <a:bodyPr/>
          <a:lstStyle/>
          <a:p>
            <a:r>
              <a:rPr lang="en-US" b="0" i="0" dirty="0">
                <a:solidFill>
                  <a:srgbClr val="111111"/>
                </a:solidFill>
                <a:effectLst/>
                <a:latin typeface="Roboto" panose="02000000000000000000" pitchFamily="2" charset="0"/>
              </a:rPr>
              <a:t>An ally is often defined as someone who</a:t>
            </a:r>
            <a:r>
              <a:rPr lang="en-US" b="1" i="0" dirty="0">
                <a:solidFill>
                  <a:srgbClr val="111111"/>
                </a:solidFill>
                <a:effectLst/>
                <a:latin typeface="Roboto" panose="02000000000000000000" pitchFamily="2" charset="0"/>
              </a:rPr>
              <a:t> is not a member of a marginalised group but wants to support and take action to help</a:t>
            </a:r>
            <a:r>
              <a:rPr lang="en-US" b="0" i="0" dirty="0">
                <a:solidFill>
                  <a:srgbClr val="111111"/>
                </a:solidFill>
                <a:effectLst/>
                <a:latin typeface="Roboto" panose="02000000000000000000" pitchFamily="2" charset="0"/>
              </a:rPr>
              <a:t> others in that group.</a:t>
            </a:r>
          </a:p>
        </p:txBody>
      </p:sp>
      <p:sp>
        <p:nvSpPr>
          <p:cNvPr id="4" name="Slide Number Placeholder 3">
            <a:extLst>
              <a:ext uri="{FF2B5EF4-FFF2-40B4-BE49-F238E27FC236}">
                <a16:creationId xmlns:a16="http://schemas.microsoft.com/office/drawing/2014/main" id="{6A7C0828-0192-830C-11EF-321FC5526CD6}"/>
              </a:ext>
            </a:extLst>
          </p:cNvPr>
          <p:cNvSpPr>
            <a:spLocks noGrp="1"/>
          </p:cNvSpPr>
          <p:nvPr>
            <p:ph type="sldNum" sz="quarter" idx="5"/>
          </p:nvPr>
        </p:nvSpPr>
        <p:spPr/>
        <p:txBody>
          <a:bodyPr/>
          <a:lstStyle/>
          <a:p>
            <a:fld id="{AE65042A-08D6-43F4-9209-7C0BF31FE522}" type="slidenum">
              <a:rPr lang="en-GB" smtClean="0"/>
              <a:t>13</a:t>
            </a:fld>
            <a:endParaRPr lang="en-GB"/>
          </a:p>
        </p:txBody>
      </p:sp>
    </p:spTree>
    <p:extLst>
      <p:ext uri="{BB962C8B-B14F-4D97-AF65-F5344CB8AC3E}">
        <p14:creationId xmlns:p14="http://schemas.microsoft.com/office/powerpoint/2010/main" val="4101310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31024-5625-AC50-C848-10DB44DA5E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558CE-3254-264F-9941-CC6DB222046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8C938C3-B405-33D6-B2F0-46BEF5655193}"/>
              </a:ext>
            </a:extLst>
          </p:cNvPr>
          <p:cNvSpPr>
            <a:spLocks noGrp="1"/>
          </p:cNvSpPr>
          <p:nvPr>
            <p:ph type="body" idx="1"/>
          </p:nvPr>
        </p:nvSpPr>
        <p:spPr/>
        <p:txBody>
          <a:bodyPr/>
          <a:lstStyle/>
          <a:p>
            <a:endParaRPr lang="en-US" b="0" i="0" dirty="0">
              <a:solidFill>
                <a:srgbClr val="111111"/>
              </a:solidFill>
              <a:effectLst/>
              <a:latin typeface="Roboto" panose="02000000000000000000" pitchFamily="2" charset="0"/>
            </a:endParaRPr>
          </a:p>
        </p:txBody>
      </p:sp>
      <p:sp>
        <p:nvSpPr>
          <p:cNvPr id="4" name="Slide Number Placeholder 3">
            <a:extLst>
              <a:ext uri="{FF2B5EF4-FFF2-40B4-BE49-F238E27FC236}">
                <a16:creationId xmlns:a16="http://schemas.microsoft.com/office/drawing/2014/main" id="{18714EDC-87E2-C509-4E6E-A7BE7D648C8C}"/>
              </a:ext>
            </a:extLst>
          </p:cNvPr>
          <p:cNvSpPr>
            <a:spLocks noGrp="1"/>
          </p:cNvSpPr>
          <p:nvPr>
            <p:ph type="sldNum" sz="quarter" idx="5"/>
          </p:nvPr>
        </p:nvSpPr>
        <p:spPr/>
        <p:txBody>
          <a:bodyPr/>
          <a:lstStyle/>
          <a:p>
            <a:fld id="{AE65042A-08D6-43F4-9209-7C0BF31FE522}" type="slidenum">
              <a:rPr lang="en-GB" smtClean="0"/>
              <a:t>14</a:t>
            </a:fld>
            <a:endParaRPr lang="en-GB"/>
          </a:p>
        </p:txBody>
      </p:sp>
    </p:spTree>
    <p:extLst>
      <p:ext uri="{BB962C8B-B14F-4D97-AF65-F5344CB8AC3E}">
        <p14:creationId xmlns:p14="http://schemas.microsoft.com/office/powerpoint/2010/main" val="3200969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15</a:t>
            </a:fld>
            <a:endParaRPr lang="en-GB"/>
          </a:p>
        </p:txBody>
      </p:sp>
    </p:spTree>
    <p:extLst>
      <p:ext uri="{BB962C8B-B14F-4D97-AF65-F5344CB8AC3E}">
        <p14:creationId xmlns:p14="http://schemas.microsoft.com/office/powerpoint/2010/main" val="142614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2</a:t>
            </a:fld>
            <a:endParaRPr lang="en-GB"/>
          </a:p>
        </p:txBody>
      </p:sp>
    </p:spTree>
    <p:extLst>
      <p:ext uri="{BB962C8B-B14F-4D97-AF65-F5344CB8AC3E}">
        <p14:creationId xmlns:p14="http://schemas.microsoft.com/office/powerpoint/2010/main" val="2854642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board https://</a:t>
            </a:r>
            <a:r>
              <a:rPr lang="en-GB" dirty="0" err="1"/>
              <a:t>padlet.com</a:t>
            </a:r>
            <a:r>
              <a:rPr lang="en-GB" dirty="0"/>
              <a:t>/hannahroberts22_2/creating-a-culture-of-belonging-girlguiding-scotland-dasdkior4ggu6hw4</a:t>
            </a:r>
          </a:p>
        </p:txBody>
      </p:sp>
      <p:sp>
        <p:nvSpPr>
          <p:cNvPr id="4" name="Slide Number Placeholder 3"/>
          <p:cNvSpPr>
            <a:spLocks noGrp="1"/>
          </p:cNvSpPr>
          <p:nvPr>
            <p:ph type="sldNum" sz="quarter" idx="5"/>
          </p:nvPr>
        </p:nvSpPr>
        <p:spPr/>
        <p:txBody>
          <a:bodyPr/>
          <a:lstStyle/>
          <a:p>
            <a:fld id="{AE65042A-08D6-43F4-9209-7C0BF31FE522}" type="slidenum">
              <a:rPr lang="en-GB" smtClean="0"/>
              <a:t>3</a:t>
            </a:fld>
            <a:endParaRPr lang="en-GB"/>
          </a:p>
        </p:txBody>
      </p:sp>
    </p:spTree>
    <p:extLst>
      <p:ext uri="{BB962C8B-B14F-4D97-AF65-F5344CB8AC3E}">
        <p14:creationId xmlns:p14="http://schemas.microsoft.com/office/powerpoint/2010/main" val="256405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4</a:t>
            </a:fld>
            <a:endParaRPr lang="en-GB"/>
          </a:p>
        </p:txBody>
      </p:sp>
    </p:spTree>
    <p:extLst>
      <p:ext uri="{BB962C8B-B14F-4D97-AF65-F5344CB8AC3E}">
        <p14:creationId xmlns:p14="http://schemas.microsoft.com/office/powerpoint/2010/main" val="94241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5</a:t>
            </a:fld>
            <a:endParaRPr lang="en-GB"/>
          </a:p>
        </p:txBody>
      </p:sp>
    </p:spTree>
    <p:extLst>
      <p:ext uri="{BB962C8B-B14F-4D97-AF65-F5344CB8AC3E}">
        <p14:creationId xmlns:p14="http://schemas.microsoft.com/office/powerpoint/2010/main" val="398866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6</a:t>
            </a:fld>
            <a:endParaRPr lang="en-GB"/>
          </a:p>
        </p:txBody>
      </p:sp>
    </p:spTree>
    <p:extLst>
      <p:ext uri="{BB962C8B-B14F-4D97-AF65-F5344CB8AC3E}">
        <p14:creationId xmlns:p14="http://schemas.microsoft.com/office/powerpoint/2010/main" val="145195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t>Unconscious biases are social stereotypes about certain groups of people that we all form without </a:t>
            </a:r>
            <a:r>
              <a:rPr lang="en-US" dirty="0" err="1"/>
              <a:t>realising</a:t>
            </a:r>
            <a:r>
              <a:rPr lang="en-US" dirty="0"/>
              <a:t>. This can affect how we act or communicate with people. </a:t>
            </a:r>
          </a:p>
          <a:p>
            <a:endParaRPr lang="en-GB" dirty="0"/>
          </a:p>
          <a:p>
            <a:r>
              <a:rPr lang="en-GB" dirty="0"/>
              <a:t>Give example – get on a train at 2 in the afternoon and see some younger men drinking lager. You move to another carriage as a single female traveller. Unconscious bias can be helpful to keep us safe, to weigh up risks and are based on prior experience. However, these guys could be perfectly nice and just starting out on a stag do or going to the football. </a:t>
            </a:r>
          </a:p>
          <a:p>
            <a:endParaRPr lang="en-GB" dirty="0"/>
          </a:p>
          <a:p>
            <a:r>
              <a:rPr lang="en-GB" dirty="0"/>
              <a:t>If we’re not aware of them, we won’t know they’re there. We have to challenge ourselves to face our unconscious bias and take a moment to consider whether an unconscious bias might affect the way we interact or think about a particular person or group.</a:t>
            </a:r>
          </a:p>
          <a:p>
            <a:endParaRPr lang="en-GB" dirty="0"/>
          </a:p>
          <a:p>
            <a:r>
              <a:rPr lang="en-GB" dirty="0"/>
              <a:t>We must also look at unconscious bias when making decisions. This can be decisions about the activities we run, the places we visit, the young members we give leadership opportunities to, or more.</a:t>
            </a:r>
          </a:p>
          <a:p>
            <a:endParaRPr lang="en-GB" dirty="0"/>
          </a:p>
          <a:p>
            <a:pPr marL="0" indent="0">
              <a:buFont typeface="Arial" panose="020B0604020202020204" pitchFamily="34" charset="0"/>
              <a:buNone/>
            </a:pPr>
            <a:r>
              <a:rPr lang="en-GB" dirty="0"/>
              <a:t>- We make decisions all the time as leaders: who give a job to, how to deal with an argument, who to make a patrol leader,  what activity to do next, where to go on a trip and much more. How might unconscious bias impact the decisions we make?  </a:t>
            </a:r>
            <a:r>
              <a:rPr lang="en-GB" i="1" dirty="0"/>
              <a:t>Discuss answers including:</a:t>
            </a:r>
            <a:endParaRPr lang="en-GB" i="1" dirty="0">
              <a:cs typeface="+mn-lt"/>
            </a:endParaRPr>
          </a:p>
          <a:p>
            <a:pPr marL="628650" lvl="1" indent="-171450">
              <a:buFont typeface="Arial" panose="020B0604020202020204" pitchFamily="34" charset="0"/>
              <a:buChar char="•"/>
            </a:pPr>
            <a:r>
              <a:rPr lang="en-GB" i="1" dirty="0"/>
              <a:t>We might perceive someone as more or less trustworthy and dole out jobs or opportunities accordingly?</a:t>
            </a:r>
          </a:p>
          <a:p>
            <a:pPr marL="628650" lvl="1" indent="-171450">
              <a:buFont typeface="Arial" panose="020B0604020202020204" pitchFamily="34" charset="0"/>
              <a:buChar char="•"/>
            </a:pPr>
            <a:r>
              <a:rPr lang="en-GB" i="1" dirty="0"/>
              <a:t>We might perceive some people to be more or less intelligent and perhaps not give them the help they need or stop them reaching their full potential? </a:t>
            </a:r>
          </a:p>
          <a:p>
            <a:pPr marL="628650" lvl="1" indent="-171450">
              <a:buFont typeface="Arial" panose="020B0604020202020204" pitchFamily="34" charset="0"/>
              <a:buChar char="•"/>
            </a:pPr>
            <a:r>
              <a:rPr lang="en-GB" i="1" dirty="0"/>
              <a:t>In the case of an argument or disagreement between young people or volunteers we might take someone's side or judge without hearing the evidence?</a:t>
            </a:r>
            <a:endParaRPr lang="en-US" dirty="0"/>
          </a:p>
          <a:p>
            <a:pPr marL="457200" indent="-457200">
              <a:buFont typeface="Arial,Sans-Serif"/>
              <a:buChar char="•"/>
            </a:pPr>
            <a:endParaRPr lang="en-GB" dirty="0"/>
          </a:p>
          <a:p>
            <a:pPr marL="0" indent="0">
              <a:buFont typeface="Arial,Sans-Serif"/>
              <a:buNone/>
            </a:pPr>
            <a:r>
              <a:rPr lang="en-GB" dirty="0"/>
              <a:t>- What can we do to reduce the impact of unconscious bias on our decisions? </a:t>
            </a:r>
            <a:r>
              <a:rPr lang="en-GB" i="1" dirty="0"/>
              <a:t>discuss answers including: </a:t>
            </a:r>
          </a:p>
          <a:p>
            <a:pPr marL="914400" lvl="1" indent="-457200">
              <a:buFont typeface="Arial,Sans-Serif"/>
              <a:buChar char="•"/>
            </a:pPr>
            <a:r>
              <a:rPr lang="en-GB" i="1" dirty="0"/>
              <a:t>educating ourselves</a:t>
            </a:r>
          </a:p>
          <a:p>
            <a:pPr marL="914400" lvl="1" indent="-457200">
              <a:buFont typeface="Arial,Sans-Serif"/>
              <a:buChar char="•"/>
            </a:pPr>
            <a:r>
              <a:rPr lang="en-GB" i="1" dirty="0"/>
              <a:t>talking to people as individuals</a:t>
            </a:r>
          </a:p>
          <a:p>
            <a:pPr marL="914400" lvl="1" indent="-457200">
              <a:buFont typeface="Arial,Sans-Serif"/>
              <a:buChar char="•"/>
            </a:pPr>
            <a:r>
              <a:rPr lang="en-US" i="1" dirty="0"/>
              <a:t>be mindful of potential biases: being aware that we all have unconscious biases and might make snap decisions when talking to or dealing with someone who we don't know as well or has a different background or life experience as you. </a:t>
            </a:r>
            <a:endParaRPr lang="en-US" dirty="0"/>
          </a:p>
          <a:p>
            <a:pPr marL="457200" indent="-457200">
              <a:buFont typeface="Arial,Sans-Serif"/>
              <a:buChar char="•"/>
            </a:pPr>
            <a:endParaRPr lang="en-GB" dirty="0"/>
          </a:p>
          <a:p>
            <a:r>
              <a:rPr lang="en-GB" dirty="0"/>
              <a:t>The most effective way to reduce unconscious bias in decision making is to get everyone involved in making decisions. With your leadership team:</a:t>
            </a:r>
          </a:p>
          <a:p>
            <a:endParaRPr lang="en-GB" dirty="0"/>
          </a:p>
          <a:p>
            <a:pPr marL="457200" indent="-457200">
              <a:buFont typeface="Arial,Sans-Serif"/>
              <a:buChar char="•"/>
            </a:pPr>
            <a:r>
              <a:rPr lang="en-GB" dirty="0"/>
              <a:t>Make sure everyone feels heard and involved in making decisions </a:t>
            </a:r>
          </a:p>
          <a:p>
            <a:pPr marL="457200" indent="-457200">
              <a:buFont typeface="Arial,Sans-Serif"/>
              <a:buChar char="•"/>
            </a:pPr>
            <a:r>
              <a:rPr lang="en-GB" dirty="0"/>
              <a:t>Think about different ways to make sure that everyone is included </a:t>
            </a:r>
          </a:p>
          <a:p>
            <a:pPr marL="171450" indent="-171450">
              <a:buFont typeface="Arial,Sans-Serif"/>
              <a:buChar char="•"/>
            </a:pPr>
            <a:endParaRPr lang="en-GB" dirty="0"/>
          </a:p>
          <a:p>
            <a:r>
              <a:rPr lang="en-GB" dirty="0"/>
              <a:t>With the young members in your unit, to get their feedback and make sure they are included:</a:t>
            </a:r>
          </a:p>
          <a:p>
            <a:pPr marL="171450" indent="-171450">
              <a:buFont typeface="Arial,Sans-Serif"/>
              <a:buChar char="•"/>
            </a:pPr>
            <a:r>
              <a:rPr lang="en-GB" dirty="0"/>
              <a:t>Use different strategies, like post it notes or secret polls, so that feedback can be anonymous</a:t>
            </a:r>
          </a:p>
          <a:p>
            <a:pPr marL="171450" indent="-171450">
              <a:buFont typeface="Arial,Sans-Serif"/>
              <a:buChar char="•"/>
            </a:pPr>
            <a:r>
              <a:rPr lang="en-GB" dirty="0"/>
              <a:t>Learn more about getting young members involved in decision making with the ‘girl-led guiding’ and ‘</a:t>
            </a:r>
            <a:r>
              <a:rPr lang="en-US" dirty="0"/>
              <a:t>Involving young members in decisions and planning’ e-learnings on the Girlguiding learning platform</a:t>
            </a:r>
          </a:p>
          <a:p>
            <a:pPr marL="171450" indent="-171450">
              <a:buFont typeface="Arial,Sans-Serif"/>
              <a:buChar char="•"/>
            </a:pPr>
            <a:endParaRPr lang="en-GB" dirty="0"/>
          </a:p>
          <a:p>
            <a:r>
              <a:rPr lang="en-US" dirty="0"/>
              <a:t>In our diversity and inclusion audit we found that young members from certain groups felt excluded from leadership opportunities because of bias. Leadership opportunities should be highlighted for all members. We should support members applying for leadership opportunities and support them with applications. This applies to all members, from Rainbows to Rangers, and even adult volunteers.  </a:t>
            </a:r>
            <a:endParaRPr lang="en-US" dirty="0">
              <a:ea typeface="Calibri"/>
              <a:cs typeface="Calibri"/>
            </a:endParaRPr>
          </a:p>
          <a:p>
            <a:endParaRPr lang="en-US" dirty="0">
              <a:ea typeface="Calibri"/>
              <a:cs typeface="Calibri"/>
            </a:endParaRPr>
          </a:p>
          <a:p>
            <a:r>
              <a:rPr lang="en-GB" dirty="0">
                <a:ea typeface="Calibri"/>
                <a:cs typeface="Calibri"/>
              </a:rPr>
              <a:t>Trainers: The D&amp;I audit can be found on the Girlguiding website</a:t>
            </a:r>
          </a:p>
          <a:p>
            <a:r>
              <a:rPr lang="en-GB" dirty="0">
                <a:hlinkClick r:id="rId3"/>
              </a:rPr>
              <a:t>https://www.girlguiding.org.uk/globalassets/docs-and-resources/diversity-and-inclusion/diversity-and-inclusion-audit-report.pdf</a:t>
            </a:r>
            <a:endParaRPr lang="en-GB" dirty="0">
              <a:cs typeface="Calibri"/>
              <a:hlinkClick r:id="rId3"/>
            </a:endParaRPr>
          </a:p>
          <a:p>
            <a:endParaRPr lang="en-GB" dirty="0">
              <a:ea typeface="Calibri"/>
              <a:cs typeface="Calibri"/>
            </a:endParaRPr>
          </a:p>
          <a:p>
            <a:endParaRPr lang="en-US" i="1"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A040C28-07DC-413C-AC74-5C9B6915F5D5}" type="slidenum">
              <a:t>7</a:t>
            </a:fld>
            <a:endParaRPr lang="en-US"/>
          </a:p>
        </p:txBody>
      </p:sp>
    </p:spTree>
    <p:extLst>
      <p:ext uri="{BB962C8B-B14F-4D97-AF65-F5344CB8AC3E}">
        <p14:creationId xmlns:p14="http://schemas.microsoft.com/office/powerpoint/2010/main" val="390825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8</a:t>
            </a:fld>
            <a:endParaRPr lang="en-GB"/>
          </a:p>
        </p:txBody>
      </p:sp>
    </p:spTree>
    <p:extLst>
      <p:ext uri="{BB962C8B-B14F-4D97-AF65-F5344CB8AC3E}">
        <p14:creationId xmlns:p14="http://schemas.microsoft.com/office/powerpoint/2010/main" val="228959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9</a:t>
            </a:fld>
            <a:endParaRPr lang="en-GB"/>
          </a:p>
        </p:txBody>
      </p:sp>
    </p:spTree>
    <p:extLst>
      <p:ext uri="{BB962C8B-B14F-4D97-AF65-F5344CB8AC3E}">
        <p14:creationId xmlns:p14="http://schemas.microsoft.com/office/powerpoint/2010/main" val="2350940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1A41932A-990E-57F0-A25D-EE5E5835CA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8518" y="1372165"/>
            <a:ext cx="4134964" cy="5312717"/>
          </a:xfrm>
          <a:prstGeom prst="rect">
            <a:avLst/>
          </a:prstGeom>
        </p:spPr>
      </p:pic>
    </p:spTree>
    <p:extLst>
      <p:ext uri="{BB962C8B-B14F-4D97-AF65-F5344CB8AC3E}">
        <p14:creationId xmlns:p14="http://schemas.microsoft.com/office/powerpoint/2010/main" val="40414821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Four Imag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4401" y="0"/>
            <a:ext cx="4064400" cy="308520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dirty="0"/>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
        <p:nvSpPr>
          <p:cNvPr id="4" name="Picture Placeholder 10">
            <a:extLst>
              <a:ext uri="{FF2B5EF4-FFF2-40B4-BE49-F238E27FC236}">
                <a16:creationId xmlns:a16="http://schemas.microsoft.com/office/drawing/2014/main" id="{91705A0C-7A0E-6607-8870-DDEFC81BF963}"/>
              </a:ext>
            </a:extLst>
          </p:cNvPr>
          <p:cNvSpPr>
            <a:spLocks noGrp="1"/>
          </p:cNvSpPr>
          <p:nvPr>
            <p:ph type="pic" sz="quarter" idx="15"/>
          </p:nvPr>
        </p:nvSpPr>
        <p:spPr>
          <a:xfrm>
            <a:off x="8127600" y="0"/>
            <a:ext cx="4064400" cy="3085200"/>
          </a:xfrm>
          <a:solidFill>
            <a:schemeClr val="bg1">
              <a:lumMod val="95000"/>
            </a:schemeClr>
          </a:solidFill>
        </p:spPr>
        <p:txBody>
          <a:bodyPr/>
          <a:lstStyle/>
          <a:p>
            <a:r>
              <a:rPr lang="en-US"/>
              <a:t>Click icon to add picture</a:t>
            </a:r>
            <a:endParaRPr lang="en-GB"/>
          </a:p>
        </p:txBody>
      </p:sp>
      <p:sp>
        <p:nvSpPr>
          <p:cNvPr id="9" name="Picture Placeholder 10">
            <a:extLst>
              <a:ext uri="{FF2B5EF4-FFF2-40B4-BE49-F238E27FC236}">
                <a16:creationId xmlns:a16="http://schemas.microsoft.com/office/drawing/2014/main" id="{43AC78D3-BC67-6E65-8CC6-FA23B778A625}"/>
              </a:ext>
            </a:extLst>
          </p:cNvPr>
          <p:cNvSpPr>
            <a:spLocks noGrp="1"/>
          </p:cNvSpPr>
          <p:nvPr>
            <p:ph type="pic" sz="quarter" idx="16"/>
          </p:nvPr>
        </p:nvSpPr>
        <p:spPr>
          <a:xfrm>
            <a:off x="4064401" y="3080649"/>
            <a:ext cx="4064400" cy="3085201"/>
          </a:xfrm>
          <a:solidFill>
            <a:schemeClr val="bg1">
              <a:lumMod val="95000"/>
            </a:schemeClr>
          </a:solidFill>
        </p:spPr>
        <p:txBody>
          <a:bodyPr/>
          <a:lstStyle/>
          <a:p>
            <a:r>
              <a:rPr lang="en-US"/>
              <a:t>Click icon to add picture</a:t>
            </a:r>
            <a:endParaRPr lang="en-GB"/>
          </a:p>
        </p:txBody>
      </p:sp>
      <p:sp>
        <p:nvSpPr>
          <p:cNvPr id="10" name="Picture Placeholder 10">
            <a:extLst>
              <a:ext uri="{FF2B5EF4-FFF2-40B4-BE49-F238E27FC236}">
                <a16:creationId xmlns:a16="http://schemas.microsoft.com/office/drawing/2014/main" id="{49D3DEDB-3F21-2EEC-B1F9-33EF96CEA455}"/>
              </a:ext>
            </a:extLst>
          </p:cNvPr>
          <p:cNvSpPr>
            <a:spLocks noGrp="1"/>
          </p:cNvSpPr>
          <p:nvPr>
            <p:ph type="pic" sz="quarter" idx="17"/>
          </p:nvPr>
        </p:nvSpPr>
        <p:spPr>
          <a:xfrm>
            <a:off x="8127600" y="3080649"/>
            <a:ext cx="4064400" cy="3085201"/>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007130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34F8-2641-2C85-C24D-73F6519BA7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E0890B-4FD4-B03A-C10B-4677DD53557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460A4E0-7E5C-2243-D0D1-122F0A8B700B}"/>
              </a:ext>
            </a:extLst>
          </p:cNvPr>
          <p:cNvSpPr>
            <a:spLocks noGrp="1"/>
          </p:cNvSpPr>
          <p:nvPr>
            <p:ph type="ftr" sz="quarter" idx="11"/>
          </p:nvPr>
        </p:nvSpPr>
        <p:spPr/>
        <p:txBody>
          <a:bodyPr/>
          <a:lstStyle/>
          <a:p>
            <a:r>
              <a:rPr lang="en-GB" dirty="0"/>
              <a:t>LEAD 2025</a:t>
            </a:r>
          </a:p>
        </p:txBody>
      </p:sp>
      <p:sp>
        <p:nvSpPr>
          <p:cNvPr id="5" name="Slide Number Placeholder 4">
            <a:extLst>
              <a:ext uri="{FF2B5EF4-FFF2-40B4-BE49-F238E27FC236}">
                <a16:creationId xmlns:a16="http://schemas.microsoft.com/office/drawing/2014/main" id="{E07C8E6F-5C40-8F8F-62DE-E4DAF4E240FB}"/>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6" name="Text Placeholder 7">
            <a:extLst>
              <a:ext uri="{FF2B5EF4-FFF2-40B4-BE49-F238E27FC236}">
                <a16:creationId xmlns:a16="http://schemas.microsoft.com/office/drawing/2014/main" id="{C4974956-8EEE-EB6A-41FF-7C75E1B6683E}"/>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7" name="Picture Placeholder 10">
            <a:extLst>
              <a:ext uri="{FF2B5EF4-FFF2-40B4-BE49-F238E27FC236}">
                <a16:creationId xmlns:a16="http://schemas.microsoft.com/office/drawing/2014/main" id="{A5EC3117-C9EE-B5F5-EEC4-ED8F77FE2B55}"/>
              </a:ext>
            </a:extLst>
          </p:cNvPr>
          <p:cNvSpPr>
            <a:spLocks noGrp="1"/>
          </p:cNvSpPr>
          <p:nvPr>
            <p:ph type="pic" sz="quarter" idx="14"/>
          </p:nvPr>
        </p:nvSpPr>
        <p:spPr>
          <a:xfrm>
            <a:off x="407989" y="1412875"/>
            <a:ext cx="11376024" cy="4464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16082765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BBBA-B749-218C-54ED-3B48437A005E}"/>
              </a:ext>
            </a:extLst>
          </p:cNvPr>
          <p:cNvSpPr>
            <a:spLocks noGrp="1"/>
          </p:cNvSpPr>
          <p:nvPr>
            <p:ph type="title"/>
          </p:nvPr>
        </p:nvSpPr>
        <p:spPr>
          <a:xfrm>
            <a:off x="407988" y="1412875"/>
            <a:ext cx="8218941" cy="4464050"/>
          </a:xfrm>
        </p:spPr>
        <p:txBody>
          <a:bodyPr anchor="t"/>
          <a:lstStyle>
            <a:lvl1pPr>
              <a:lnSpc>
                <a:spcPct val="100000"/>
              </a:lnSpc>
              <a:defRPr sz="7200" b="0">
                <a:solidFill>
                  <a:schemeClr val="bg1"/>
                </a:solidFill>
                <a:latin typeface="Poppins SemiBold" panose="00000700000000000000" pitchFamily="2" charset="0"/>
                <a:cs typeface="Poppins SemiBold" panose="00000700000000000000" pitchFamily="2" charset="0"/>
              </a:defRPr>
            </a:lvl1pPr>
          </a:lstStyle>
          <a:p>
            <a:r>
              <a:rPr lang="en-US"/>
              <a:t>Click to edit Master title style</a:t>
            </a:r>
            <a:endParaRPr lang="en-GB"/>
          </a:p>
        </p:txBody>
      </p:sp>
      <p:pic>
        <p:nvPicPr>
          <p:cNvPr id="3" name="Picture 2" descr="Text, logo&#10;&#10;Description automatically generated with medium confidence">
            <a:extLst>
              <a:ext uri="{FF2B5EF4-FFF2-40B4-BE49-F238E27FC236}">
                <a16:creationId xmlns:a16="http://schemas.microsoft.com/office/drawing/2014/main" id="{4DD575CD-0E23-ED38-E6EB-E3E710C20D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6" y="6331809"/>
            <a:ext cx="1499125" cy="610523"/>
          </a:xfrm>
          <a:prstGeom prst="rect">
            <a:avLst/>
          </a:prstGeom>
        </p:spPr>
      </p:pic>
    </p:spTree>
    <p:extLst>
      <p:ext uri="{BB962C8B-B14F-4D97-AF65-F5344CB8AC3E}">
        <p14:creationId xmlns:p14="http://schemas.microsoft.com/office/powerpoint/2010/main" val="22049863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EA8004-5772-E304-8238-F2C2CCD052A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30C92CA-A09D-0292-7A9E-B78FD28FACAA}"/>
              </a:ext>
            </a:extLst>
          </p:cNvPr>
          <p:cNvSpPr>
            <a:spLocks noGrp="1"/>
          </p:cNvSpPr>
          <p:nvPr>
            <p:ph type="ftr" sz="quarter" idx="11"/>
          </p:nvPr>
        </p:nvSpPr>
        <p:spPr/>
        <p:txBody>
          <a:bodyPr/>
          <a:lstStyle/>
          <a:p>
            <a:r>
              <a:rPr lang="en-GB" dirty="0"/>
              <a:t>LEAD 2025</a:t>
            </a:r>
          </a:p>
        </p:txBody>
      </p:sp>
      <p:sp>
        <p:nvSpPr>
          <p:cNvPr id="5" name="Slide Number Placeholder 4">
            <a:extLst>
              <a:ext uri="{FF2B5EF4-FFF2-40B4-BE49-F238E27FC236}">
                <a16:creationId xmlns:a16="http://schemas.microsoft.com/office/drawing/2014/main" id="{38756BF4-F358-FD3F-7779-D2C49724F7F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8B402B67-B28A-6764-0AF4-B5D3EC635CCC}"/>
              </a:ext>
            </a:extLst>
          </p:cNvPr>
          <p:cNvSpPr>
            <a:spLocks noGrp="1"/>
          </p:cNvSpPr>
          <p:nvPr>
            <p:ph type="body" sz="quarter" idx="13"/>
          </p:nvPr>
        </p:nvSpPr>
        <p:spPr>
          <a:xfrm>
            <a:off x="1477166" y="2126295"/>
            <a:ext cx="9237669" cy="3750629"/>
          </a:xfrm>
        </p:spPr>
        <p:txBody>
          <a:bodyPr anchor="t"/>
          <a:lstStyle>
            <a:lvl1pPr>
              <a:spcAft>
                <a:spcPts val="2400"/>
              </a:spcAft>
              <a:defRPr sz="4000" b="1">
                <a:solidFill>
                  <a:schemeClr val="bg1"/>
                </a:solidFill>
                <a:latin typeface="Zilla Slab" pitchFamily="2" charset="0"/>
                <a:ea typeface="Zilla Slab" pitchFamily="2" charset="0"/>
                <a:cs typeface="Poppins SemiBold" panose="00000700000000000000" pitchFamily="2" charset="0"/>
              </a:defRPr>
            </a:lvl1pPr>
            <a:lvl2pPr>
              <a:defRPr sz="1600">
                <a:solidFill>
                  <a:schemeClr val="bg1"/>
                </a:solidFill>
              </a:defRPr>
            </a:lvl2pPr>
            <a:lvl3pPr marL="0" indent="0">
              <a:spcBef>
                <a:spcPts val="0"/>
              </a:spcBef>
              <a:spcAft>
                <a:spcPts val="0"/>
              </a:spcAft>
              <a:buNone/>
              <a:defRPr sz="1200" b="0">
                <a:solidFill>
                  <a:schemeClr val="bg1"/>
                </a:solidFill>
              </a:defRPr>
            </a:lvl3pPr>
            <a:lvl4pPr>
              <a:defRPr sz="3000">
                <a:solidFill>
                  <a:schemeClr val="bg1"/>
                </a:solidFill>
              </a:defRPr>
            </a:lvl4pPr>
            <a:lvl5pPr>
              <a:defRPr sz="3000">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E384569E-C09F-90B6-EFA9-087D1CD7DBCA}"/>
              </a:ext>
            </a:extLst>
          </p:cNvPr>
          <p:cNvPicPr>
            <a:picLocks noChangeAspect="1"/>
          </p:cNvPicPr>
          <p:nvPr userDrawn="1"/>
        </p:nvPicPr>
        <p:blipFill rotWithShape="1">
          <a:blip r:embed="rId2"/>
          <a:srcRect l="44170" t="17623" r="43429" b="68420"/>
          <a:stretch/>
        </p:blipFill>
        <p:spPr>
          <a:xfrm>
            <a:off x="371920" y="368061"/>
            <a:ext cx="756771" cy="1241398"/>
          </a:xfrm>
          <a:prstGeom prst="rect">
            <a:avLst/>
          </a:prstGeom>
        </p:spPr>
      </p:pic>
      <p:pic>
        <p:nvPicPr>
          <p:cNvPr id="11" name="Picture 10">
            <a:extLst>
              <a:ext uri="{FF2B5EF4-FFF2-40B4-BE49-F238E27FC236}">
                <a16:creationId xmlns:a16="http://schemas.microsoft.com/office/drawing/2014/main" id="{CEDA6D4B-2B9F-437D-E697-34F64780A31A}"/>
              </a:ext>
            </a:extLst>
          </p:cNvPr>
          <p:cNvPicPr>
            <a:picLocks noChangeAspect="1"/>
          </p:cNvPicPr>
          <p:nvPr userDrawn="1"/>
        </p:nvPicPr>
        <p:blipFill rotWithShape="1">
          <a:blip r:embed="rId2"/>
          <a:srcRect l="44170" t="17623" r="43429" b="68420"/>
          <a:stretch/>
        </p:blipFill>
        <p:spPr>
          <a:xfrm rot="10800000">
            <a:off x="11072792" y="4668132"/>
            <a:ext cx="756771" cy="1241398"/>
          </a:xfrm>
          <a:prstGeom prst="rect">
            <a:avLst/>
          </a:prstGeom>
        </p:spPr>
      </p:pic>
    </p:spTree>
    <p:extLst>
      <p:ext uri="{BB962C8B-B14F-4D97-AF65-F5344CB8AC3E}">
        <p14:creationId xmlns:p14="http://schemas.microsoft.com/office/powerpoint/2010/main" val="881272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dirty="0"/>
              <a:t>LEAD 2025</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6" name="Text Placeholder 7">
            <a:extLst>
              <a:ext uri="{FF2B5EF4-FFF2-40B4-BE49-F238E27FC236}">
                <a16:creationId xmlns:a16="http://schemas.microsoft.com/office/drawing/2014/main" id="{E6B4BB29-23C8-3620-D92A-9EA9B33C58E9}"/>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dirty="0"/>
              <a:t>LEAD 2025</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9644649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2454729" y="1666843"/>
            <a:ext cx="7282542" cy="2008414"/>
          </a:xfrm>
        </p:spPr>
        <p:txBody>
          <a:bodyPr anchor="b"/>
          <a:lstStyle>
            <a:lvl1pPr algn="ctr">
              <a:defRPr sz="48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2454729" y="3729685"/>
            <a:ext cx="7282542" cy="139095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descr="Logo&#10;&#10;Description automatically generated">
            <a:extLst>
              <a:ext uri="{FF2B5EF4-FFF2-40B4-BE49-F238E27FC236}">
                <a16:creationId xmlns:a16="http://schemas.microsoft.com/office/drawing/2014/main" id="{EADC20EB-4616-9C96-DCE7-BF2376DD3F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8580" y="5494800"/>
            <a:ext cx="854840" cy="1098322"/>
          </a:xfrm>
          <a:prstGeom prst="rect">
            <a:avLst/>
          </a:prstGeom>
        </p:spPr>
      </p:pic>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9B48-A3C4-5BF5-4493-68759FC78442}"/>
              </a:ext>
            </a:extLst>
          </p:cNvPr>
          <p:cNvSpPr>
            <a:spLocks noGrp="1"/>
          </p:cNvSpPr>
          <p:nvPr>
            <p:ph type="title"/>
          </p:nvPr>
        </p:nvSpPr>
        <p:spPr>
          <a:xfrm>
            <a:off x="407987" y="404813"/>
            <a:ext cx="7544027" cy="1008062"/>
          </a:xfrm>
        </p:spPr>
        <p:txBody>
          <a:bodyPr/>
          <a:lstStyle>
            <a:lvl1pPr>
              <a:defRPr sz="6000">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384D5C21-320D-964A-E080-1DF15E65580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4B81B8E6-E254-2C88-8669-5D18B7A6345E}"/>
              </a:ext>
            </a:extLst>
          </p:cNvPr>
          <p:cNvSpPr>
            <a:spLocks noGrp="1"/>
          </p:cNvSpPr>
          <p:nvPr>
            <p:ph type="ftr" sz="quarter" idx="11"/>
          </p:nvPr>
        </p:nvSpPr>
        <p:spPr/>
        <p:txBody>
          <a:bodyPr/>
          <a:lstStyle>
            <a:lvl1pPr>
              <a:defRPr/>
            </a:lvl1pPr>
          </a:lstStyle>
          <a:p>
            <a:r>
              <a:rPr lang="en-GB" dirty="0"/>
              <a:t>LEAD 2025</a:t>
            </a:r>
          </a:p>
        </p:txBody>
      </p:sp>
      <p:sp>
        <p:nvSpPr>
          <p:cNvPr id="5" name="Slide Number Placeholder 4">
            <a:extLst>
              <a:ext uri="{FF2B5EF4-FFF2-40B4-BE49-F238E27FC236}">
                <a16:creationId xmlns:a16="http://schemas.microsoft.com/office/drawing/2014/main" id="{253EF39E-07E4-AF9A-4C47-1B062B97F156}"/>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AA898F8F-C237-F668-CC7C-B68122998692}"/>
              </a:ext>
            </a:extLst>
          </p:cNvPr>
          <p:cNvSpPr>
            <a:spLocks noGrp="1"/>
          </p:cNvSpPr>
          <p:nvPr>
            <p:ph type="body" sz="quarter" idx="13"/>
          </p:nvPr>
        </p:nvSpPr>
        <p:spPr>
          <a:xfrm>
            <a:off x="407988" y="1412875"/>
            <a:ext cx="7544026" cy="4464050"/>
          </a:xfrm>
        </p:spPr>
        <p:txBody>
          <a:bodyPr/>
          <a:lstStyle>
            <a:lvl1pPr>
              <a:defRPr sz="2400">
                <a:solidFill>
                  <a:schemeClr val="bg1"/>
                </a:solidFill>
                <a:latin typeface="+mn-lt"/>
                <a:cs typeface="Poppins SemiBold" panose="00000700000000000000" pitchFamily="2" charset="0"/>
              </a:defRPr>
            </a:lvl1pPr>
            <a:lvl2pPr>
              <a:defRPr sz="2400" b="1">
                <a:solidFill>
                  <a:schemeClr val="bg1"/>
                </a:solidFill>
                <a:latin typeface="Poppins SemiBold" panose="00000700000000000000" pitchFamily="2" charset="0"/>
                <a:cs typeface="Poppins SemiBold" panose="00000700000000000000" pitchFamily="2" charset="0"/>
              </a:defRPr>
            </a:lvl2pPr>
            <a:lvl3pPr>
              <a:defRPr sz="3200">
                <a:solidFill>
                  <a:schemeClr val="accent2"/>
                </a:solidFill>
                <a:latin typeface="Poppins SemiBold" panose="00000700000000000000" pitchFamily="2" charset="0"/>
                <a:cs typeface="Poppins SemiBold" panose="00000700000000000000" pitchFamily="2" charset="0"/>
              </a:defRPr>
            </a:lvl3pPr>
            <a:lvl4pPr>
              <a:defRPr sz="2400">
                <a:solidFill>
                  <a:schemeClr val="bg1"/>
                </a:solidFill>
                <a:latin typeface="Poppins SemiBold" panose="00000700000000000000" pitchFamily="2" charset="0"/>
                <a:cs typeface="Poppins SemiBold" panose="00000700000000000000" pitchFamily="2" charset="0"/>
              </a:defRPr>
            </a:lvl4pPr>
            <a:lvl5pPr>
              <a:defRPr sz="2400">
                <a:solidFill>
                  <a:schemeClr val="bg1"/>
                </a:solidFill>
                <a:latin typeface="Poppins SemiBold" panose="00000700000000000000" pitchFamily="2" charset="0"/>
                <a:cs typeface="Poppins SemiBold" panose="000007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Text, logo&#10;&#10;Description automatically generated with medium confidence">
            <a:extLst>
              <a:ext uri="{FF2B5EF4-FFF2-40B4-BE49-F238E27FC236}">
                <a16:creationId xmlns:a16="http://schemas.microsoft.com/office/drawing/2014/main" id="{2C0C0618-3848-863F-AF36-67A266F489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7" y="6331809"/>
            <a:ext cx="1499126" cy="610523"/>
          </a:xfrm>
          <a:prstGeom prst="rect">
            <a:avLst/>
          </a:prstGeom>
        </p:spPr>
      </p:pic>
    </p:spTree>
    <p:extLst>
      <p:ext uri="{BB962C8B-B14F-4D97-AF65-F5344CB8AC3E}">
        <p14:creationId xmlns:p14="http://schemas.microsoft.com/office/powerpoint/2010/main" val="37104054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dirty="0"/>
              <a:t>LEAD 2025</a:t>
            </a:r>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3A246557-6F31-88C5-A983-16CD7C60F4D3}"/>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400802"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lvl1pPr>
              <a:defRPr/>
            </a:lvl1pPr>
          </a:lstStyle>
          <a:p>
            <a:r>
              <a:rPr lang="en-GB" dirty="0"/>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4296000"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dirty="0"/>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8184012"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864581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3359996"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dirty="0"/>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6312004"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FE114FC7-0CEF-78EA-81D5-13F904439817}"/>
              </a:ext>
            </a:extLst>
          </p:cNvPr>
          <p:cNvSpPr>
            <a:spLocks noGrp="1"/>
          </p:cNvSpPr>
          <p:nvPr>
            <p:ph sz="half" idx="15"/>
          </p:nvPr>
        </p:nvSpPr>
        <p:spPr>
          <a:xfrm>
            <a:off x="9264012" y="3439947"/>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D6E4806-EF51-7738-5081-35DBFB7F26B5}"/>
              </a:ext>
            </a:extLst>
          </p:cNvPr>
          <p:cNvSpPr>
            <a:spLocks noGrp="1"/>
          </p:cNvSpPr>
          <p:nvPr>
            <p:ph type="pic" sz="quarter" idx="16"/>
          </p:nvPr>
        </p:nvSpPr>
        <p:spPr>
          <a:xfrm>
            <a:off x="407988" y="1412875"/>
            <a:ext cx="2519362" cy="1670050"/>
          </a:xfrm>
          <a:solidFill>
            <a:schemeClr val="bg1">
              <a:lumMod val="85000"/>
            </a:schemeClr>
          </a:solidFill>
        </p:spPr>
        <p:txBody>
          <a:bodyPr/>
          <a:lstStyle/>
          <a:p>
            <a:r>
              <a:rPr lang="en-US"/>
              <a:t>Click icon to add picture</a:t>
            </a:r>
            <a:endParaRPr lang="en-GB"/>
          </a:p>
        </p:txBody>
      </p:sp>
      <p:sp>
        <p:nvSpPr>
          <p:cNvPr id="13" name="Picture Placeholder 11">
            <a:extLst>
              <a:ext uri="{FF2B5EF4-FFF2-40B4-BE49-F238E27FC236}">
                <a16:creationId xmlns:a16="http://schemas.microsoft.com/office/drawing/2014/main" id="{985B9A86-D016-E2F8-6DC8-3EC679C890CE}"/>
              </a:ext>
            </a:extLst>
          </p:cNvPr>
          <p:cNvSpPr>
            <a:spLocks noGrp="1"/>
          </p:cNvSpPr>
          <p:nvPr>
            <p:ph type="pic" sz="quarter" idx="17"/>
          </p:nvPr>
        </p:nvSpPr>
        <p:spPr>
          <a:xfrm>
            <a:off x="3359996" y="1412875"/>
            <a:ext cx="2519362" cy="1670050"/>
          </a:xfrm>
          <a:solidFill>
            <a:schemeClr val="bg1">
              <a:lumMod val="85000"/>
            </a:schemeClr>
          </a:solidFill>
        </p:spPr>
        <p:txBody>
          <a:bodyPr/>
          <a:lstStyle/>
          <a:p>
            <a:r>
              <a:rPr lang="en-US"/>
              <a:t>Click icon to add picture</a:t>
            </a:r>
            <a:endParaRPr lang="en-GB"/>
          </a:p>
        </p:txBody>
      </p:sp>
      <p:sp>
        <p:nvSpPr>
          <p:cNvPr id="14" name="Picture Placeholder 11">
            <a:extLst>
              <a:ext uri="{FF2B5EF4-FFF2-40B4-BE49-F238E27FC236}">
                <a16:creationId xmlns:a16="http://schemas.microsoft.com/office/drawing/2014/main" id="{A036BBBE-770C-5CC6-080F-DD0A384DE652}"/>
              </a:ext>
            </a:extLst>
          </p:cNvPr>
          <p:cNvSpPr>
            <a:spLocks noGrp="1"/>
          </p:cNvSpPr>
          <p:nvPr>
            <p:ph type="pic" sz="quarter" idx="18"/>
          </p:nvPr>
        </p:nvSpPr>
        <p:spPr>
          <a:xfrm>
            <a:off x="6312004" y="1412875"/>
            <a:ext cx="2519362" cy="1670050"/>
          </a:xfrm>
          <a:solidFill>
            <a:schemeClr val="bg1">
              <a:lumMod val="85000"/>
            </a:schemeClr>
          </a:solidFill>
        </p:spPr>
        <p:txBody>
          <a:bodyPr/>
          <a:lstStyle/>
          <a:p>
            <a:r>
              <a:rPr lang="en-US"/>
              <a:t>Click icon to add picture</a:t>
            </a:r>
            <a:endParaRPr lang="en-GB"/>
          </a:p>
        </p:txBody>
      </p:sp>
      <p:sp>
        <p:nvSpPr>
          <p:cNvPr id="15" name="Picture Placeholder 11">
            <a:extLst>
              <a:ext uri="{FF2B5EF4-FFF2-40B4-BE49-F238E27FC236}">
                <a16:creationId xmlns:a16="http://schemas.microsoft.com/office/drawing/2014/main" id="{855CEC3F-086A-C921-AB4B-5EBE1EABAD13}"/>
              </a:ext>
            </a:extLst>
          </p:cNvPr>
          <p:cNvSpPr>
            <a:spLocks noGrp="1"/>
          </p:cNvSpPr>
          <p:nvPr>
            <p:ph type="pic" sz="quarter" idx="19"/>
          </p:nvPr>
        </p:nvSpPr>
        <p:spPr>
          <a:xfrm>
            <a:off x="9264012" y="1412875"/>
            <a:ext cx="2519362" cy="1670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34730399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6096001" y="0"/>
            <a:ext cx="60960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8" y="404813"/>
            <a:ext cx="5383212"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dirty="0"/>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9" y="800100"/>
            <a:ext cx="5383212"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5049867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3200" y="0"/>
            <a:ext cx="81288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dirty="0"/>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1566488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F09139-C580-AE75-48A4-4E521138A19D}"/>
              </a:ext>
            </a:extLst>
          </p:cNvPr>
          <p:cNvSpPr/>
          <p:nvPr userDrawn="1"/>
        </p:nvSpPr>
        <p:spPr>
          <a:xfrm>
            <a:off x="0" y="6165850"/>
            <a:ext cx="12192000" cy="692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407987" y="404813"/>
            <a:ext cx="11376025" cy="395287"/>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407986" y="1412876"/>
            <a:ext cx="11376025" cy="4464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2184071" y="6426366"/>
            <a:ext cx="2743200" cy="210705"/>
          </a:xfrm>
          <a:prstGeom prst="rect">
            <a:avLst/>
          </a:prstGeom>
        </p:spPr>
        <p:txBody>
          <a:bodyPr vert="horz" lIns="0" tIns="0" rIns="0" bIns="0" rtlCol="0" anchor="ctr">
            <a:noAutofit/>
          </a:bodyPr>
          <a:lstStyle>
            <a:lvl1pPr algn="l">
              <a:defRPr sz="1000">
                <a:solidFill>
                  <a:schemeClr val="bg1"/>
                </a:solidFill>
              </a:defRPr>
            </a:lvl1pPr>
          </a:lstStyle>
          <a:p>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6096000" y="6426366"/>
            <a:ext cx="5244441" cy="210705"/>
          </a:xfrm>
          <a:prstGeom prst="rect">
            <a:avLst/>
          </a:prstGeom>
        </p:spPr>
        <p:txBody>
          <a:bodyPr vert="horz" lIns="0" tIns="0" rIns="0" bIns="0" rtlCol="0" anchor="ctr">
            <a:noAutofit/>
          </a:bodyPr>
          <a:lstStyle>
            <a:lvl1pPr algn="r">
              <a:defRPr sz="1000">
                <a:solidFill>
                  <a:schemeClr val="bg1"/>
                </a:solidFill>
              </a:defRPr>
            </a:lvl1pPr>
          </a:lstStyle>
          <a:p>
            <a:r>
              <a:rPr lang="en-GB" dirty="0"/>
              <a:t>LEAD 2025</a:t>
            </a:r>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11360727" y="6426365"/>
            <a:ext cx="423286" cy="210707"/>
          </a:xfrm>
          <a:prstGeom prst="rect">
            <a:avLst/>
          </a:prstGeom>
        </p:spPr>
        <p:txBody>
          <a:bodyPr vert="horz" lIns="0" tIns="0" rIns="0" bIns="0" rtlCol="0" anchor="ctr">
            <a:noAutofit/>
          </a:bodyPr>
          <a:lstStyle>
            <a:lvl1pPr algn="r">
              <a:defRPr sz="1000" b="0">
                <a:solidFill>
                  <a:schemeClr val="bg1"/>
                </a:solidFill>
              </a:defRPr>
            </a:lvl1pPr>
          </a:lstStyle>
          <a:p>
            <a:fld id="{CBA53E11-492D-48B3-9F9B-09541CA2A39A}" type="slidenum">
              <a:rPr lang="en-GB" smtClean="0"/>
              <a:pPr/>
              <a:t>‹#›</a:t>
            </a:fld>
            <a:endParaRPr lang="en-GB"/>
          </a:p>
        </p:txBody>
      </p:sp>
      <p:pic>
        <p:nvPicPr>
          <p:cNvPr id="10" name="Picture 9" descr="Text, logo&#10;&#10;Description automatically generated with medium confidence">
            <a:extLst>
              <a:ext uri="{FF2B5EF4-FFF2-40B4-BE49-F238E27FC236}">
                <a16:creationId xmlns:a16="http://schemas.microsoft.com/office/drawing/2014/main" id="{F110622E-97C8-31A8-466F-292992C4030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07986" y="6331809"/>
            <a:ext cx="1499125" cy="610523"/>
          </a:xfrm>
          <a:prstGeom prst="rect">
            <a:avLst/>
          </a:prstGeom>
        </p:spPr>
      </p:pic>
    </p:spTree>
    <p:extLst>
      <p:ext uri="{BB962C8B-B14F-4D97-AF65-F5344CB8AC3E}">
        <p14:creationId xmlns:p14="http://schemas.microsoft.com/office/powerpoint/2010/main" val="1145082161"/>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65" r:id="rId3"/>
    <p:sldLayoutId id="2147483650" r:id="rId4"/>
    <p:sldLayoutId id="2147483652" r:id="rId5"/>
    <p:sldLayoutId id="2147483657" r:id="rId6"/>
    <p:sldLayoutId id="2147483662" r:id="rId7"/>
    <p:sldLayoutId id="2147483663" r:id="rId8"/>
    <p:sldLayoutId id="2147483658" r:id="rId9"/>
    <p:sldLayoutId id="2147483664" r:id="rId10"/>
    <p:sldLayoutId id="2147483660" r:id="rId11"/>
    <p:sldLayoutId id="2147483651" r:id="rId12"/>
    <p:sldLayoutId id="2147483659" r:id="rId13"/>
    <p:sldLayoutId id="2147483654" r:id="rId14"/>
    <p:sldLayoutId id="2147483655" r:id="rId15"/>
  </p:sldLayoutIdLst>
  <p:transition>
    <p:fade/>
  </p:transition>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57" userDrawn="1">
          <p15:clr>
            <a:srgbClr val="F26B43"/>
          </p15:clr>
        </p15:guide>
        <p15:guide id="4" pos="7423" userDrawn="1">
          <p15:clr>
            <a:srgbClr val="F26B43"/>
          </p15:clr>
        </p15:guide>
        <p15:guide id="5" orient="horz" pos="255" userDrawn="1">
          <p15:clr>
            <a:srgbClr val="F26B43"/>
          </p15:clr>
        </p15:guide>
        <p15:guide id="6" orient="horz" pos="3884" userDrawn="1">
          <p15:clr>
            <a:srgbClr val="F26B43"/>
          </p15:clr>
        </p15:guide>
        <p15:guide id="7" orient="horz" pos="3702" userDrawn="1">
          <p15:clr>
            <a:srgbClr val="F26B43"/>
          </p15:clr>
        </p15:guide>
        <p15:guide id="8"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D42AF47-F393-13C2-62CA-38D9A6055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543" y="658324"/>
            <a:ext cx="4312913" cy="5541351"/>
          </a:xfrm>
          <a:prstGeom prst="rect">
            <a:avLst/>
          </a:prstGeom>
        </p:spPr>
      </p:pic>
    </p:spTree>
    <p:extLst>
      <p:ext uri="{BB962C8B-B14F-4D97-AF65-F5344CB8AC3E}">
        <p14:creationId xmlns:p14="http://schemas.microsoft.com/office/powerpoint/2010/main" val="18235372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C7AE2-C0D7-8AA1-864D-C54198FF12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7608D-688A-8757-ABD1-D5DFBE53972F}"/>
              </a:ext>
            </a:extLst>
          </p:cNvPr>
          <p:cNvSpPr>
            <a:spLocks noGrp="1"/>
          </p:cNvSpPr>
          <p:nvPr>
            <p:ph type="title"/>
          </p:nvPr>
        </p:nvSpPr>
        <p:spPr/>
        <p:txBody>
          <a:bodyPr/>
          <a:lstStyle/>
          <a:p>
            <a:r>
              <a:rPr lang="en-GB" dirty="0"/>
              <a:t>LEAD 2025</a:t>
            </a:r>
          </a:p>
        </p:txBody>
      </p:sp>
      <p:sp>
        <p:nvSpPr>
          <p:cNvPr id="7" name="Text Placeholder 6">
            <a:extLst>
              <a:ext uri="{FF2B5EF4-FFF2-40B4-BE49-F238E27FC236}">
                <a16:creationId xmlns:a16="http://schemas.microsoft.com/office/drawing/2014/main" id="{75F64E0F-9D86-5F4B-F0B0-3B8A45C75E4E}"/>
              </a:ext>
            </a:extLst>
          </p:cNvPr>
          <p:cNvSpPr>
            <a:spLocks noGrp="1"/>
          </p:cNvSpPr>
          <p:nvPr>
            <p:ph type="body" sz="quarter" idx="13"/>
          </p:nvPr>
        </p:nvSpPr>
        <p:spPr/>
        <p:txBody>
          <a:bodyPr/>
          <a:lstStyle/>
          <a:p>
            <a:r>
              <a:rPr lang="en-GB" dirty="0"/>
              <a:t>Group work!</a:t>
            </a:r>
          </a:p>
        </p:txBody>
      </p:sp>
      <p:sp>
        <p:nvSpPr>
          <p:cNvPr id="3" name="Content Placeholder 3">
            <a:extLst>
              <a:ext uri="{FF2B5EF4-FFF2-40B4-BE49-F238E27FC236}">
                <a16:creationId xmlns:a16="http://schemas.microsoft.com/office/drawing/2014/main" id="{BCDC0B44-B330-C286-BB7C-BD8FA0749DD0}"/>
              </a:ext>
            </a:extLst>
          </p:cNvPr>
          <p:cNvSpPr>
            <a:spLocks noGrp="1"/>
          </p:cNvSpPr>
          <p:nvPr>
            <p:ph sz="half" idx="1"/>
          </p:nvPr>
        </p:nvSpPr>
        <p:spPr>
          <a:xfrm>
            <a:off x="407988" y="1412875"/>
            <a:ext cx="5688011" cy="4464050"/>
          </a:xfrm>
        </p:spPr>
        <p:txBody>
          <a:bodyPr/>
          <a:lstStyle/>
          <a:p>
            <a:pPr lvl="1"/>
            <a:r>
              <a:rPr lang="en-GB" sz="2000" dirty="0">
                <a:solidFill>
                  <a:schemeClr val="tx1"/>
                </a:solidFill>
                <a:latin typeface="Poppins" panose="00000500000000000000" pitchFamily="2" charset="0"/>
                <a:ea typeface="Calibri" panose="020F0502020204030204" pitchFamily="34" charset="0"/>
                <a:cs typeface="Times New Roman" panose="02020603050405020304" pitchFamily="18" charset="0"/>
              </a:rPr>
              <a:t>In groups:</a:t>
            </a:r>
          </a:p>
          <a:p>
            <a:pPr lvl="1"/>
            <a:endParaRPr lang="en-GB" sz="2000" dirty="0">
              <a:solidFill>
                <a:schemeClr val="tx1"/>
              </a:solidFill>
              <a:latin typeface="Poppins" panose="00000500000000000000" pitchFamily="2" charset="0"/>
              <a:ea typeface="Calibri" panose="020F0502020204030204" pitchFamily="34" charset="0"/>
              <a:cs typeface="Times New Roman" panose="02020603050405020304" pitchFamily="18" charset="0"/>
            </a:endParaRPr>
          </a:p>
          <a:p>
            <a:pPr marL="285750" lvl="1" indent="-285750">
              <a:buFont typeface="Wingdings" panose="05000000000000000000" pitchFamily="2" charset="2"/>
              <a:buChar char="§"/>
            </a:pPr>
            <a:r>
              <a:rPr lang="en-GB" sz="2000" dirty="0">
                <a:solidFill>
                  <a:schemeClr val="tx1"/>
                </a:solidFill>
                <a:effectLst/>
                <a:latin typeface="Poppins" panose="00000500000000000000" pitchFamily="2" charset="0"/>
                <a:ea typeface="Calibri" panose="020F0502020204030204" pitchFamily="34" charset="0"/>
                <a:cs typeface="Times New Roman" panose="02020603050405020304" pitchFamily="18" charset="0"/>
              </a:rPr>
              <a:t>Use the statements as a thought provoker (select the ones that most interest you)</a:t>
            </a:r>
          </a:p>
          <a:p>
            <a:pPr lvl="1"/>
            <a:endParaRPr lang="en-GB" sz="2000" dirty="0">
              <a:solidFill>
                <a:schemeClr val="tx1"/>
              </a:solidFill>
              <a:effectLst/>
              <a:latin typeface="Poppins" panose="00000500000000000000" pitchFamily="2" charset="0"/>
              <a:ea typeface="Calibri" panose="020F0502020204030204" pitchFamily="34" charset="0"/>
              <a:cs typeface="Times New Roman" panose="02020603050405020304" pitchFamily="18" charset="0"/>
            </a:endParaRPr>
          </a:p>
          <a:p>
            <a:pPr marL="285750" lvl="1" indent="-285750">
              <a:buFont typeface="Wingdings" panose="05000000000000000000" pitchFamily="2" charset="2"/>
              <a:buChar char="§"/>
            </a:pPr>
            <a:r>
              <a:rPr lang="en-GB" sz="2000" dirty="0">
                <a:solidFill>
                  <a:schemeClr val="tx1"/>
                </a:solidFill>
                <a:effectLst/>
                <a:latin typeface="Poppins" panose="00000500000000000000" pitchFamily="2" charset="0"/>
                <a:ea typeface="Calibri" panose="020F0502020204030204" pitchFamily="34" charset="0"/>
                <a:cs typeface="Times New Roman" panose="02020603050405020304" pitchFamily="18" charset="0"/>
              </a:rPr>
              <a:t>Discuss how to reduce these barriers in your areas</a:t>
            </a:r>
          </a:p>
          <a:p>
            <a:pPr lvl="1"/>
            <a:endParaRPr lang="en-GB" sz="2000" dirty="0">
              <a:solidFill>
                <a:schemeClr val="tx1"/>
              </a:solidFill>
              <a:effectLst/>
              <a:latin typeface="Poppins" panose="00000500000000000000" pitchFamily="2" charset="0"/>
              <a:ea typeface="Calibri" panose="020F0502020204030204" pitchFamily="34" charset="0"/>
              <a:cs typeface="Times New Roman" panose="02020603050405020304" pitchFamily="18" charset="0"/>
            </a:endParaRPr>
          </a:p>
          <a:p>
            <a:pPr marL="285750" lvl="1" indent="-285750">
              <a:buFont typeface="Wingdings" panose="05000000000000000000" pitchFamily="2" charset="2"/>
              <a:buChar char="§"/>
            </a:pPr>
            <a:r>
              <a:rPr lang="en-GB" sz="2000" dirty="0">
                <a:solidFill>
                  <a:schemeClr val="tx1"/>
                </a:solidFill>
                <a:latin typeface="Poppins" panose="00000500000000000000" pitchFamily="2" charset="0"/>
                <a:ea typeface="Calibri" panose="020F0502020204030204" pitchFamily="34" charset="0"/>
                <a:cs typeface="Times New Roman" panose="02020603050405020304" pitchFamily="18" charset="0"/>
              </a:rPr>
              <a:t>What are some practical steps we could take</a:t>
            </a:r>
          </a:p>
          <a:p>
            <a:pPr lvl="1"/>
            <a:endParaRPr lang="en-GB" sz="2000" dirty="0">
              <a:solidFill>
                <a:schemeClr val="tx1"/>
              </a:solidFill>
              <a:latin typeface="Poppins" panose="00000500000000000000" pitchFamily="2" charset="0"/>
              <a:ea typeface="Calibri" panose="020F0502020204030204" pitchFamily="34" charset="0"/>
              <a:cs typeface="Times New Roman" panose="02020603050405020304" pitchFamily="18" charset="0"/>
            </a:endParaRPr>
          </a:p>
          <a:p>
            <a:pPr marL="285750" lvl="1" indent="-285750">
              <a:buFont typeface="Wingdings" panose="05000000000000000000" pitchFamily="2" charset="2"/>
              <a:buChar char="§"/>
            </a:pPr>
            <a:r>
              <a:rPr lang="en-GB" sz="2000" dirty="0">
                <a:solidFill>
                  <a:schemeClr val="tx1"/>
                </a:solidFill>
                <a:latin typeface="Poppins" panose="00000500000000000000" pitchFamily="2" charset="0"/>
                <a:ea typeface="Calibri" panose="020F0502020204030204" pitchFamily="34" charset="0"/>
                <a:cs typeface="Times New Roman" panose="02020603050405020304" pitchFamily="18" charset="0"/>
              </a:rPr>
              <a:t>Pop some ideas on the Padlet (section 3)</a:t>
            </a:r>
          </a:p>
          <a:p>
            <a:pPr marL="285750" lvl="1" indent="-285750">
              <a:buFont typeface="Wingdings" panose="05000000000000000000" pitchFamily="2" charset="2"/>
              <a:buChar char="§"/>
            </a:pPr>
            <a:endParaRPr lang="en-GB" sz="2000" dirty="0">
              <a:solidFill>
                <a:schemeClr val="tx1"/>
              </a:solidFill>
              <a:latin typeface="Poppins" panose="00000500000000000000" pitchFamily="2" charset="0"/>
              <a:ea typeface="Calibri" panose="020F0502020204030204" pitchFamily="34" charset="0"/>
              <a:cs typeface="Times New Roman" panose="02020603050405020304" pitchFamily="18" charset="0"/>
            </a:endParaRPr>
          </a:p>
          <a:p>
            <a:pPr marL="285750" lvl="1" indent="-285750">
              <a:buFont typeface="Wingdings" panose="05000000000000000000" pitchFamily="2" charset="2"/>
              <a:buChar char="§"/>
            </a:pPr>
            <a:endParaRPr lang="en-GB" sz="2000" dirty="0">
              <a:solidFill>
                <a:schemeClr val="tx1"/>
              </a:solidFill>
              <a:latin typeface="Poppins" panose="00000500000000000000" pitchFamily="2" charset="0"/>
              <a:ea typeface="Calibri" panose="020F0502020204030204" pitchFamily="34" charset="0"/>
              <a:cs typeface="Times New Roman" panose="02020603050405020304" pitchFamily="18" charset="0"/>
            </a:endParaRPr>
          </a:p>
          <a:p>
            <a:pPr marL="285750" lvl="1" indent="-285750">
              <a:buFont typeface="Wingdings" panose="05000000000000000000" pitchFamily="2" charset="2"/>
              <a:buChar char="§"/>
            </a:pPr>
            <a:endParaRPr lang="en-GB" sz="2000" dirty="0">
              <a:solidFill>
                <a:schemeClr val="tx1"/>
              </a:solidFill>
              <a:latin typeface="+mn-lt"/>
            </a:endParaRPr>
          </a:p>
          <a:p>
            <a:pPr lvl="1"/>
            <a:endParaRPr lang="en-GB" sz="2000" dirty="0"/>
          </a:p>
        </p:txBody>
      </p:sp>
      <p:sp>
        <p:nvSpPr>
          <p:cNvPr id="4" name="Slide Number Placeholder 3">
            <a:extLst>
              <a:ext uri="{FF2B5EF4-FFF2-40B4-BE49-F238E27FC236}">
                <a16:creationId xmlns:a16="http://schemas.microsoft.com/office/drawing/2014/main" id="{297E3002-A0FA-39F0-F409-75F23990684F}"/>
              </a:ext>
            </a:extLst>
          </p:cNvPr>
          <p:cNvSpPr>
            <a:spLocks noGrp="1"/>
          </p:cNvSpPr>
          <p:nvPr>
            <p:ph type="sldNum" sz="quarter" idx="12"/>
          </p:nvPr>
        </p:nvSpPr>
        <p:spPr/>
        <p:txBody>
          <a:bodyPr/>
          <a:lstStyle/>
          <a:p>
            <a:fld id="{CBA53E11-492D-48B3-9F9B-09541CA2A39A}" type="slidenum">
              <a:rPr lang="en-GB" smtClean="0"/>
              <a:t>10</a:t>
            </a:fld>
            <a:endParaRPr lang="en-GB"/>
          </a:p>
        </p:txBody>
      </p:sp>
      <p:pic>
        <p:nvPicPr>
          <p:cNvPr id="3076" name="Picture 4" descr="Free Woman Discussion Cliparts, Download Free Woman Discussion Cliparts ...">
            <a:extLst>
              <a:ext uri="{FF2B5EF4-FFF2-40B4-BE49-F238E27FC236}">
                <a16:creationId xmlns:a16="http://schemas.microsoft.com/office/drawing/2014/main" id="{EFB10917-43C4-7DF0-C8EE-99BFDE916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290484"/>
            <a:ext cx="5962554" cy="4011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38455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4B25E-F816-9D8E-FA24-A3FBADA6510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D9DD75-5492-8B25-97D3-13D7A17DE2E5}"/>
              </a:ext>
            </a:extLst>
          </p:cNvPr>
          <p:cNvSpPr>
            <a:spLocks noGrp="1"/>
          </p:cNvSpPr>
          <p:nvPr>
            <p:ph type="sldNum" sz="quarter" idx="12"/>
          </p:nvPr>
        </p:nvSpPr>
        <p:spPr/>
        <p:txBody>
          <a:bodyPr/>
          <a:lstStyle/>
          <a:p>
            <a:fld id="{CBA53E11-492D-48B3-9F9B-09541CA2A39A}" type="slidenum">
              <a:rPr lang="en-GB" smtClean="0"/>
              <a:t>11</a:t>
            </a:fld>
            <a:endParaRPr lang="en-GB"/>
          </a:p>
        </p:txBody>
      </p:sp>
      <p:sp>
        <p:nvSpPr>
          <p:cNvPr id="9" name="Title 1">
            <a:extLst>
              <a:ext uri="{FF2B5EF4-FFF2-40B4-BE49-F238E27FC236}">
                <a16:creationId xmlns:a16="http://schemas.microsoft.com/office/drawing/2014/main" id="{46CA52B3-B95E-FF66-DEAC-4859CD4BE308}"/>
              </a:ext>
            </a:extLst>
          </p:cNvPr>
          <p:cNvSpPr txBox="1">
            <a:spLocks/>
          </p:cNvSpPr>
          <p:nvPr/>
        </p:nvSpPr>
        <p:spPr>
          <a:xfrm>
            <a:off x="407987" y="404813"/>
            <a:ext cx="11376025" cy="39528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GB"/>
              <a:t>LEAD 2025</a:t>
            </a:r>
            <a:endParaRPr lang="en-GB" dirty="0"/>
          </a:p>
        </p:txBody>
      </p:sp>
      <p:sp>
        <p:nvSpPr>
          <p:cNvPr id="11" name="Content Placeholder 3">
            <a:extLst>
              <a:ext uri="{FF2B5EF4-FFF2-40B4-BE49-F238E27FC236}">
                <a16:creationId xmlns:a16="http://schemas.microsoft.com/office/drawing/2014/main" id="{C7A8C7A3-B0FD-A3C9-8306-005986FA4504}"/>
              </a:ext>
            </a:extLst>
          </p:cNvPr>
          <p:cNvSpPr>
            <a:spLocks noGrp="1"/>
          </p:cNvSpPr>
          <p:nvPr>
            <p:ph sz="half" idx="1"/>
          </p:nvPr>
        </p:nvSpPr>
        <p:spPr>
          <a:xfrm>
            <a:off x="374787" y="1713230"/>
            <a:ext cx="5985556" cy="4464050"/>
          </a:xfrm>
        </p:spPr>
        <p:txBody>
          <a:bodyPr/>
          <a:lstStyle/>
          <a:p>
            <a:pPr lvl="1"/>
            <a:r>
              <a:rPr lang="en-GB" sz="2000" dirty="0">
                <a:solidFill>
                  <a:schemeClr val="tx1"/>
                </a:solidFill>
                <a:latin typeface="Poppins" panose="00000500000000000000" pitchFamily="2" charset="0"/>
                <a:ea typeface="Calibri" panose="020F0502020204030204" pitchFamily="34" charset="0"/>
                <a:cs typeface="Times New Roman" panose="02020603050405020304" pitchFamily="18" charset="0"/>
              </a:rPr>
              <a:t>Have a think…</a:t>
            </a:r>
          </a:p>
          <a:p>
            <a:pPr lvl="1"/>
            <a:r>
              <a:rPr lang="en-GB" sz="2000" dirty="0">
                <a:solidFill>
                  <a:schemeClr val="tx1"/>
                </a:solidFill>
                <a:latin typeface="Poppins" panose="00000500000000000000" pitchFamily="2" charset="0"/>
                <a:ea typeface="Calibri" panose="020F0502020204030204" pitchFamily="34" charset="0"/>
                <a:cs typeface="Times New Roman" panose="02020603050405020304" pitchFamily="18" charset="0"/>
              </a:rPr>
              <a:t> </a:t>
            </a:r>
          </a:p>
          <a:p>
            <a:pPr marL="285750" lvl="1" indent="-285750">
              <a:buFont typeface="Wingdings" panose="05000000000000000000" pitchFamily="2" charset="2"/>
              <a:buChar char="§"/>
            </a:pPr>
            <a:r>
              <a:rPr lang="en-GB" sz="2000" dirty="0">
                <a:solidFill>
                  <a:schemeClr val="tx1"/>
                </a:solidFill>
                <a:effectLst/>
                <a:latin typeface="Poppins" panose="00000500000000000000" pitchFamily="2" charset="0"/>
                <a:ea typeface="Calibri" panose="020F0502020204030204" pitchFamily="34" charset="0"/>
                <a:cs typeface="Times New Roman" panose="02020603050405020304" pitchFamily="18" charset="0"/>
              </a:rPr>
              <a:t>What’s an action you can take in the near future to tackle a barrier?</a:t>
            </a:r>
            <a:endParaRPr lang="en-GB" sz="2000" dirty="0">
              <a:solidFill>
                <a:schemeClr val="tx1"/>
              </a:solidFill>
              <a:latin typeface="Poppins" panose="00000500000000000000" pitchFamily="2" charset="0"/>
              <a:ea typeface="Calibri" panose="020F0502020204030204" pitchFamily="34" charset="0"/>
              <a:cs typeface="Times New Roman" panose="02020603050405020304" pitchFamily="18" charset="0"/>
            </a:endParaRPr>
          </a:p>
          <a:p>
            <a:pPr marL="285750" lvl="1" indent="-285750">
              <a:buFont typeface="Wingdings" panose="05000000000000000000" pitchFamily="2" charset="2"/>
              <a:buChar char="§"/>
            </a:pPr>
            <a:endParaRPr lang="en-GB" sz="2000" dirty="0">
              <a:solidFill>
                <a:schemeClr val="tx1"/>
              </a:solidFill>
              <a:latin typeface="Poppins" panose="00000500000000000000" pitchFamily="2" charset="0"/>
              <a:ea typeface="Calibri" panose="020F0502020204030204" pitchFamily="34" charset="0"/>
              <a:cs typeface="Times New Roman" panose="02020603050405020304" pitchFamily="18" charset="0"/>
            </a:endParaRPr>
          </a:p>
          <a:p>
            <a:pPr marL="285750" lvl="1" indent="-285750">
              <a:buFont typeface="Wingdings" panose="05000000000000000000" pitchFamily="2" charset="2"/>
              <a:buChar char="§"/>
            </a:pPr>
            <a:r>
              <a:rPr lang="en-GB" sz="2000" dirty="0">
                <a:solidFill>
                  <a:schemeClr val="tx1"/>
                </a:solidFill>
                <a:latin typeface="Poppins" panose="00000500000000000000" pitchFamily="2" charset="0"/>
                <a:ea typeface="Calibri" panose="020F0502020204030204" pitchFamily="34" charset="0"/>
                <a:cs typeface="Times New Roman" panose="02020603050405020304" pitchFamily="18" charset="0"/>
              </a:rPr>
              <a:t>What help might you need to tackle other barriers?</a:t>
            </a:r>
          </a:p>
          <a:p>
            <a:pPr marL="285750" lvl="1" indent="-285750">
              <a:buFont typeface="Wingdings" panose="05000000000000000000" pitchFamily="2" charset="2"/>
              <a:buChar char="§"/>
            </a:pPr>
            <a:endParaRPr lang="en-GB" sz="2000" dirty="0">
              <a:solidFill>
                <a:schemeClr val="tx1"/>
              </a:solidFill>
              <a:effectLst/>
              <a:latin typeface="Poppins" panose="00000500000000000000" pitchFamily="2" charset="0"/>
              <a:ea typeface="Calibri" panose="020F0502020204030204" pitchFamily="34" charset="0"/>
              <a:cs typeface="Times New Roman" panose="02020603050405020304" pitchFamily="18" charset="0"/>
            </a:endParaRPr>
          </a:p>
          <a:p>
            <a:pPr marL="285750" lvl="1" indent="-285750">
              <a:buFont typeface="Wingdings" panose="05000000000000000000" pitchFamily="2" charset="2"/>
              <a:buChar char="§"/>
            </a:pPr>
            <a:r>
              <a:rPr lang="en-GB" sz="2000" dirty="0">
                <a:solidFill>
                  <a:schemeClr val="tx1"/>
                </a:solidFill>
                <a:latin typeface="Poppins" panose="00000500000000000000" pitchFamily="2" charset="0"/>
                <a:ea typeface="Calibri" panose="020F0502020204030204" pitchFamily="34" charset="0"/>
                <a:cs typeface="Times New Roman" panose="02020603050405020304" pitchFamily="18" charset="0"/>
              </a:rPr>
              <a:t>Pop in on the Padlet (section 4) </a:t>
            </a:r>
            <a:endParaRPr lang="en-GB" sz="20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285750" lvl="1" indent="-285750">
              <a:buFont typeface="Wingdings" panose="05000000000000000000" pitchFamily="2" charset="2"/>
              <a:buChar char="§"/>
            </a:pPr>
            <a:endParaRPr lang="en-GB" sz="2000" dirty="0">
              <a:solidFill>
                <a:schemeClr val="tx1"/>
              </a:solidFill>
              <a:latin typeface="+mn-lt"/>
            </a:endParaRPr>
          </a:p>
          <a:p>
            <a:pPr lvl="1"/>
            <a:endParaRPr lang="en-GB" sz="2000" dirty="0"/>
          </a:p>
        </p:txBody>
      </p:sp>
      <p:sp>
        <p:nvSpPr>
          <p:cNvPr id="12" name="Text Placeholder 6">
            <a:extLst>
              <a:ext uri="{FF2B5EF4-FFF2-40B4-BE49-F238E27FC236}">
                <a16:creationId xmlns:a16="http://schemas.microsoft.com/office/drawing/2014/main" id="{F83D335D-EB7E-8F46-B1CF-E085B47A796E}"/>
              </a:ext>
            </a:extLst>
          </p:cNvPr>
          <p:cNvSpPr>
            <a:spLocks noGrp="1"/>
          </p:cNvSpPr>
          <p:nvPr>
            <p:ph type="body" sz="quarter" idx="13"/>
          </p:nvPr>
        </p:nvSpPr>
        <p:spPr>
          <a:xfrm>
            <a:off x="407988" y="800100"/>
            <a:ext cx="11376025" cy="395287"/>
          </a:xfrm>
        </p:spPr>
        <p:txBody>
          <a:bodyPr/>
          <a:lstStyle/>
          <a:p>
            <a:r>
              <a:rPr lang="en-GB" dirty="0"/>
              <a:t>Think about</a:t>
            </a:r>
          </a:p>
        </p:txBody>
      </p:sp>
      <p:pic>
        <p:nvPicPr>
          <p:cNvPr id="4100" name="Picture 4" descr="Strong woman breaks down barriers to business success by making hole in ...">
            <a:extLst>
              <a:ext uri="{FF2B5EF4-FFF2-40B4-BE49-F238E27FC236}">
                <a16:creationId xmlns:a16="http://schemas.microsoft.com/office/drawing/2014/main" id="{8F789CDF-7003-BDCF-D5CB-CBDE07B03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331" y="1294580"/>
            <a:ext cx="5015681" cy="334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9335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0BD56-C89E-29D7-2CA9-8F514D657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E3938F-1F01-E6D3-9443-1050F4F5F41B}"/>
              </a:ext>
            </a:extLst>
          </p:cNvPr>
          <p:cNvSpPr>
            <a:spLocks noGrp="1"/>
          </p:cNvSpPr>
          <p:nvPr>
            <p:ph type="title"/>
          </p:nvPr>
        </p:nvSpPr>
        <p:spPr/>
        <p:txBody>
          <a:bodyPr/>
          <a:lstStyle/>
          <a:p>
            <a:r>
              <a:rPr lang="en-GB" dirty="0"/>
              <a:t>LEAD 2025</a:t>
            </a:r>
          </a:p>
        </p:txBody>
      </p:sp>
      <p:sp>
        <p:nvSpPr>
          <p:cNvPr id="7" name="Text Placeholder 6">
            <a:extLst>
              <a:ext uri="{FF2B5EF4-FFF2-40B4-BE49-F238E27FC236}">
                <a16:creationId xmlns:a16="http://schemas.microsoft.com/office/drawing/2014/main" id="{B40CB904-FBD8-EB43-4350-34FF87123BDA}"/>
              </a:ext>
            </a:extLst>
          </p:cNvPr>
          <p:cNvSpPr>
            <a:spLocks noGrp="1"/>
          </p:cNvSpPr>
          <p:nvPr>
            <p:ph type="body" sz="quarter" idx="13"/>
          </p:nvPr>
        </p:nvSpPr>
        <p:spPr/>
        <p:txBody>
          <a:bodyPr/>
          <a:lstStyle/>
          <a:p>
            <a:r>
              <a:rPr lang="en-GB" dirty="0"/>
              <a:t>Final thoughts</a:t>
            </a:r>
          </a:p>
        </p:txBody>
      </p:sp>
      <p:sp>
        <p:nvSpPr>
          <p:cNvPr id="3" name="Content Placeholder 3">
            <a:extLst>
              <a:ext uri="{FF2B5EF4-FFF2-40B4-BE49-F238E27FC236}">
                <a16:creationId xmlns:a16="http://schemas.microsoft.com/office/drawing/2014/main" id="{A03022AB-1B3B-C6C0-2144-62F23DCB8DD8}"/>
              </a:ext>
            </a:extLst>
          </p:cNvPr>
          <p:cNvSpPr>
            <a:spLocks noGrp="1"/>
          </p:cNvSpPr>
          <p:nvPr>
            <p:ph sz="half" idx="1"/>
          </p:nvPr>
        </p:nvSpPr>
        <p:spPr>
          <a:xfrm>
            <a:off x="407987" y="1412875"/>
            <a:ext cx="11426049" cy="4464050"/>
          </a:xfrm>
        </p:spPr>
        <p:txBody>
          <a:bodyPr/>
          <a:lstStyle/>
          <a:p>
            <a:pPr>
              <a:lnSpc>
                <a:spcPct val="107000"/>
              </a:lnSpc>
              <a:spcAft>
                <a:spcPts val="800"/>
              </a:spcAft>
            </a:pPr>
            <a:r>
              <a:rPr lang="en-GB" sz="2000" dirty="0">
                <a:solidFill>
                  <a:schemeClr val="tx1"/>
                </a:solidFill>
                <a:latin typeface="Poppins" panose="00000500000000000000" pitchFamily="2" charset="0"/>
                <a:ea typeface="Calibri" panose="020F0502020204030204" pitchFamily="34" charset="0"/>
                <a:cs typeface="Times New Roman" panose="02020603050405020304" pitchFamily="18" charset="0"/>
              </a:rPr>
              <a:t>Thinking about the level you lead within Girlguiding and where you’ve ranked the barriers and how you responded to the scenarios, think</a:t>
            </a:r>
            <a:r>
              <a:rPr lang="en-GB" sz="2000" dirty="0">
                <a:solidFill>
                  <a:schemeClr val="tx1"/>
                </a:solidFill>
                <a:effectLst/>
                <a:latin typeface="Poppins" panose="00000500000000000000" pitchFamily="2" charset="0"/>
                <a:ea typeface="Calibri" panose="020F0502020204030204" pitchFamily="34" charset="0"/>
                <a:cs typeface="Times New Roman" panose="02020603050405020304" pitchFamily="18" charset="0"/>
              </a:rPr>
              <a:t> about:</a:t>
            </a:r>
          </a:p>
          <a:p>
            <a:pPr>
              <a:lnSpc>
                <a:spcPct val="107000"/>
              </a:lnSpc>
              <a:spcAft>
                <a:spcPts val="800"/>
              </a:spcAft>
            </a:pPr>
            <a:endParaRPr lang="en-GB" sz="2000" dirty="0">
              <a:solidFill>
                <a:schemeClr val="tx1"/>
              </a:solidFill>
              <a:effectLst/>
              <a:latin typeface="Poppins" panose="00000500000000000000" pitchFamily="2"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000" dirty="0">
                <a:solidFill>
                  <a:schemeClr val="tx1"/>
                </a:solidFill>
                <a:latin typeface="Poppins" panose="00000500000000000000" pitchFamily="2" charset="0"/>
                <a:ea typeface="Calibri" panose="020F0502020204030204" pitchFamily="34" charset="0"/>
                <a:cs typeface="Times New Roman" panose="02020603050405020304" pitchFamily="18" charset="0"/>
              </a:rPr>
              <a:t>What are the biggest barriers for inclusion for you in your role?</a:t>
            </a:r>
          </a:p>
          <a:p>
            <a:pPr marL="285750" indent="-285750">
              <a:lnSpc>
                <a:spcPct val="107000"/>
              </a:lnSpc>
              <a:spcAft>
                <a:spcPts val="800"/>
              </a:spcAft>
              <a:buFont typeface="Arial" panose="020B0604020202020204" pitchFamily="34" charset="0"/>
              <a:buChar char="•"/>
            </a:pPr>
            <a:r>
              <a:rPr lang="en-GB" sz="2000" dirty="0">
                <a:solidFill>
                  <a:schemeClr val="tx1"/>
                </a:solidFill>
                <a:latin typeface="Poppins" panose="00000500000000000000" pitchFamily="2" charset="0"/>
                <a:ea typeface="Calibri" panose="020F0502020204030204" pitchFamily="34" charset="0"/>
                <a:cs typeface="Times New Roman" panose="02020603050405020304" pitchFamily="18" charset="0"/>
              </a:rPr>
              <a:t>Is it a barrier that is a bigger issue for Girlguiding Scotland as a whole? Or is it something you can tackle with your team at a local level?</a:t>
            </a:r>
          </a:p>
          <a:p>
            <a:pPr marL="285750" indent="-285750">
              <a:lnSpc>
                <a:spcPct val="107000"/>
              </a:lnSpc>
              <a:spcAft>
                <a:spcPts val="800"/>
              </a:spcAft>
              <a:buFont typeface="Arial" panose="020B0604020202020204" pitchFamily="34" charset="0"/>
              <a:buChar char="•"/>
            </a:pPr>
            <a:r>
              <a:rPr lang="en-GB" sz="2000" dirty="0">
                <a:solidFill>
                  <a:schemeClr val="tx1"/>
                </a:solidFill>
                <a:latin typeface="Poppins" panose="00000500000000000000" pitchFamily="2" charset="0"/>
                <a:ea typeface="Calibri" panose="020F0502020204030204" pitchFamily="34" charset="0"/>
                <a:cs typeface="Times New Roman" panose="02020603050405020304" pitchFamily="18" charset="0"/>
              </a:rPr>
              <a:t>Is it something you can individually tackle or does it need a team approach?</a:t>
            </a:r>
          </a:p>
          <a:p>
            <a:pPr marL="285750" indent="-285750">
              <a:lnSpc>
                <a:spcPct val="107000"/>
              </a:lnSpc>
              <a:spcAft>
                <a:spcPts val="800"/>
              </a:spcAft>
              <a:buFont typeface="Arial" panose="020B0604020202020204" pitchFamily="34" charset="0"/>
              <a:buChar char="•"/>
            </a:pPr>
            <a:r>
              <a:rPr lang="en-GB" sz="2000" dirty="0">
                <a:solidFill>
                  <a:schemeClr val="tx1"/>
                </a:solidFill>
                <a:effectLst/>
                <a:latin typeface="Poppins" panose="00000500000000000000" pitchFamily="2" charset="0"/>
                <a:ea typeface="Calibri" panose="020F0502020204030204" pitchFamily="34" charset="0"/>
                <a:cs typeface="Times New Roman" panose="02020603050405020304" pitchFamily="18" charset="0"/>
              </a:rPr>
              <a:t>Is it something you need support with? – training, commissioner, chat with someone else</a:t>
            </a:r>
          </a:p>
          <a:p>
            <a:pPr marL="285750" indent="-285750">
              <a:lnSpc>
                <a:spcPct val="107000"/>
              </a:lnSpc>
              <a:spcAft>
                <a:spcPts val="800"/>
              </a:spcAft>
              <a:buFont typeface="Arial" panose="020B0604020202020204" pitchFamily="34" charset="0"/>
              <a:buChar char="•"/>
            </a:pPr>
            <a:endParaRPr lang="en-GB" sz="2000" dirty="0">
              <a:solidFill>
                <a:schemeClr val="tx1"/>
              </a:solidFill>
              <a:effectLst/>
              <a:ea typeface="Calibri" panose="020F0502020204030204" pitchFamily="34" charset="0"/>
              <a:cs typeface="Times New Roman" panose="02020603050405020304" pitchFamily="18" charset="0"/>
            </a:endParaRPr>
          </a:p>
          <a:p>
            <a:pPr marL="285750" lvl="1" indent="-285750">
              <a:buFont typeface="Wingdings" panose="05000000000000000000" pitchFamily="2" charset="2"/>
              <a:buChar char="§"/>
            </a:pPr>
            <a:endParaRPr lang="en-GB" sz="2000" dirty="0">
              <a:solidFill>
                <a:schemeClr val="tx1"/>
              </a:solidFill>
              <a:latin typeface="+mn-lt"/>
            </a:endParaRPr>
          </a:p>
          <a:p>
            <a:pPr marL="285750" lvl="1" indent="-285750">
              <a:buFont typeface="Wingdings" panose="05000000000000000000" pitchFamily="2" charset="2"/>
              <a:buChar char="§"/>
            </a:pPr>
            <a:endParaRPr lang="en-GB" sz="2000" dirty="0">
              <a:solidFill>
                <a:schemeClr val="tx1"/>
              </a:solidFill>
              <a:latin typeface="+mn-lt"/>
            </a:endParaRPr>
          </a:p>
          <a:p>
            <a:pPr lvl="1"/>
            <a:endParaRPr lang="en-GB" sz="2000" dirty="0"/>
          </a:p>
        </p:txBody>
      </p:sp>
      <p:sp>
        <p:nvSpPr>
          <p:cNvPr id="4" name="Slide Number Placeholder 3">
            <a:extLst>
              <a:ext uri="{FF2B5EF4-FFF2-40B4-BE49-F238E27FC236}">
                <a16:creationId xmlns:a16="http://schemas.microsoft.com/office/drawing/2014/main" id="{7B7106C0-C43D-4026-178A-4463C2F44FF8}"/>
              </a:ext>
            </a:extLst>
          </p:cNvPr>
          <p:cNvSpPr>
            <a:spLocks noGrp="1"/>
          </p:cNvSpPr>
          <p:nvPr>
            <p:ph type="sldNum" sz="quarter" idx="12"/>
          </p:nvPr>
        </p:nvSpPr>
        <p:spPr/>
        <p:txBody>
          <a:bodyPr/>
          <a:lstStyle/>
          <a:p>
            <a:fld id="{CBA53E11-492D-48B3-9F9B-09541CA2A39A}" type="slidenum">
              <a:rPr lang="en-GB" smtClean="0"/>
              <a:t>12</a:t>
            </a:fld>
            <a:endParaRPr lang="en-GB"/>
          </a:p>
        </p:txBody>
      </p:sp>
    </p:spTree>
    <p:extLst>
      <p:ext uri="{BB962C8B-B14F-4D97-AF65-F5344CB8AC3E}">
        <p14:creationId xmlns:p14="http://schemas.microsoft.com/office/powerpoint/2010/main" val="219350217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6A4FF-D6FD-B2EE-88AD-C847623198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0D496D7-AD7E-6BD3-835E-4CDFE90A2022}"/>
              </a:ext>
            </a:extLst>
          </p:cNvPr>
          <p:cNvSpPr>
            <a:spLocks noGrp="1"/>
          </p:cNvSpPr>
          <p:nvPr>
            <p:ph type="title"/>
          </p:nvPr>
        </p:nvSpPr>
        <p:spPr>
          <a:xfrm>
            <a:off x="499878" y="1255675"/>
            <a:ext cx="7030476" cy="988200"/>
          </a:xfrm>
        </p:spPr>
        <p:txBody>
          <a:bodyPr/>
          <a:lstStyle/>
          <a:p>
            <a:br>
              <a:rPr lang="en-GB" sz="5000" dirty="0">
                <a:cs typeface="Poppins"/>
              </a:rPr>
            </a:br>
            <a:r>
              <a:rPr lang="en-GB" sz="5000" dirty="0">
                <a:cs typeface="Poppins"/>
              </a:rPr>
              <a:t>Being an ally</a:t>
            </a:r>
          </a:p>
        </p:txBody>
      </p:sp>
      <p:sp>
        <p:nvSpPr>
          <p:cNvPr id="4" name="Content Placeholder 3">
            <a:extLst>
              <a:ext uri="{FF2B5EF4-FFF2-40B4-BE49-F238E27FC236}">
                <a16:creationId xmlns:a16="http://schemas.microsoft.com/office/drawing/2014/main" id="{1883D783-C05A-2386-25DB-1E064004D136}"/>
              </a:ext>
            </a:extLst>
          </p:cNvPr>
          <p:cNvSpPr>
            <a:spLocks noGrp="1"/>
          </p:cNvSpPr>
          <p:nvPr>
            <p:ph sz="half" idx="1"/>
          </p:nvPr>
        </p:nvSpPr>
        <p:spPr>
          <a:xfrm>
            <a:off x="499877" y="2366153"/>
            <a:ext cx="5734757" cy="2351314"/>
          </a:xfrm>
        </p:spPr>
        <p:txBody>
          <a:bodyPr vert="horz" lIns="0" tIns="0" rIns="0" bIns="0" rtlCol="0" anchor="t">
            <a:noAutofit/>
          </a:bodyPr>
          <a:lstStyle/>
          <a:p>
            <a:pPr marL="285750" indent="-285750">
              <a:buFont typeface="Arial,Sans-Serif"/>
              <a:buChar char="•"/>
            </a:pPr>
            <a:endParaRPr lang="en-GB" sz="2400" dirty="0">
              <a:solidFill>
                <a:schemeClr val="tx1"/>
              </a:solidFill>
              <a:latin typeface="Poppins SemiBold"/>
              <a:cs typeface="Poppins SemiBold"/>
            </a:endParaRPr>
          </a:p>
          <a:p>
            <a:r>
              <a:rPr lang="en-US" sz="2400" dirty="0">
                <a:solidFill>
                  <a:schemeClr val="tx1"/>
                </a:solidFill>
                <a:latin typeface="+mj-lt"/>
              </a:rPr>
              <a:t>An ally is defined as someone who is not a member of a </a:t>
            </a:r>
            <a:r>
              <a:rPr lang="en-US" sz="2400" dirty="0" err="1">
                <a:solidFill>
                  <a:schemeClr val="tx1"/>
                </a:solidFill>
                <a:latin typeface="+mj-lt"/>
              </a:rPr>
              <a:t>marginalised</a:t>
            </a:r>
            <a:r>
              <a:rPr lang="en-US" sz="2400" dirty="0">
                <a:solidFill>
                  <a:schemeClr val="tx1"/>
                </a:solidFill>
                <a:latin typeface="+mj-lt"/>
              </a:rPr>
              <a:t> group but wants to support and take action to help others in that group.</a:t>
            </a:r>
            <a:endParaRPr lang="en-US" sz="2400" dirty="0">
              <a:solidFill>
                <a:schemeClr val="tx1"/>
              </a:solidFill>
              <a:latin typeface="+mj-lt"/>
              <a:cs typeface="Poppins"/>
            </a:endParaRPr>
          </a:p>
          <a:p>
            <a:endParaRPr lang="en-US" sz="2400" b="0" i="0" dirty="0">
              <a:solidFill>
                <a:srgbClr val="212121"/>
              </a:solidFill>
              <a:effectLst/>
              <a:latin typeface="+mj-lt"/>
            </a:endParaRPr>
          </a:p>
          <a:p>
            <a:pPr marL="285750" indent="-285750">
              <a:buFont typeface="Arial,Sans-Serif"/>
              <a:buChar char="•"/>
            </a:pPr>
            <a:endParaRPr lang="en-GB" sz="2400" dirty="0">
              <a:solidFill>
                <a:schemeClr val="accent5"/>
              </a:solidFill>
              <a:latin typeface="Poppins SemiBold"/>
              <a:cs typeface="Poppins SemiBold"/>
            </a:endParaRPr>
          </a:p>
        </p:txBody>
      </p:sp>
      <p:pic>
        <p:nvPicPr>
          <p:cNvPr id="7" name="Picture Placeholder 8" descr="A group of hands stacked together&#10;&#10;Description automatically generated">
            <a:extLst>
              <a:ext uri="{FF2B5EF4-FFF2-40B4-BE49-F238E27FC236}">
                <a16:creationId xmlns:a16="http://schemas.microsoft.com/office/drawing/2014/main" id="{96542E7B-DE91-BA37-CB67-E8D031B01429}"/>
              </a:ext>
            </a:extLst>
          </p:cNvPr>
          <p:cNvPicPr>
            <a:picLocks noChangeAspect="1"/>
          </p:cNvPicPr>
          <p:nvPr/>
        </p:nvPicPr>
        <p:blipFill rotWithShape="1">
          <a:blip r:embed="rId3"/>
          <a:srcRect l="29879" r="21447"/>
          <a:stretch/>
        </p:blipFill>
        <p:spPr>
          <a:xfrm>
            <a:off x="6457243" y="0"/>
            <a:ext cx="5734757" cy="6165850"/>
          </a:xfrm>
          <a:prstGeom prst="rect">
            <a:avLst/>
          </a:prstGeom>
          <a:solidFill>
            <a:schemeClr val="bg1">
              <a:lumMod val="85000"/>
            </a:schemeClr>
          </a:solidFill>
        </p:spPr>
      </p:pic>
      <p:sp>
        <p:nvSpPr>
          <p:cNvPr id="5" name="Slide Number Placeholder 4">
            <a:extLst>
              <a:ext uri="{FF2B5EF4-FFF2-40B4-BE49-F238E27FC236}">
                <a16:creationId xmlns:a16="http://schemas.microsoft.com/office/drawing/2014/main" id="{8E846369-ABF9-3311-FEA3-884B0B80CC12}"/>
              </a:ext>
            </a:extLst>
          </p:cNvPr>
          <p:cNvSpPr>
            <a:spLocks noGrp="1"/>
          </p:cNvSpPr>
          <p:nvPr>
            <p:ph type="sldNum" sz="quarter" idx="12"/>
          </p:nvPr>
        </p:nvSpPr>
        <p:spPr/>
        <p:txBody>
          <a:bodyPr/>
          <a:lstStyle/>
          <a:p>
            <a:fld id="{CBA53E11-492D-48B3-9F9B-09541CA2A39A}" type="slidenum">
              <a:rPr lang="en-GB" smtClean="0"/>
              <a:t>13</a:t>
            </a:fld>
            <a:endParaRPr lang="en-GB"/>
          </a:p>
        </p:txBody>
      </p:sp>
      <p:sp>
        <p:nvSpPr>
          <p:cNvPr id="9" name="Title 1">
            <a:extLst>
              <a:ext uri="{FF2B5EF4-FFF2-40B4-BE49-F238E27FC236}">
                <a16:creationId xmlns:a16="http://schemas.microsoft.com/office/drawing/2014/main" id="{1A8696E7-B9C4-EED0-565F-ED2B21FCE724}"/>
              </a:ext>
            </a:extLst>
          </p:cNvPr>
          <p:cNvSpPr txBox="1">
            <a:spLocks/>
          </p:cNvSpPr>
          <p:nvPr/>
        </p:nvSpPr>
        <p:spPr>
          <a:xfrm>
            <a:off x="407987" y="404813"/>
            <a:ext cx="11376025" cy="39528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GB"/>
              <a:t>LEAD 2025</a:t>
            </a:r>
            <a:endParaRPr lang="en-GB" dirty="0"/>
          </a:p>
        </p:txBody>
      </p:sp>
    </p:spTree>
    <p:extLst>
      <p:ext uri="{BB962C8B-B14F-4D97-AF65-F5344CB8AC3E}">
        <p14:creationId xmlns:p14="http://schemas.microsoft.com/office/powerpoint/2010/main" val="56641535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1FBE1-8C5E-EB57-7A23-1916C75FC5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C8CD05-78F9-4799-6AB3-9D730C0228E1}"/>
              </a:ext>
            </a:extLst>
          </p:cNvPr>
          <p:cNvSpPr>
            <a:spLocks noGrp="1"/>
          </p:cNvSpPr>
          <p:nvPr>
            <p:ph type="title"/>
          </p:nvPr>
        </p:nvSpPr>
        <p:spPr>
          <a:xfrm>
            <a:off x="499878" y="1255675"/>
            <a:ext cx="7030476" cy="988200"/>
          </a:xfrm>
        </p:spPr>
        <p:txBody>
          <a:bodyPr/>
          <a:lstStyle/>
          <a:p>
            <a:br>
              <a:rPr lang="en-GB" sz="5000" dirty="0">
                <a:cs typeface="Poppins"/>
              </a:rPr>
            </a:br>
            <a:r>
              <a:rPr lang="en-GB" sz="5000" dirty="0">
                <a:cs typeface="Poppins"/>
              </a:rPr>
              <a:t>Takeaway</a:t>
            </a:r>
          </a:p>
        </p:txBody>
      </p:sp>
      <p:sp>
        <p:nvSpPr>
          <p:cNvPr id="4" name="Content Placeholder 3">
            <a:extLst>
              <a:ext uri="{FF2B5EF4-FFF2-40B4-BE49-F238E27FC236}">
                <a16:creationId xmlns:a16="http://schemas.microsoft.com/office/drawing/2014/main" id="{31CF7F25-DB98-7DE8-4C05-4A54620003BA}"/>
              </a:ext>
            </a:extLst>
          </p:cNvPr>
          <p:cNvSpPr>
            <a:spLocks noGrp="1"/>
          </p:cNvSpPr>
          <p:nvPr>
            <p:ph sz="half" idx="1"/>
          </p:nvPr>
        </p:nvSpPr>
        <p:spPr>
          <a:xfrm>
            <a:off x="499877" y="2366153"/>
            <a:ext cx="5734757" cy="2351314"/>
          </a:xfrm>
        </p:spPr>
        <p:txBody>
          <a:bodyPr vert="horz" lIns="0" tIns="0" rIns="0" bIns="0" rtlCol="0" anchor="t">
            <a:noAutofit/>
          </a:bodyPr>
          <a:lstStyle/>
          <a:p>
            <a:pPr marL="285750" indent="-285750">
              <a:buFont typeface="Arial,Sans-Serif"/>
              <a:buChar char="•"/>
            </a:pPr>
            <a:endParaRPr lang="en-GB" sz="2400" dirty="0">
              <a:solidFill>
                <a:schemeClr val="tx1"/>
              </a:solidFill>
              <a:latin typeface="Poppins SemiBold"/>
              <a:cs typeface="Poppins SemiBold"/>
            </a:endParaRPr>
          </a:p>
          <a:p>
            <a:r>
              <a:rPr lang="en-US" sz="2400" dirty="0">
                <a:solidFill>
                  <a:schemeClr val="tx1"/>
                </a:solidFill>
                <a:latin typeface="+mj-lt"/>
              </a:rPr>
              <a:t>Treat people as individuals, ask questions, challenge yourself, ask for help, do your best</a:t>
            </a:r>
            <a:endParaRPr lang="en-US" sz="2400" dirty="0">
              <a:solidFill>
                <a:schemeClr val="tx1"/>
              </a:solidFill>
              <a:latin typeface="+mj-lt"/>
              <a:cs typeface="Poppins"/>
            </a:endParaRPr>
          </a:p>
          <a:p>
            <a:endParaRPr lang="en-US" sz="2400" b="0" i="0" dirty="0">
              <a:solidFill>
                <a:srgbClr val="212121"/>
              </a:solidFill>
              <a:effectLst/>
              <a:latin typeface="+mj-lt"/>
            </a:endParaRPr>
          </a:p>
          <a:p>
            <a:pPr marL="285750" indent="-285750">
              <a:buFont typeface="Arial,Sans-Serif"/>
              <a:buChar char="•"/>
            </a:pPr>
            <a:endParaRPr lang="en-GB" sz="2400" dirty="0">
              <a:solidFill>
                <a:schemeClr val="accent5"/>
              </a:solidFill>
              <a:latin typeface="Poppins SemiBold"/>
              <a:cs typeface="Poppins SemiBold"/>
            </a:endParaRPr>
          </a:p>
        </p:txBody>
      </p:sp>
      <p:sp>
        <p:nvSpPr>
          <p:cNvPr id="5" name="Slide Number Placeholder 4">
            <a:extLst>
              <a:ext uri="{FF2B5EF4-FFF2-40B4-BE49-F238E27FC236}">
                <a16:creationId xmlns:a16="http://schemas.microsoft.com/office/drawing/2014/main" id="{E8A237A4-8053-5BE6-0E13-1AC642E737B7}"/>
              </a:ext>
            </a:extLst>
          </p:cNvPr>
          <p:cNvSpPr>
            <a:spLocks noGrp="1"/>
          </p:cNvSpPr>
          <p:nvPr>
            <p:ph type="sldNum" sz="quarter" idx="12"/>
          </p:nvPr>
        </p:nvSpPr>
        <p:spPr/>
        <p:txBody>
          <a:bodyPr/>
          <a:lstStyle/>
          <a:p>
            <a:fld id="{CBA53E11-492D-48B3-9F9B-09541CA2A39A}" type="slidenum">
              <a:rPr lang="en-GB" smtClean="0"/>
              <a:t>14</a:t>
            </a:fld>
            <a:endParaRPr lang="en-GB"/>
          </a:p>
        </p:txBody>
      </p:sp>
      <p:sp>
        <p:nvSpPr>
          <p:cNvPr id="9" name="Title 1">
            <a:extLst>
              <a:ext uri="{FF2B5EF4-FFF2-40B4-BE49-F238E27FC236}">
                <a16:creationId xmlns:a16="http://schemas.microsoft.com/office/drawing/2014/main" id="{AFF3F646-7DCE-BA6C-4093-0133E2E5B026}"/>
              </a:ext>
            </a:extLst>
          </p:cNvPr>
          <p:cNvSpPr txBox="1">
            <a:spLocks/>
          </p:cNvSpPr>
          <p:nvPr/>
        </p:nvSpPr>
        <p:spPr>
          <a:xfrm>
            <a:off x="407987" y="404813"/>
            <a:ext cx="11376025" cy="39528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GB"/>
              <a:t>LEAD 2025</a:t>
            </a:r>
            <a:endParaRPr lang="en-GB" dirty="0"/>
          </a:p>
        </p:txBody>
      </p:sp>
      <p:sp>
        <p:nvSpPr>
          <p:cNvPr id="8" name="AutoShape 2" descr="A colorful poster that says do your best on it. | Premium Vector">
            <a:extLst>
              <a:ext uri="{FF2B5EF4-FFF2-40B4-BE49-F238E27FC236}">
                <a16:creationId xmlns:a16="http://schemas.microsoft.com/office/drawing/2014/main" id="{AC568C79-C28A-73D1-4719-1D1554B148F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A colorful poster that says do your best on it. | Premium Vector">
            <a:extLst>
              <a:ext uri="{FF2B5EF4-FFF2-40B4-BE49-F238E27FC236}">
                <a16:creationId xmlns:a16="http://schemas.microsoft.com/office/drawing/2014/main" id="{1EEC4829-119B-9E57-A347-E5BC68DFD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639" y="326390"/>
            <a:ext cx="5515610" cy="5515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5640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EF8E1-B13B-5A34-CCDF-38E1B87D8BE8}"/>
              </a:ext>
            </a:extLst>
          </p:cNvPr>
          <p:cNvSpPr>
            <a:spLocks noGrp="1"/>
          </p:cNvSpPr>
          <p:nvPr>
            <p:ph type="title"/>
          </p:nvPr>
        </p:nvSpPr>
        <p:spPr/>
        <p:txBody>
          <a:bodyPr/>
          <a:lstStyle/>
          <a:p>
            <a:r>
              <a:rPr lang="en-GB" dirty="0"/>
              <a:t>LEAD 2025</a:t>
            </a:r>
          </a:p>
        </p:txBody>
      </p:sp>
      <p:sp>
        <p:nvSpPr>
          <p:cNvPr id="7" name="Text Placeholder 6">
            <a:extLst>
              <a:ext uri="{FF2B5EF4-FFF2-40B4-BE49-F238E27FC236}">
                <a16:creationId xmlns:a16="http://schemas.microsoft.com/office/drawing/2014/main" id="{76AB393A-3412-98EE-847F-97C7D88EEDCD}"/>
              </a:ext>
            </a:extLst>
          </p:cNvPr>
          <p:cNvSpPr>
            <a:spLocks noGrp="1"/>
          </p:cNvSpPr>
          <p:nvPr>
            <p:ph type="body" sz="quarter" idx="13"/>
          </p:nvPr>
        </p:nvSpPr>
        <p:spPr/>
        <p:txBody>
          <a:bodyPr/>
          <a:lstStyle/>
          <a:p>
            <a:r>
              <a:rPr lang="en-GB" dirty="0"/>
              <a:t>Change Maker</a:t>
            </a:r>
          </a:p>
        </p:txBody>
      </p:sp>
      <p:pic>
        <p:nvPicPr>
          <p:cNvPr id="1026" name="Picture 2" descr="Remember that no one is born a change-maker. It’s something you become ...">
            <a:extLst>
              <a:ext uri="{FF2B5EF4-FFF2-40B4-BE49-F238E27FC236}">
                <a16:creationId xmlns:a16="http://schemas.microsoft.com/office/drawing/2014/main" id="{0F083715-E1ED-7086-1E46-9655F7A61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566" y="1340120"/>
            <a:ext cx="4624075" cy="4624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chard Branson Quote: “Once a changemaker, always a changemaker but ...">
            <a:extLst>
              <a:ext uri="{FF2B5EF4-FFF2-40B4-BE49-F238E27FC236}">
                <a16:creationId xmlns:a16="http://schemas.microsoft.com/office/drawing/2014/main" id="{3423D973-4226-49F4-6358-C31741BA1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427" y="737286"/>
            <a:ext cx="6114007" cy="343912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2A72575-5748-C330-4069-C32613EDFF72}"/>
              </a:ext>
            </a:extLst>
          </p:cNvPr>
          <p:cNvSpPr>
            <a:spLocks noGrp="1"/>
          </p:cNvSpPr>
          <p:nvPr>
            <p:ph type="sldNum" sz="quarter" idx="12"/>
          </p:nvPr>
        </p:nvSpPr>
        <p:spPr/>
        <p:txBody>
          <a:bodyPr/>
          <a:lstStyle/>
          <a:p>
            <a:fld id="{CBA53E11-492D-48B3-9F9B-09541CA2A39A}" type="slidenum">
              <a:rPr lang="en-GB" smtClean="0"/>
              <a:t>15</a:t>
            </a:fld>
            <a:endParaRPr lang="en-GB"/>
          </a:p>
        </p:txBody>
      </p:sp>
    </p:spTree>
    <p:extLst>
      <p:ext uri="{BB962C8B-B14F-4D97-AF65-F5344CB8AC3E}">
        <p14:creationId xmlns:p14="http://schemas.microsoft.com/office/powerpoint/2010/main" val="27028193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525D-DC8B-1131-02E2-361C35457A52}"/>
              </a:ext>
            </a:extLst>
          </p:cNvPr>
          <p:cNvSpPr>
            <a:spLocks noGrp="1"/>
          </p:cNvSpPr>
          <p:nvPr>
            <p:ph type="ctrTitle"/>
          </p:nvPr>
        </p:nvSpPr>
        <p:spPr>
          <a:xfrm>
            <a:off x="2454728" y="2113246"/>
            <a:ext cx="7282542" cy="2008414"/>
          </a:xfrm>
        </p:spPr>
        <p:txBody>
          <a:bodyPr/>
          <a:lstStyle/>
          <a:p>
            <a:r>
              <a:rPr lang="en-GB" dirty="0"/>
              <a:t>CREATING A CULTURE OF BELONGING</a:t>
            </a:r>
            <a:br>
              <a:rPr lang="en-GB" dirty="0"/>
            </a:br>
            <a:br>
              <a:rPr lang="en-GB" dirty="0"/>
            </a:br>
            <a:r>
              <a:rPr lang="en-GB" dirty="0"/>
              <a:t>LEAD 2025</a:t>
            </a:r>
          </a:p>
        </p:txBody>
      </p:sp>
      <p:sp>
        <p:nvSpPr>
          <p:cNvPr id="3" name="Subtitle 2">
            <a:extLst>
              <a:ext uri="{FF2B5EF4-FFF2-40B4-BE49-F238E27FC236}">
                <a16:creationId xmlns:a16="http://schemas.microsoft.com/office/drawing/2014/main" id="{6C5F6F5F-6ADB-06BB-06A0-574E78E6CE67}"/>
              </a:ext>
            </a:extLst>
          </p:cNvPr>
          <p:cNvSpPr>
            <a:spLocks noGrp="1"/>
          </p:cNvSpPr>
          <p:nvPr>
            <p:ph type="subTitle" idx="1"/>
          </p:nvPr>
        </p:nvSpPr>
        <p:spPr>
          <a:xfrm>
            <a:off x="2454728" y="4121660"/>
            <a:ext cx="7282542" cy="1390955"/>
          </a:xfrm>
        </p:spPr>
        <p:txBody>
          <a:bodyPr/>
          <a:lstStyle/>
          <a:p>
            <a:r>
              <a:rPr lang="en-US" dirty="0"/>
              <a:t>Saturday 1</a:t>
            </a:r>
            <a:r>
              <a:rPr lang="en-US" baseline="30000" dirty="0"/>
              <a:t>st</a:t>
            </a:r>
            <a:r>
              <a:rPr lang="en-US" dirty="0"/>
              <a:t> November</a:t>
            </a:r>
            <a:endParaRPr lang="en-GB" dirty="0"/>
          </a:p>
        </p:txBody>
      </p:sp>
      <p:pic>
        <p:nvPicPr>
          <p:cNvPr id="5" name="Picture 4" descr="Logo&#10;&#10;Description automatically generated">
            <a:extLst>
              <a:ext uri="{FF2B5EF4-FFF2-40B4-BE49-F238E27FC236}">
                <a16:creationId xmlns:a16="http://schemas.microsoft.com/office/drawing/2014/main" id="{296B22E5-01DA-7D21-EE54-2ADD3FE84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260" y="5512615"/>
            <a:ext cx="815479" cy="1047750"/>
          </a:xfrm>
          <a:prstGeom prst="rect">
            <a:avLst/>
          </a:prstGeom>
        </p:spPr>
      </p:pic>
    </p:spTree>
    <p:extLst>
      <p:ext uri="{BB962C8B-B14F-4D97-AF65-F5344CB8AC3E}">
        <p14:creationId xmlns:p14="http://schemas.microsoft.com/office/powerpoint/2010/main" val="272855756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1B49-9CCE-2F7E-A52F-F9D1BD095B6D}"/>
              </a:ext>
            </a:extLst>
          </p:cNvPr>
          <p:cNvSpPr>
            <a:spLocks noGrp="1"/>
          </p:cNvSpPr>
          <p:nvPr>
            <p:ph type="title"/>
          </p:nvPr>
        </p:nvSpPr>
        <p:spPr/>
        <p:txBody>
          <a:bodyPr/>
          <a:lstStyle/>
          <a:p>
            <a:r>
              <a:rPr lang="en-GB" sz="5400" dirty="0"/>
              <a:t>Please join the Padlet </a:t>
            </a:r>
          </a:p>
        </p:txBody>
      </p:sp>
      <p:sp>
        <p:nvSpPr>
          <p:cNvPr id="3" name="Footer Placeholder 2">
            <a:extLst>
              <a:ext uri="{FF2B5EF4-FFF2-40B4-BE49-F238E27FC236}">
                <a16:creationId xmlns:a16="http://schemas.microsoft.com/office/drawing/2014/main" id="{6E48C3C4-66C7-DEAC-4677-4BADB3E78F7C}"/>
              </a:ext>
            </a:extLst>
          </p:cNvPr>
          <p:cNvSpPr>
            <a:spLocks noGrp="1"/>
          </p:cNvSpPr>
          <p:nvPr>
            <p:ph type="ftr" sz="quarter" idx="11"/>
          </p:nvPr>
        </p:nvSpPr>
        <p:spPr/>
        <p:txBody>
          <a:bodyPr/>
          <a:lstStyle/>
          <a:p>
            <a:r>
              <a:rPr lang="en-GB"/>
              <a:t>LEAD 2025</a:t>
            </a:r>
            <a:endParaRPr lang="en-GB" dirty="0"/>
          </a:p>
        </p:txBody>
      </p:sp>
      <p:sp>
        <p:nvSpPr>
          <p:cNvPr id="4" name="Slide Number Placeholder 3">
            <a:extLst>
              <a:ext uri="{FF2B5EF4-FFF2-40B4-BE49-F238E27FC236}">
                <a16:creationId xmlns:a16="http://schemas.microsoft.com/office/drawing/2014/main" id="{29C2F69D-3C3E-D49D-5842-B7AD42A8535B}"/>
              </a:ext>
            </a:extLst>
          </p:cNvPr>
          <p:cNvSpPr>
            <a:spLocks noGrp="1"/>
          </p:cNvSpPr>
          <p:nvPr>
            <p:ph type="sldNum" sz="quarter" idx="12"/>
          </p:nvPr>
        </p:nvSpPr>
        <p:spPr/>
        <p:txBody>
          <a:bodyPr/>
          <a:lstStyle/>
          <a:p>
            <a:fld id="{CBA53E11-492D-48B3-9F9B-09541CA2A39A}" type="slidenum">
              <a:rPr lang="en-GB" smtClean="0"/>
              <a:pPr/>
              <a:t>3</a:t>
            </a:fld>
            <a:endParaRPr lang="en-GB"/>
          </a:p>
        </p:txBody>
      </p:sp>
      <p:pic>
        <p:nvPicPr>
          <p:cNvPr id="6" name="Picture 5">
            <a:extLst>
              <a:ext uri="{FF2B5EF4-FFF2-40B4-BE49-F238E27FC236}">
                <a16:creationId xmlns:a16="http://schemas.microsoft.com/office/drawing/2014/main" id="{3ABA1203-C07A-BB66-37A7-BF56A9E1A074}"/>
              </a:ext>
            </a:extLst>
          </p:cNvPr>
          <p:cNvPicPr>
            <a:picLocks noChangeAspect="1"/>
          </p:cNvPicPr>
          <p:nvPr/>
        </p:nvPicPr>
        <p:blipFill>
          <a:blip r:embed="rId3"/>
          <a:stretch>
            <a:fillRect/>
          </a:stretch>
        </p:blipFill>
        <p:spPr>
          <a:xfrm>
            <a:off x="608415" y="1412875"/>
            <a:ext cx="4351042" cy="4387225"/>
          </a:xfrm>
          <a:prstGeom prst="rect">
            <a:avLst/>
          </a:prstGeom>
        </p:spPr>
      </p:pic>
    </p:spTree>
    <p:extLst>
      <p:ext uri="{BB962C8B-B14F-4D97-AF65-F5344CB8AC3E}">
        <p14:creationId xmlns:p14="http://schemas.microsoft.com/office/powerpoint/2010/main" val="35256987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CBE2-90EC-D740-8135-7DE243DD53A5}"/>
              </a:ext>
            </a:extLst>
          </p:cNvPr>
          <p:cNvSpPr>
            <a:spLocks noGrp="1"/>
          </p:cNvSpPr>
          <p:nvPr>
            <p:ph type="title"/>
          </p:nvPr>
        </p:nvSpPr>
        <p:spPr/>
        <p:txBody>
          <a:bodyPr/>
          <a:lstStyle/>
          <a:p>
            <a:r>
              <a:rPr lang="en-GB" dirty="0"/>
              <a:t>Session aims</a:t>
            </a:r>
          </a:p>
        </p:txBody>
      </p:sp>
      <p:sp>
        <p:nvSpPr>
          <p:cNvPr id="3" name="Footer Placeholder 2">
            <a:extLst>
              <a:ext uri="{FF2B5EF4-FFF2-40B4-BE49-F238E27FC236}">
                <a16:creationId xmlns:a16="http://schemas.microsoft.com/office/drawing/2014/main" id="{96808C30-11D1-03E8-E729-7EC61CD233C9}"/>
              </a:ext>
            </a:extLst>
          </p:cNvPr>
          <p:cNvSpPr>
            <a:spLocks noGrp="1"/>
          </p:cNvSpPr>
          <p:nvPr>
            <p:ph type="ftr" sz="quarter" idx="11"/>
          </p:nvPr>
        </p:nvSpPr>
        <p:spPr/>
        <p:txBody>
          <a:bodyPr/>
          <a:lstStyle/>
          <a:p>
            <a:r>
              <a:rPr lang="en-GB"/>
              <a:t>LEAD 2025</a:t>
            </a:r>
            <a:endParaRPr lang="en-GB" dirty="0"/>
          </a:p>
        </p:txBody>
      </p:sp>
      <p:sp>
        <p:nvSpPr>
          <p:cNvPr id="4" name="Slide Number Placeholder 3">
            <a:extLst>
              <a:ext uri="{FF2B5EF4-FFF2-40B4-BE49-F238E27FC236}">
                <a16:creationId xmlns:a16="http://schemas.microsoft.com/office/drawing/2014/main" id="{362106C5-3513-5A60-1BEE-38E057636639}"/>
              </a:ext>
            </a:extLst>
          </p:cNvPr>
          <p:cNvSpPr>
            <a:spLocks noGrp="1"/>
          </p:cNvSpPr>
          <p:nvPr>
            <p:ph type="sldNum" sz="quarter" idx="12"/>
          </p:nvPr>
        </p:nvSpPr>
        <p:spPr/>
        <p:txBody>
          <a:bodyPr/>
          <a:lstStyle/>
          <a:p>
            <a:fld id="{CBA53E11-492D-48B3-9F9B-09541CA2A39A}" type="slidenum">
              <a:rPr lang="en-GB" smtClean="0"/>
              <a:pPr/>
              <a:t>4</a:t>
            </a:fld>
            <a:endParaRPr lang="en-GB"/>
          </a:p>
        </p:txBody>
      </p:sp>
      <p:sp>
        <p:nvSpPr>
          <p:cNvPr id="5" name="Text Placeholder 4">
            <a:extLst>
              <a:ext uri="{FF2B5EF4-FFF2-40B4-BE49-F238E27FC236}">
                <a16:creationId xmlns:a16="http://schemas.microsoft.com/office/drawing/2014/main" id="{BD7510BD-9794-E122-C9E5-495C5BBE173E}"/>
              </a:ext>
            </a:extLst>
          </p:cNvPr>
          <p:cNvSpPr>
            <a:spLocks noGrp="1"/>
          </p:cNvSpPr>
          <p:nvPr>
            <p:ph type="body" sz="quarter" idx="13"/>
          </p:nvPr>
        </p:nvSpPr>
        <p:spPr/>
        <p:txBody>
          <a:bodyPr/>
          <a:lstStyle/>
          <a:p>
            <a:r>
              <a:rPr lang="en-GB" dirty="0"/>
              <a:t>To help you to foster an inclusive environment: by creating a welcoming and inclusive culture within Girlguiding, where all volunteers feel valued and respected. </a:t>
            </a:r>
          </a:p>
          <a:p>
            <a:endParaRPr lang="en-GB" dirty="0"/>
          </a:p>
          <a:p>
            <a:r>
              <a:rPr lang="en-GB" dirty="0"/>
              <a:t>To Encourage Self-Reflection: by promoting self-awareness amongst regarding biases and how these can impact interactions and decisions. </a:t>
            </a:r>
          </a:p>
          <a:p>
            <a:endParaRPr lang="en-GB" dirty="0"/>
          </a:p>
        </p:txBody>
      </p:sp>
    </p:spTree>
    <p:extLst>
      <p:ext uri="{BB962C8B-B14F-4D97-AF65-F5344CB8AC3E}">
        <p14:creationId xmlns:p14="http://schemas.microsoft.com/office/powerpoint/2010/main" val="3262496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DA8EF1-0722-1644-AA13-AE35C809593D}"/>
              </a:ext>
            </a:extLst>
          </p:cNvPr>
          <p:cNvSpPr>
            <a:spLocks noGrp="1"/>
          </p:cNvSpPr>
          <p:nvPr>
            <p:ph type="title"/>
          </p:nvPr>
        </p:nvSpPr>
        <p:spPr/>
        <p:txBody>
          <a:bodyPr/>
          <a:lstStyle/>
          <a:p>
            <a:r>
              <a:rPr lang="en-GB" dirty="0"/>
              <a:t>What does inclusion mean to you?</a:t>
            </a:r>
          </a:p>
        </p:txBody>
      </p:sp>
      <p:sp>
        <p:nvSpPr>
          <p:cNvPr id="4" name="Content Placeholder 3">
            <a:extLst>
              <a:ext uri="{FF2B5EF4-FFF2-40B4-BE49-F238E27FC236}">
                <a16:creationId xmlns:a16="http://schemas.microsoft.com/office/drawing/2014/main" id="{DADFC45C-433A-FC52-CBFB-EEFABBAB4105}"/>
              </a:ext>
            </a:extLst>
          </p:cNvPr>
          <p:cNvSpPr>
            <a:spLocks noGrp="1"/>
          </p:cNvSpPr>
          <p:nvPr>
            <p:ph sz="half" idx="1"/>
          </p:nvPr>
        </p:nvSpPr>
        <p:spPr>
          <a:xfrm>
            <a:off x="407988" y="1412875"/>
            <a:ext cx="5383212" cy="4464050"/>
          </a:xfrm>
        </p:spPr>
        <p:txBody>
          <a:bodyPr/>
          <a:lstStyle/>
          <a:p>
            <a:pPr marL="342900" indent="-342900">
              <a:buFont typeface="Arial" panose="020B0604020202020204" pitchFamily="34" charset="0"/>
              <a:buChar char="•"/>
            </a:pPr>
            <a:r>
              <a:rPr lang="en-GB" sz="2400" dirty="0"/>
              <a:t>When was a time you really felt included?</a:t>
            </a:r>
          </a:p>
          <a:p>
            <a:pPr marL="342900" indent="-342900">
              <a:buFont typeface="Arial" panose="020B0604020202020204" pitchFamily="34" charset="0"/>
              <a:buChar char="•"/>
            </a:pPr>
            <a:endParaRPr lang="en-GB" sz="2400" dirty="0"/>
          </a:p>
          <a:p>
            <a:r>
              <a:rPr lang="en-GB" sz="2400" dirty="0"/>
              <a:t>Pop it on the Padlet (section 1 – in the comments)</a:t>
            </a:r>
          </a:p>
          <a:p>
            <a:endParaRPr lang="en-GB" sz="2400" dirty="0"/>
          </a:p>
          <a:p>
            <a:pPr marL="342900" indent="-342900">
              <a:buFont typeface="Arial" panose="020B0604020202020204" pitchFamily="34" charset="0"/>
              <a:buChar char="•"/>
            </a:pPr>
            <a:r>
              <a:rPr lang="en-GB" sz="2400" dirty="0"/>
              <a:t>Small group discussion- share with your neighbours – what made you feel included? What made the difference?</a:t>
            </a:r>
          </a:p>
          <a:p>
            <a:endParaRPr lang="en-GB" sz="2400" dirty="0"/>
          </a:p>
          <a:p>
            <a:endParaRPr lang="en-GB" sz="2400" dirty="0"/>
          </a:p>
        </p:txBody>
      </p:sp>
      <p:sp>
        <p:nvSpPr>
          <p:cNvPr id="5" name="Footer Placeholder 4">
            <a:extLst>
              <a:ext uri="{FF2B5EF4-FFF2-40B4-BE49-F238E27FC236}">
                <a16:creationId xmlns:a16="http://schemas.microsoft.com/office/drawing/2014/main" id="{18F1F640-E359-38FB-4748-72304070D7A9}"/>
              </a:ext>
            </a:extLst>
          </p:cNvPr>
          <p:cNvSpPr>
            <a:spLocks noGrp="1"/>
          </p:cNvSpPr>
          <p:nvPr>
            <p:ph type="ftr" sz="quarter" idx="11"/>
          </p:nvPr>
        </p:nvSpPr>
        <p:spPr/>
        <p:txBody>
          <a:bodyPr/>
          <a:lstStyle/>
          <a:p>
            <a:r>
              <a:rPr lang="en-GB"/>
              <a:t>LEAD 2025</a:t>
            </a:r>
            <a:endParaRPr lang="en-GB" dirty="0"/>
          </a:p>
        </p:txBody>
      </p:sp>
      <p:sp>
        <p:nvSpPr>
          <p:cNvPr id="6" name="Slide Number Placeholder 5">
            <a:extLst>
              <a:ext uri="{FF2B5EF4-FFF2-40B4-BE49-F238E27FC236}">
                <a16:creationId xmlns:a16="http://schemas.microsoft.com/office/drawing/2014/main" id="{6821A512-D64D-C102-917B-F33BF30CA829}"/>
              </a:ext>
            </a:extLst>
          </p:cNvPr>
          <p:cNvSpPr>
            <a:spLocks noGrp="1"/>
          </p:cNvSpPr>
          <p:nvPr>
            <p:ph type="sldNum" sz="quarter" idx="12"/>
          </p:nvPr>
        </p:nvSpPr>
        <p:spPr/>
        <p:txBody>
          <a:bodyPr/>
          <a:lstStyle/>
          <a:p>
            <a:fld id="{CBA53E11-492D-48B3-9F9B-09541CA2A39A}" type="slidenum">
              <a:rPr lang="en-GB" smtClean="0"/>
              <a:t>5</a:t>
            </a:fld>
            <a:endParaRPr lang="en-GB"/>
          </a:p>
        </p:txBody>
      </p:sp>
      <p:pic>
        <p:nvPicPr>
          <p:cNvPr id="22" name="Picture Placeholder 21">
            <a:extLst>
              <a:ext uri="{FF2B5EF4-FFF2-40B4-BE49-F238E27FC236}">
                <a16:creationId xmlns:a16="http://schemas.microsoft.com/office/drawing/2014/main" id="{761C49B3-471E-CA46-5C3D-ED6B445CC367}"/>
              </a:ext>
            </a:extLst>
          </p:cNvPr>
          <p:cNvPicPr>
            <a:picLocks noGrp="1" noChangeAspect="1"/>
          </p:cNvPicPr>
          <p:nvPr>
            <p:ph type="pic" sz="quarter" idx="14"/>
          </p:nvPr>
        </p:nvPicPr>
        <p:blipFill>
          <a:blip r:embed="rId3"/>
          <a:srcRect l="566" r="566"/>
          <a:stretch>
            <a:fillRect/>
          </a:stretch>
        </p:blipFill>
        <p:spPr>
          <a:prstGeom prst="rect">
            <a:avLst/>
          </a:prstGeom>
        </p:spPr>
      </p:pic>
    </p:spTree>
    <p:extLst>
      <p:ext uri="{BB962C8B-B14F-4D97-AF65-F5344CB8AC3E}">
        <p14:creationId xmlns:p14="http://schemas.microsoft.com/office/powerpoint/2010/main" val="422471768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32F79-70A2-D833-2874-696FD33FA0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233E54-E3CA-FB85-5434-C80775E0513E}"/>
              </a:ext>
            </a:extLst>
          </p:cNvPr>
          <p:cNvSpPr>
            <a:spLocks noGrp="1"/>
          </p:cNvSpPr>
          <p:nvPr>
            <p:ph type="title"/>
          </p:nvPr>
        </p:nvSpPr>
        <p:spPr/>
        <p:txBody>
          <a:bodyPr/>
          <a:lstStyle/>
          <a:p>
            <a:r>
              <a:rPr lang="en-GB" dirty="0"/>
              <a:t>How can we define inclusion?</a:t>
            </a:r>
          </a:p>
        </p:txBody>
      </p:sp>
      <p:sp>
        <p:nvSpPr>
          <p:cNvPr id="5" name="Footer Placeholder 4">
            <a:extLst>
              <a:ext uri="{FF2B5EF4-FFF2-40B4-BE49-F238E27FC236}">
                <a16:creationId xmlns:a16="http://schemas.microsoft.com/office/drawing/2014/main" id="{540DD883-2B19-0E50-99F5-C3D8A43AE61F}"/>
              </a:ext>
            </a:extLst>
          </p:cNvPr>
          <p:cNvSpPr>
            <a:spLocks noGrp="1"/>
          </p:cNvSpPr>
          <p:nvPr>
            <p:ph type="ftr" sz="quarter" idx="11"/>
          </p:nvPr>
        </p:nvSpPr>
        <p:spPr/>
        <p:txBody>
          <a:bodyPr/>
          <a:lstStyle/>
          <a:p>
            <a:r>
              <a:rPr lang="en-GB"/>
              <a:t>LEAD 2025</a:t>
            </a:r>
            <a:endParaRPr lang="en-GB" dirty="0"/>
          </a:p>
        </p:txBody>
      </p:sp>
      <p:sp>
        <p:nvSpPr>
          <p:cNvPr id="6" name="Slide Number Placeholder 5">
            <a:extLst>
              <a:ext uri="{FF2B5EF4-FFF2-40B4-BE49-F238E27FC236}">
                <a16:creationId xmlns:a16="http://schemas.microsoft.com/office/drawing/2014/main" id="{0AE67181-2C5E-3E11-2A38-877C3FF5EA58}"/>
              </a:ext>
            </a:extLst>
          </p:cNvPr>
          <p:cNvSpPr>
            <a:spLocks noGrp="1"/>
          </p:cNvSpPr>
          <p:nvPr>
            <p:ph type="sldNum" sz="quarter" idx="12"/>
          </p:nvPr>
        </p:nvSpPr>
        <p:spPr/>
        <p:txBody>
          <a:bodyPr/>
          <a:lstStyle/>
          <a:p>
            <a:fld id="{CBA53E11-492D-48B3-9F9B-09541CA2A39A}" type="slidenum">
              <a:rPr lang="en-GB" smtClean="0"/>
              <a:t>6</a:t>
            </a:fld>
            <a:endParaRPr lang="en-GB"/>
          </a:p>
        </p:txBody>
      </p:sp>
      <p:sp>
        <p:nvSpPr>
          <p:cNvPr id="7" name="Content Placeholder 6">
            <a:extLst>
              <a:ext uri="{FF2B5EF4-FFF2-40B4-BE49-F238E27FC236}">
                <a16:creationId xmlns:a16="http://schemas.microsoft.com/office/drawing/2014/main" id="{7DC8C7D7-0F7E-51C3-A5A8-B1B457EF7AD9}"/>
              </a:ext>
            </a:extLst>
          </p:cNvPr>
          <p:cNvSpPr>
            <a:spLocks noGrp="1"/>
          </p:cNvSpPr>
          <p:nvPr>
            <p:ph sz="half" idx="1"/>
          </p:nvPr>
        </p:nvSpPr>
        <p:spPr>
          <a:xfrm>
            <a:off x="407988" y="1196975"/>
            <a:ext cx="5383212" cy="4464050"/>
          </a:xfrm>
        </p:spPr>
        <p:txBody>
          <a:bodyPr/>
          <a:lstStyle/>
          <a:p>
            <a:r>
              <a:rPr lang="en-GB" sz="2400" dirty="0"/>
              <a:t>In Girlguiding it means:</a:t>
            </a:r>
          </a:p>
          <a:p>
            <a:endParaRPr lang="en-GB" sz="2400" dirty="0"/>
          </a:p>
          <a:p>
            <a:r>
              <a:rPr lang="en-GB" sz="2400" b="1" dirty="0"/>
              <a:t>Inclusion</a:t>
            </a:r>
            <a:r>
              <a:rPr lang="en-GB" sz="2400" dirty="0"/>
              <a:t> means giving </a:t>
            </a:r>
            <a:r>
              <a:rPr lang="en-GB" sz="2400" i="1" dirty="0"/>
              <a:t>all girls the same chance</a:t>
            </a:r>
            <a:r>
              <a:rPr lang="en-GB" sz="2400" dirty="0"/>
              <a:t>. </a:t>
            </a:r>
          </a:p>
          <a:p>
            <a:r>
              <a:rPr lang="en-GB" sz="2400" dirty="0"/>
              <a:t>It is achieved by </a:t>
            </a:r>
            <a:r>
              <a:rPr lang="en-GB" sz="2400" b="1" dirty="0"/>
              <a:t>creating a safe environment</a:t>
            </a:r>
            <a:r>
              <a:rPr lang="en-GB" sz="2400" dirty="0"/>
              <a:t> where girls feel an </a:t>
            </a:r>
            <a:r>
              <a:rPr lang="en-GB" sz="2400" b="1" dirty="0"/>
              <a:t>equal sense of belonging</a:t>
            </a:r>
            <a:r>
              <a:rPr lang="en-GB" sz="2400" dirty="0"/>
              <a:t> and receive </a:t>
            </a:r>
            <a:r>
              <a:rPr lang="en-GB" sz="2400" b="1" dirty="0"/>
              <a:t>tailored support</a:t>
            </a:r>
            <a:r>
              <a:rPr lang="en-GB" sz="2400" dirty="0"/>
              <a:t> so they can reach their maximum potential. </a:t>
            </a:r>
          </a:p>
          <a:p>
            <a:r>
              <a:rPr lang="en-GB" sz="2400" dirty="0"/>
              <a:t>Inclusion doesn’t just mean girls, it also includes adult volunteers</a:t>
            </a:r>
          </a:p>
          <a:p>
            <a:endParaRPr lang="en-GB" sz="2400" dirty="0"/>
          </a:p>
        </p:txBody>
      </p:sp>
      <p:pic>
        <p:nvPicPr>
          <p:cNvPr id="10" name="Picture Placeholder 9" descr="A person holding pink slime&#10;&#10;AI-generated content may be incorrect.">
            <a:extLst>
              <a:ext uri="{FF2B5EF4-FFF2-40B4-BE49-F238E27FC236}">
                <a16:creationId xmlns:a16="http://schemas.microsoft.com/office/drawing/2014/main" id="{37969597-D3DD-DECA-BE2E-44C69960C42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566" r="566"/>
          <a:stretch>
            <a:fillRect/>
          </a:stretch>
        </p:blipFill>
        <p:spPr>
          <a:xfrm>
            <a:off x="5966847" y="0"/>
            <a:ext cx="6225154" cy="6283185"/>
          </a:xfrm>
        </p:spPr>
      </p:pic>
    </p:spTree>
    <p:extLst>
      <p:ext uri="{BB962C8B-B14F-4D97-AF65-F5344CB8AC3E}">
        <p14:creationId xmlns:p14="http://schemas.microsoft.com/office/powerpoint/2010/main" val="3985446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AD9EB-B33B-0B7A-F59A-E2DEBCDBA631}"/>
              </a:ext>
            </a:extLst>
          </p:cNvPr>
          <p:cNvSpPr>
            <a:spLocks noGrp="1"/>
          </p:cNvSpPr>
          <p:nvPr>
            <p:ph type="title"/>
          </p:nvPr>
        </p:nvSpPr>
        <p:spPr/>
        <p:txBody>
          <a:bodyPr/>
          <a:lstStyle/>
          <a:p>
            <a:r>
              <a:rPr lang="en-GB">
                <a:cs typeface="Poppins"/>
              </a:rPr>
              <a:t>Unconscious bias</a:t>
            </a:r>
          </a:p>
        </p:txBody>
      </p:sp>
      <p:sp>
        <p:nvSpPr>
          <p:cNvPr id="4" name="Slide Number Placeholder 3">
            <a:extLst>
              <a:ext uri="{FF2B5EF4-FFF2-40B4-BE49-F238E27FC236}">
                <a16:creationId xmlns:a16="http://schemas.microsoft.com/office/drawing/2014/main" id="{AF1C49CD-CE14-05E1-6CAD-1FADFC0E1C6F}"/>
              </a:ext>
            </a:extLst>
          </p:cNvPr>
          <p:cNvSpPr>
            <a:spLocks noGrp="1"/>
          </p:cNvSpPr>
          <p:nvPr>
            <p:ph type="sldNum" sz="quarter" idx="12"/>
          </p:nvPr>
        </p:nvSpPr>
        <p:spPr/>
        <p:txBody>
          <a:bodyPr/>
          <a:lstStyle/>
          <a:p>
            <a:fld id="{CBA53E11-492D-48B3-9F9B-09541CA2A39A}" type="slidenum">
              <a:rPr lang="en-GB" smtClean="0"/>
              <a:pPr/>
              <a:t>7</a:t>
            </a:fld>
            <a:endParaRPr lang="en-GB"/>
          </a:p>
        </p:txBody>
      </p:sp>
      <p:sp>
        <p:nvSpPr>
          <p:cNvPr id="5" name="Text Placeholder 4">
            <a:extLst>
              <a:ext uri="{FF2B5EF4-FFF2-40B4-BE49-F238E27FC236}">
                <a16:creationId xmlns:a16="http://schemas.microsoft.com/office/drawing/2014/main" id="{F584705F-D2FD-AF1F-F511-6CD4F4460D37}"/>
              </a:ext>
            </a:extLst>
          </p:cNvPr>
          <p:cNvSpPr>
            <a:spLocks noGrp="1"/>
          </p:cNvSpPr>
          <p:nvPr>
            <p:ph type="body" sz="quarter" idx="13"/>
          </p:nvPr>
        </p:nvSpPr>
        <p:spPr>
          <a:xfrm>
            <a:off x="407988" y="1196975"/>
            <a:ext cx="7544026" cy="4464050"/>
          </a:xfrm>
        </p:spPr>
        <p:txBody>
          <a:bodyPr vert="horz" lIns="0" tIns="0" rIns="0" bIns="0" rtlCol="0" anchor="t">
            <a:noAutofit/>
          </a:bodyPr>
          <a:lstStyle/>
          <a:p>
            <a:r>
              <a:rPr lang="en-GB" sz="3200" dirty="0">
                <a:cs typeface="Poppins"/>
              </a:rPr>
              <a:t>Social stereotypes about certain groups of people that we all form without realising</a:t>
            </a:r>
          </a:p>
          <a:p>
            <a:pPr marL="571500" indent="-571500">
              <a:buFont typeface="Arial" panose="020B0604020202020204" pitchFamily="34" charset="0"/>
              <a:buChar char="•"/>
            </a:pPr>
            <a:r>
              <a:rPr lang="en-GB" sz="3200" dirty="0">
                <a:cs typeface="Poppins"/>
              </a:rPr>
              <a:t>How might unconscious bias impact the decisions we make?</a:t>
            </a:r>
          </a:p>
          <a:p>
            <a:pPr marL="571500" indent="-571500">
              <a:buFont typeface="Arial" panose="020B0604020202020204" pitchFamily="34" charset="0"/>
              <a:buChar char="•"/>
            </a:pPr>
            <a:r>
              <a:rPr lang="en-GB" sz="3200" dirty="0">
                <a:cs typeface="Poppins"/>
              </a:rPr>
              <a:t>What can we do to reduce the impact?</a:t>
            </a:r>
          </a:p>
          <a:p>
            <a:pPr marL="571500" indent="-571500">
              <a:buFont typeface="Arial" panose="020B0604020202020204" pitchFamily="34" charset="0"/>
              <a:buChar char="•"/>
            </a:pPr>
            <a:r>
              <a:rPr lang="en-GB" sz="3200" dirty="0">
                <a:cs typeface="Poppins"/>
              </a:rPr>
              <a:t>How can we reduce it?</a:t>
            </a:r>
          </a:p>
          <a:p>
            <a:endParaRPr lang="en-GB" sz="3200" dirty="0"/>
          </a:p>
          <a:p>
            <a:endParaRPr lang="en-GB" sz="1800" dirty="0"/>
          </a:p>
        </p:txBody>
      </p:sp>
    </p:spTree>
    <p:extLst>
      <p:ext uri="{BB962C8B-B14F-4D97-AF65-F5344CB8AC3E}">
        <p14:creationId xmlns:p14="http://schemas.microsoft.com/office/powerpoint/2010/main" val="2530782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057CC-21DD-9A49-FD55-DF746991090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1F96A9B1-FCAF-FA77-3BE2-4E74C11BDC0A}"/>
              </a:ext>
            </a:extLst>
          </p:cNvPr>
          <p:cNvSpPr txBox="1"/>
          <p:nvPr/>
        </p:nvSpPr>
        <p:spPr>
          <a:xfrm>
            <a:off x="1074394" y="1229422"/>
            <a:ext cx="1731600" cy="1440000"/>
          </a:xfrm>
          <a:prstGeom prst="rect">
            <a:avLst/>
          </a:prstGeom>
          <a:solidFill>
            <a:schemeClr val="bg2">
              <a:lumMod val="60000"/>
              <a:lumOff val="40000"/>
            </a:schemeClr>
          </a:solidFill>
          <a:ln>
            <a:noFill/>
          </a:ln>
        </p:spPr>
        <p:txBody>
          <a:bodyPr wrap="square" lIns="0" tIns="0" rIns="0" bIns="0" rtlCol="0" anchor="ctr" anchorCtr="0">
            <a:noAutofit/>
          </a:bodyPr>
          <a:lstStyle/>
          <a:p>
            <a:pPr algn="ctr"/>
            <a:r>
              <a:rPr lang="en-US" sz="1600" b="1" dirty="0">
                <a:solidFill>
                  <a:schemeClr val="tx2"/>
                </a:solidFill>
              </a:rPr>
              <a:t>Attitudes – negative assumptions or stereotypes, not open</a:t>
            </a:r>
          </a:p>
        </p:txBody>
      </p:sp>
      <p:sp>
        <p:nvSpPr>
          <p:cNvPr id="15" name="TextBox 14">
            <a:extLst>
              <a:ext uri="{FF2B5EF4-FFF2-40B4-BE49-F238E27FC236}">
                <a16:creationId xmlns:a16="http://schemas.microsoft.com/office/drawing/2014/main" id="{0C3A41F6-5080-1AB5-A653-8225B551278D}"/>
              </a:ext>
            </a:extLst>
          </p:cNvPr>
          <p:cNvSpPr txBox="1"/>
          <p:nvPr/>
        </p:nvSpPr>
        <p:spPr>
          <a:xfrm>
            <a:off x="3508567" y="1222066"/>
            <a:ext cx="1731600" cy="1440000"/>
          </a:xfrm>
          <a:prstGeom prst="rect">
            <a:avLst/>
          </a:prstGeom>
          <a:solidFill>
            <a:schemeClr val="bg2">
              <a:lumMod val="60000"/>
              <a:lumOff val="40000"/>
            </a:schemeClr>
          </a:solidFill>
          <a:ln>
            <a:noFill/>
          </a:ln>
        </p:spPr>
        <p:txBody>
          <a:bodyPr wrap="square" lIns="0" tIns="0" rIns="0" bIns="0" rtlCol="0" anchor="ctr" anchorCtr="0">
            <a:noAutofit/>
          </a:bodyPr>
          <a:lstStyle/>
          <a:p>
            <a:pPr algn="ctr"/>
            <a:r>
              <a:rPr lang="en-US" sz="1600" b="1" dirty="0">
                <a:solidFill>
                  <a:schemeClr val="tx2"/>
                </a:solidFill>
              </a:rPr>
              <a:t>Time – not enough to complete a task e.g., get training</a:t>
            </a:r>
            <a:endParaRPr lang="en-GB" sz="1600" b="1" dirty="0">
              <a:solidFill>
                <a:schemeClr val="tx2"/>
              </a:solidFill>
            </a:endParaRPr>
          </a:p>
        </p:txBody>
      </p:sp>
      <p:sp>
        <p:nvSpPr>
          <p:cNvPr id="17" name="TextBox 16">
            <a:extLst>
              <a:ext uri="{FF2B5EF4-FFF2-40B4-BE49-F238E27FC236}">
                <a16:creationId xmlns:a16="http://schemas.microsoft.com/office/drawing/2014/main" id="{2E74EBD2-F49B-4EC7-0721-7D65A1E4F157}"/>
              </a:ext>
            </a:extLst>
          </p:cNvPr>
          <p:cNvSpPr txBox="1"/>
          <p:nvPr/>
        </p:nvSpPr>
        <p:spPr>
          <a:xfrm>
            <a:off x="5945212" y="1191274"/>
            <a:ext cx="1731600" cy="1440000"/>
          </a:xfrm>
          <a:prstGeom prst="rect">
            <a:avLst/>
          </a:prstGeom>
          <a:solidFill>
            <a:schemeClr val="bg2">
              <a:lumMod val="60000"/>
              <a:lumOff val="40000"/>
            </a:schemeClr>
          </a:solidFill>
          <a:ln>
            <a:noFill/>
          </a:ln>
        </p:spPr>
        <p:txBody>
          <a:bodyPr wrap="square" lIns="0" tIns="0" rIns="0" bIns="0" rtlCol="0" anchor="ctr" anchorCtr="0">
            <a:noAutofit/>
          </a:bodyPr>
          <a:lstStyle/>
          <a:p>
            <a:pPr algn="ctr"/>
            <a:r>
              <a:rPr lang="en-US" sz="1600" b="1" dirty="0">
                <a:solidFill>
                  <a:schemeClr val="tx2"/>
                </a:solidFill>
              </a:rPr>
              <a:t>Finance – cost for uniform, trips, subs etc.</a:t>
            </a:r>
          </a:p>
        </p:txBody>
      </p:sp>
      <p:sp>
        <p:nvSpPr>
          <p:cNvPr id="25" name="TextBox 24">
            <a:extLst>
              <a:ext uri="{FF2B5EF4-FFF2-40B4-BE49-F238E27FC236}">
                <a16:creationId xmlns:a16="http://schemas.microsoft.com/office/drawing/2014/main" id="{87E4E2AF-595D-7AB4-7748-DD5891E79456}"/>
              </a:ext>
            </a:extLst>
          </p:cNvPr>
          <p:cNvSpPr txBox="1"/>
          <p:nvPr/>
        </p:nvSpPr>
        <p:spPr>
          <a:xfrm>
            <a:off x="8503872" y="1191274"/>
            <a:ext cx="1731600" cy="1440000"/>
          </a:xfrm>
          <a:prstGeom prst="rect">
            <a:avLst/>
          </a:prstGeom>
          <a:solidFill>
            <a:schemeClr val="bg2">
              <a:lumMod val="60000"/>
              <a:lumOff val="40000"/>
            </a:schemeClr>
          </a:solidFill>
          <a:ln>
            <a:noFill/>
          </a:ln>
        </p:spPr>
        <p:txBody>
          <a:bodyPr wrap="square" lIns="0" tIns="0" rIns="0" bIns="0" rtlCol="0" anchor="ctr" anchorCtr="0">
            <a:noAutofit/>
          </a:bodyPr>
          <a:lstStyle/>
          <a:p>
            <a:pPr algn="ctr"/>
            <a:r>
              <a:rPr lang="en-US" sz="1600" b="1" dirty="0">
                <a:solidFill>
                  <a:schemeClr val="tx2"/>
                </a:solidFill>
              </a:rPr>
              <a:t>Physical access e.g., physical, transportation</a:t>
            </a:r>
          </a:p>
        </p:txBody>
      </p:sp>
      <p:sp>
        <p:nvSpPr>
          <p:cNvPr id="26" name="TextBox 25">
            <a:extLst>
              <a:ext uri="{FF2B5EF4-FFF2-40B4-BE49-F238E27FC236}">
                <a16:creationId xmlns:a16="http://schemas.microsoft.com/office/drawing/2014/main" id="{23BA992A-E005-59E7-A84D-A33D84EA1C84}"/>
              </a:ext>
            </a:extLst>
          </p:cNvPr>
          <p:cNvSpPr txBox="1"/>
          <p:nvPr/>
        </p:nvSpPr>
        <p:spPr>
          <a:xfrm>
            <a:off x="1074394" y="2938088"/>
            <a:ext cx="1731600" cy="1440000"/>
          </a:xfrm>
          <a:prstGeom prst="rect">
            <a:avLst/>
          </a:prstGeom>
          <a:solidFill>
            <a:schemeClr val="bg2">
              <a:lumMod val="60000"/>
              <a:lumOff val="40000"/>
            </a:schemeClr>
          </a:solidFill>
          <a:ln>
            <a:noFill/>
          </a:ln>
        </p:spPr>
        <p:txBody>
          <a:bodyPr wrap="square" lIns="0" tIns="0" rIns="0" bIns="0" rtlCol="0" anchor="ctr" anchorCtr="0">
            <a:noAutofit/>
          </a:bodyPr>
          <a:lstStyle/>
          <a:p>
            <a:pPr algn="ctr"/>
            <a:r>
              <a:rPr lang="en-US" sz="1600" b="1" dirty="0">
                <a:solidFill>
                  <a:schemeClr val="tx2"/>
                </a:solidFill>
              </a:rPr>
              <a:t>Communication barriers – warm? Welcoming? </a:t>
            </a:r>
          </a:p>
        </p:txBody>
      </p:sp>
      <p:sp>
        <p:nvSpPr>
          <p:cNvPr id="27" name="TextBox 26">
            <a:extLst>
              <a:ext uri="{FF2B5EF4-FFF2-40B4-BE49-F238E27FC236}">
                <a16:creationId xmlns:a16="http://schemas.microsoft.com/office/drawing/2014/main" id="{C51D82E8-0948-929A-43A3-BC99B1E6BF79}"/>
              </a:ext>
            </a:extLst>
          </p:cNvPr>
          <p:cNvSpPr txBox="1"/>
          <p:nvPr/>
        </p:nvSpPr>
        <p:spPr>
          <a:xfrm>
            <a:off x="3508567" y="2938088"/>
            <a:ext cx="1731600" cy="1440000"/>
          </a:xfrm>
          <a:prstGeom prst="rect">
            <a:avLst/>
          </a:prstGeom>
          <a:solidFill>
            <a:schemeClr val="bg2">
              <a:lumMod val="60000"/>
              <a:lumOff val="40000"/>
            </a:schemeClr>
          </a:solidFill>
          <a:ln>
            <a:noFill/>
          </a:ln>
        </p:spPr>
        <p:txBody>
          <a:bodyPr wrap="square" lIns="0" tIns="0" rIns="0" bIns="0" rtlCol="0" anchor="ctr" anchorCtr="0">
            <a:noAutofit/>
          </a:bodyPr>
          <a:lstStyle/>
          <a:p>
            <a:pPr algn="ctr"/>
            <a:r>
              <a:rPr lang="en-US" sz="1600" b="1" dirty="0">
                <a:solidFill>
                  <a:schemeClr val="tx2"/>
                </a:solidFill>
              </a:rPr>
              <a:t>Technological barriers – websites, apps not accessible to all</a:t>
            </a:r>
          </a:p>
        </p:txBody>
      </p:sp>
      <p:sp>
        <p:nvSpPr>
          <p:cNvPr id="28" name="TextBox 27">
            <a:extLst>
              <a:ext uri="{FF2B5EF4-FFF2-40B4-BE49-F238E27FC236}">
                <a16:creationId xmlns:a16="http://schemas.microsoft.com/office/drawing/2014/main" id="{45B1BD3C-B833-9181-990E-03663E49A135}"/>
              </a:ext>
            </a:extLst>
          </p:cNvPr>
          <p:cNvSpPr txBox="1"/>
          <p:nvPr/>
        </p:nvSpPr>
        <p:spPr>
          <a:xfrm>
            <a:off x="5942740" y="2905416"/>
            <a:ext cx="1731600" cy="1440000"/>
          </a:xfrm>
          <a:prstGeom prst="rect">
            <a:avLst/>
          </a:prstGeom>
          <a:solidFill>
            <a:schemeClr val="bg2">
              <a:lumMod val="60000"/>
              <a:lumOff val="40000"/>
            </a:schemeClr>
          </a:solidFill>
          <a:ln>
            <a:noFill/>
          </a:ln>
        </p:spPr>
        <p:txBody>
          <a:bodyPr wrap="square" lIns="0" tIns="0" rIns="0" bIns="0" rtlCol="0" anchor="ctr" anchorCtr="0">
            <a:noAutofit/>
          </a:bodyPr>
          <a:lstStyle/>
          <a:p>
            <a:pPr algn="ctr"/>
            <a:r>
              <a:rPr lang="en-US" sz="1600" b="1" dirty="0">
                <a:solidFill>
                  <a:schemeClr val="tx2"/>
                </a:solidFill>
              </a:rPr>
              <a:t>Systemic – policies or structures that unintentionally disadvantage</a:t>
            </a:r>
          </a:p>
        </p:txBody>
      </p:sp>
      <p:sp>
        <p:nvSpPr>
          <p:cNvPr id="29" name="TextBox 28">
            <a:extLst>
              <a:ext uri="{FF2B5EF4-FFF2-40B4-BE49-F238E27FC236}">
                <a16:creationId xmlns:a16="http://schemas.microsoft.com/office/drawing/2014/main" id="{05A385FF-DC45-C29E-191D-68F448C26BFD}"/>
              </a:ext>
            </a:extLst>
          </p:cNvPr>
          <p:cNvSpPr txBox="1"/>
          <p:nvPr/>
        </p:nvSpPr>
        <p:spPr>
          <a:xfrm>
            <a:off x="8503872" y="2955369"/>
            <a:ext cx="1731600" cy="1440000"/>
          </a:xfrm>
          <a:prstGeom prst="rect">
            <a:avLst/>
          </a:prstGeom>
          <a:solidFill>
            <a:schemeClr val="bg2">
              <a:lumMod val="60000"/>
              <a:lumOff val="40000"/>
            </a:schemeClr>
          </a:solidFill>
          <a:ln>
            <a:noFill/>
          </a:ln>
        </p:spPr>
        <p:txBody>
          <a:bodyPr wrap="square" lIns="0" tIns="0" rIns="0" bIns="0" rtlCol="0" anchor="ctr" anchorCtr="0">
            <a:noAutofit/>
          </a:bodyPr>
          <a:lstStyle/>
          <a:p>
            <a:pPr algn="ctr"/>
            <a:r>
              <a:rPr lang="en-US" sz="1600" b="1" dirty="0">
                <a:solidFill>
                  <a:schemeClr val="tx2"/>
                </a:solidFill>
              </a:rPr>
              <a:t>Cultural – fails to recognise the culture of others. Makes people feel misunderstood</a:t>
            </a:r>
          </a:p>
        </p:txBody>
      </p:sp>
      <p:sp>
        <p:nvSpPr>
          <p:cNvPr id="30" name="TextBox 29">
            <a:extLst>
              <a:ext uri="{FF2B5EF4-FFF2-40B4-BE49-F238E27FC236}">
                <a16:creationId xmlns:a16="http://schemas.microsoft.com/office/drawing/2014/main" id="{85B80BFD-5EDC-BC16-0942-30C3982CDDA1}"/>
              </a:ext>
            </a:extLst>
          </p:cNvPr>
          <p:cNvSpPr txBox="1"/>
          <p:nvPr/>
        </p:nvSpPr>
        <p:spPr>
          <a:xfrm>
            <a:off x="1074394" y="4606936"/>
            <a:ext cx="1731600" cy="1440000"/>
          </a:xfrm>
          <a:prstGeom prst="rect">
            <a:avLst/>
          </a:prstGeom>
          <a:solidFill>
            <a:schemeClr val="bg2">
              <a:lumMod val="60000"/>
              <a:lumOff val="40000"/>
            </a:schemeClr>
          </a:solidFill>
          <a:ln>
            <a:noFill/>
          </a:ln>
        </p:spPr>
        <p:txBody>
          <a:bodyPr wrap="square" lIns="0" tIns="0" rIns="0" bIns="0" rtlCol="0" anchor="ctr" anchorCtr="0">
            <a:noAutofit/>
          </a:bodyPr>
          <a:lstStyle/>
          <a:p>
            <a:pPr algn="ctr"/>
            <a:r>
              <a:rPr lang="en-US" sz="1600" b="1" dirty="0">
                <a:solidFill>
                  <a:schemeClr val="tx2"/>
                </a:solidFill>
              </a:rPr>
              <a:t>Language - use of complex language, jargon  </a:t>
            </a:r>
          </a:p>
        </p:txBody>
      </p:sp>
      <p:sp>
        <p:nvSpPr>
          <p:cNvPr id="31" name="TextBox 30">
            <a:extLst>
              <a:ext uri="{FF2B5EF4-FFF2-40B4-BE49-F238E27FC236}">
                <a16:creationId xmlns:a16="http://schemas.microsoft.com/office/drawing/2014/main" id="{019F8A2F-3FB0-0A2F-17C4-84FE4B9E3DF4}"/>
              </a:ext>
            </a:extLst>
          </p:cNvPr>
          <p:cNvSpPr txBox="1"/>
          <p:nvPr/>
        </p:nvSpPr>
        <p:spPr>
          <a:xfrm>
            <a:off x="3508567" y="4619558"/>
            <a:ext cx="1731600" cy="1440000"/>
          </a:xfrm>
          <a:prstGeom prst="rect">
            <a:avLst/>
          </a:prstGeom>
          <a:solidFill>
            <a:schemeClr val="bg2">
              <a:lumMod val="60000"/>
              <a:lumOff val="40000"/>
            </a:schemeClr>
          </a:solidFill>
          <a:ln>
            <a:noFill/>
          </a:ln>
        </p:spPr>
        <p:txBody>
          <a:bodyPr wrap="square" lIns="0" tIns="0" rIns="0" bIns="0" rtlCol="0" anchor="ctr" anchorCtr="0">
            <a:noAutofit/>
          </a:bodyPr>
          <a:lstStyle/>
          <a:p>
            <a:pPr algn="ctr"/>
            <a:r>
              <a:rPr lang="en-GB" sz="1600" b="1" dirty="0">
                <a:solidFill>
                  <a:schemeClr val="tx2"/>
                </a:solidFill>
              </a:rPr>
              <a:t>Information – not being shared clearly enough, too much, too little</a:t>
            </a:r>
            <a:endParaRPr lang="en-US" sz="1600" b="1" dirty="0">
              <a:solidFill>
                <a:schemeClr val="tx2"/>
              </a:solidFill>
            </a:endParaRPr>
          </a:p>
        </p:txBody>
      </p:sp>
      <p:sp>
        <p:nvSpPr>
          <p:cNvPr id="6" name="TextBox 5">
            <a:extLst>
              <a:ext uri="{FF2B5EF4-FFF2-40B4-BE49-F238E27FC236}">
                <a16:creationId xmlns:a16="http://schemas.microsoft.com/office/drawing/2014/main" id="{0D47C6DB-CE9D-E8BA-111E-ECC3F287ECE6}"/>
              </a:ext>
            </a:extLst>
          </p:cNvPr>
          <p:cNvSpPr txBox="1"/>
          <p:nvPr/>
        </p:nvSpPr>
        <p:spPr>
          <a:xfrm>
            <a:off x="5945212" y="4619558"/>
            <a:ext cx="1731600" cy="1440000"/>
          </a:xfrm>
          <a:prstGeom prst="rect">
            <a:avLst/>
          </a:prstGeom>
          <a:solidFill>
            <a:schemeClr val="bg2">
              <a:lumMod val="60000"/>
              <a:lumOff val="40000"/>
            </a:schemeClr>
          </a:solidFill>
          <a:ln>
            <a:noFill/>
          </a:ln>
        </p:spPr>
        <p:txBody>
          <a:bodyPr wrap="square" lIns="0" tIns="0" rIns="0" bIns="0" rtlCol="0" anchor="ctr" anchorCtr="0">
            <a:noAutofit/>
          </a:bodyPr>
          <a:lstStyle/>
          <a:p>
            <a:pPr algn="ctr"/>
            <a:r>
              <a:rPr lang="en-GB" sz="1600" b="1" dirty="0">
                <a:solidFill>
                  <a:schemeClr val="tx2"/>
                </a:solidFill>
              </a:rPr>
              <a:t>Enthusiasm – lack of willingness to engage</a:t>
            </a:r>
            <a:endParaRPr lang="en-US" sz="1600" b="1" dirty="0">
              <a:solidFill>
                <a:schemeClr val="tx2"/>
              </a:solidFill>
            </a:endParaRPr>
          </a:p>
        </p:txBody>
      </p:sp>
      <p:sp>
        <p:nvSpPr>
          <p:cNvPr id="2" name="Title 1">
            <a:extLst>
              <a:ext uri="{FF2B5EF4-FFF2-40B4-BE49-F238E27FC236}">
                <a16:creationId xmlns:a16="http://schemas.microsoft.com/office/drawing/2014/main" id="{694D1C4C-820C-813B-7480-39D5EF1DA0B4}"/>
              </a:ext>
            </a:extLst>
          </p:cNvPr>
          <p:cNvSpPr>
            <a:spLocks noGrp="1"/>
          </p:cNvSpPr>
          <p:nvPr>
            <p:ph type="title"/>
          </p:nvPr>
        </p:nvSpPr>
        <p:spPr/>
        <p:txBody>
          <a:bodyPr/>
          <a:lstStyle/>
          <a:p>
            <a:r>
              <a:rPr lang="en-GB" dirty="0"/>
              <a:t>LEAD 2025</a:t>
            </a:r>
          </a:p>
        </p:txBody>
      </p:sp>
      <p:sp>
        <p:nvSpPr>
          <p:cNvPr id="7" name="Text Placeholder 6">
            <a:extLst>
              <a:ext uri="{FF2B5EF4-FFF2-40B4-BE49-F238E27FC236}">
                <a16:creationId xmlns:a16="http://schemas.microsoft.com/office/drawing/2014/main" id="{72AFAEBA-B129-ADA2-3029-32478BF6BC85}"/>
              </a:ext>
            </a:extLst>
          </p:cNvPr>
          <p:cNvSpPr>
            <a:spLocks noGrp="1"/>
          </p:cNvSpPr>
          <p:nvPr>
            <p:ph type="body" sz="quarter" idx="13"/>
          </p:nvPr>
        </p:nvSpPr>
        <p:spPr/>
        <p:txBody>
          <a:bodyPr/>
          <a:lstStyle/>
          <a:p>
            <a:r>
              <a:rPr lang="en-GB" dirty="0"/>
              <a:t>Universal Barriers</a:t>
            </a:r>
          </a:p>
        </p:txBody>
      </p:sp>
      <p:sp>
        <p:nvSpPr>
          <p:cNvPr id="8" name="Slide Number Placeholder 7">
            <a:extLst>
              <a:ext uri="{FF2B5EF4-FFF2-40B4-BE49-F238E27FC236}">
                <a16:creationId xmlns:a16="http://schemas.microsoft.com/office/drawing/2014/main" id="{8D9E2FBB-95CF-7295-AB55-B31A6141188A}"/>
              </a:ext>
            </a:extLst>
          </p:cNvPr>
          <p:cNvSpPr>
            <a:spLocks noGrp="1"/>
          </p:cNvSpPr>
          <p:nvPr>
            <p:ph type="sldNum" sz="quarter" idx="12"/>
          </p:nvPr>
        </p:nvSpPr>
        <p:spPr/>
        <p:txBody>
          <a:bodyPr/>
          <a:lstStyle/>
          <a:p>
            <a:fld id="{CBA53E11-492D-48B3-9F9B-09541CA2A39A}" type="slidenum">
              <a:rPr lang="en-GB" smtClean="0"/>
              <a:t>8</a:t>
            </a:fld>
            <a:endParaRPr lang="en-GB"/>
          </a:p>
        </p:txBody>
      </p:sp>
    </p:spTree>
    <p:extLst>
      <p:ext uri="{BB962C8B-B14F-4D97-AF65-F5344CB8AC3E}">
        <p14:creationId xmlns:p14="http://schemas.microsoft.com/office/powerpoint/2010/main" val="3706897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5" grpId="0" animBg="1"/>
      <p:bldP spid="26" grpId="0" animBg="1"/>
      <p:bldP spid="27" grpId="0" animBg="1"/>
      <p:bldP spid="28" grpId="0" animBg="1"/>
      <p:bldP spid="29" grpId="0" animBg="1"/>
      <p:bldP spid="30" grpId="0" animBg="1"/>
      <p:bldP spid="31"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AF737-25A3-0098-19BA-045CEF102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7CF9D5-A0D0-B076-56EF-3FC013E06194}"/>
              </a:ext>
            </a:extLst>
          </p:cNvPr>
          <p:cNvSpPr>
            <a:spLocks noGrp="1"/>
          </p:cNvSpPr>
          <p:nvPr>
            <p:ph type="title"/>
          </p:nvPr>
        </p:nvSpPr>
        <p:spPr/>
        <p:txBody>
          <a:bodyPr/>
          <a:lstStyle/>
          <a:p>
            <a:r>
              <a:rPr lang="en-GB" dirty="0"/>
              <a:t>LEAD 2025</a:t>
            </a:r>
          </a:p>
        </p:txBody>
      </p:sp>
      <p:sp>
        <p:nvSpPr>
          <p:cNvPr id="7" name="Text Placeholder 6">
            <a:extLst>
              <a:ext uri="{FF2B5EF4-FFF2-40B4-BE49-F238E27FC236}">
                <a16:creationId xmlns:a16="http://schemas.microsoft.com/office/drawing/2014/main" id="{C6727956-67A7-3A68-0370-DAF731373A28}"/>
              </a:ext>
            </a:extLst>
          </p:cNvPr>
          <p:cNvSpPr>
            <a:spLocks noGrp="1"/>
          </p:cNvSpPr>
          <p:nvPr>
            <p:ph type="body" sz="quarter" idx="13"/>
          </p:nvPr>
        </p:nvSpPr>
        <p:spPr/>
        <p:txBody>
          <a:bodyPr/>
          <a:lstStyle/>
          <a:p>
            <a:r>
              <a:rPr lang="en-GB" dirty="0"/>
              <a:t>Group work!</a:t>
            </a:r>
          </a:p>
        </p:txBody>
      </p:sp>
      <p:sp>
        <p:nvSpPr>
          <p:cNvPr id="3" name="Content Placeholder 3">
            <a:extLst>
              <a:ext uri="{FF2B5EF4-FFF2-40B4-BE49-F238E27FC236}">
                <a16:creationId xmlns:a16="http://schemas.microsoft.com/office/drawing/2014/main" id="{30D487A6-ADD8-7095-7084-37C881342733}"/>
              </a:ext>
            </a:extLst>
          </p:cNvPr>
          <p:cNvSpPr>
            <a:spLocks noGrp="1"/>
          </p:cNvSpPr>
          <p:nvPr>
            <p:ph sz="half" idx="1"/>
          </p:nvPr>
        </p:nvSpPr>
        <p:spPr>
          <a:xfrm>
            <a:off x="407988" y="1412875"/>
            <a:ext cx="4984070" cy="4464050"/>
          </a:xfrm>
        </p:spPr>
        <p:txBody>
          <a:bodyPr/>
          <a:lstStyle/>
          <a:p>
            <a:pPr>
              <a:lnSpc>
                <a:spcPct val="107000"/>
              </a:lnSpc>
              <a:spcAft>
                <a:spcPts val="800"/>
              </a:spcAft>
            </a:pPr>
            <a:r>
              <a:rPr lang="en-GB" sz="1800" dirty="0">
                <a:solidFill>
                  <a:schemeClr val="tx1"/>
                </a:solidFill>
                <a:latin typeface="Poppins" panose="00000500000000000000" pitchFamily="2" charset="0"/>
                <a:ea typeface="Calibri" panose="020F0502020204030204" pitchFamily="34" charset="0"/>
                <a:cs typeface="Times New Roman" panose="02020603050405020304" pitchFamily="18" charset="0"/>
              </a:rPr>
              <a:t>As an individual or in a small </a:t>
            </a:r>
            <a:r>
              <a:rPr lang="en-GB" sz="1800" dirty="0">
                <a:solidFill>
                  <a:schemeClr val="tx1"/>
                </a:solidFill>
                <a:effectLst/>
                <a:latin typeface="Poppins" panose="00000500000000000000" pitchFamily="2" charset="0"/>
                <a:ea typeface="Calibri" panose="020F0502020204030204" pitchFamily="34" charset="0"/>
                <a:cs typeface="Times New Roman" panose="02020603050405020304" pitchFamily="18" charset="0"/>
              </a:rPr>
              <a:t>group: </a:t>
            </a:r>
          </a:p>
          <a:p>
            <a:pPr marL="285750" lvl="1" indent="-285750">
              <a:buFont typeface="Wingdings" panose="05000000000000000000" pitchFamily="2" charset="2"/>
              <a:buChar char="§"/>
            </a:pPr>
            <a:r>
              <a:rPr lang="en-GB" sz="1800" dirty="0">
                <a:solidFill>
                  <a:schemeClr val="tx1"/>
                </a:solidFill>
                <a:latin typeface="+mn-lt"/>
              </a:rPr>
              <a:t>Lay out the barriers as a diamond</a:t>
            </a:r>
          </a:p>
          <a:p>
            <a:pPr marL="285750" lvl="1" indent="-285750">
              <a:buFont typeface="Wingdings" panose="05000000000000000000" pitchFamily="2" charset="2"/>
              <a:buChar char="§"/>
            </a:pPr>
            <a:endParaRPr lang="en-GB" sz="1800" dirty="0">
              <a:solidFill>
                <a:schemeClr val="tx1"/>
              </a:solidFill>
              <a:latin typeface="+mn-lt"/>
            </a:endParaRPr>
          </a:p>
          <a:p>
            <a:pPr marL="285750" lvl="1" indent="-285750">
              <a:buFont typeface="Wingdings" panose="05000000000000000000" pitchFamily="2" charset="2"/>
              <a:buChar char="§"/>
            </a:pPr>
            <a:r>
              <a:rPr lang="en-GB" sz="1800" dirty="0">
                <a:solidFill>
                  <a:schemeClr val="tx1"/>
                </a:solidFill>
                <a:latin typeface="+mn-lt"/>
              </a:rPr>
              <a:t>The most relevant barrier in your area or for your role is at the top, and the least relevant at the bottom. </a:t>
            </a:r>
          </a:p>
          <a:p>
            <a:pPr marL="285750" lvl="1" indent="-285750">
              <a:buFont typeface="Wingdings" panose="05000000000000000000" pitchFamily="2" charset="2"/>
              <a:buChar char="§"/>
            </a:pPr>
            <a:endParaRPr lang="en-GB" sz="1800" dirty="0">
              <a:solidFill>
                <a:schemeClr val="tx1"/>
              </a:solidFill>
              <a:latin typeface="+mn-lt"/>
            </a:endParaRPr>
          </a:p>
          <a:p>
            <a:pPr marL="285750" lvl="1" indent="-285750">
              <a:buFont typeface="Wingdings" panose="05000000000000000000" pitchFamily="2" charset="2"/>
              <a:buChar char="§"/>
            </a:pPr>
            <a:r>
              <a:rPr lang="en-GB" sz="1800" dirty="0">
                <a:solidFill>
                  <a:schemeClr val="tx1"/>
                </a:solidFill>
                <a:latin typeface="+mn-lt"/>
              </a:rPr>
              <a:t>Pop some thoughts on the Padlet (section 2)</a:t>
            </a:r>
          </a:p>
          <a:p>
            <a:pPr marL="285750" lvl="1" indent="-285750">
              <a:buFont typeface="Wingdings" panose="05000000000000000000" pitchFamily="2" charset="2"/>
              <a:buChar char="§"/>
            </a:pPr>
            <a:endParaRPr lang="en-GB" sz="1800" dirty="0">
              <a:solidFill>
                <a:schemeClr val="tx1"/>
              </a:solidFill>
              <a:effectLst/>
              <a:latin typeface="Poppins" panose="00000500000000000000" pitchFamily="2" charset="0"/>
              <a:ea typeface="Calibri" panose="020F0502020204030204" pitchFamily="34" charset="0"/>
              <a:cs typeface="Times New Roman" panose="02020603050405020304" pitchFamily="18" charset="0"/>
            </a:endParaRPr>
          </a:p>
          <a:p>
            <a:pPr marL="285750" lvl="1" indent="-285750">
              <a:buFont typeface="Wingdings" panose="05000000000000000000" pitchFamily="2" charset="2"/>
              <a:buChar char="§"/>
            </a:pPr>
            <a:endParaRPr lang="en-GB" sz="1800" dirty="0">
              <a:solidFill>
                <a:schemeClr val="tx1"/>
              </a:solidFill>
              <a:latin typeface="+mn-lt"/>
            </a:endParaRPr>
          </a:p>
          <a:p>
            <a:pPr lvl="1"/>
            <a:endParaRPr lang="en-GB" sz="1800" dirty="0"/>
          </a:p>
        </p:txBody>
      </p:sp>
      <p:sp>
        <p:nvSpPr>
          <p:cNvPr id="4" name="Slide Number Placeholder 3">
            <a:extLst>
              <a:ext uri="{FF2B5EF4-FFF2-40B4-BE49-F238E27FC236}">
                <a16:creationId xmlns:a16="http://schemas.microsoft.com/office/drawing/2014/main" id="{A5F9F99E-7DEC-3061-EDCF-74F3CCAFFF51}"/>
              </a:ext>
            </a:extLst>
          </p:cNvPr>
          <p:cNvSpPr>
            <a:spLocks noGrp="1"/>
          </p:cNvSpPr>
          <p:nvPr>
            <p:ph type="sldNum" sz="quarter" idx="12"/>
          </p:nvPr>
        </p:nvSpPr>
        <p:spPr/>
        <p:txBody>
          <a:bodyPr/>
          <a:lstStyle/>
          <a:p>
            <a:fld id="{CBA53E11-492D-48B3-9F9B-09541CA2A39A}" type="slidenum">
              <a:rPr lang="en-GB" smtClean="0"/>
              <a:t>9</a:t>
            </a:fld>
            <a:endParaRPr lang="en-GB"/>
          </a:p>
        </p:txBody>
      </p:sp>
      <p:pic>
        <p:nvPicPr>
          <p:cNvPr id="2052" name="Picture 4" descr="Mash &gt; Class Level &gt; Diamond Ranking Template / Diamond 9">
            <a:extLst>
              <a:ext uri="{FF2B5EF4-FFF2-40B4-BE49-F238E27FC236}">
                <a16:creationId xmlns:a16="http://schemas.microsoft.com/office/drawing/2014/main" id="{F04C9316-87AC-9097-6E42-6CC04B652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761" y="800100"/>
            <a:ext cx="6228735" cy="46333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right diamond - diamonds clipart transparent PNG image with ...">
            <a:extLst>
              <a:ext uri="{FF2B5EF4-FFF2-40B4-BE49-F238E27FC236}">
                <a16:creationId xmlns:a16="http://schemas.microsoft.com/office/drawing/2014/main" id="{D7E0169F-78B0-4B83-C1AC-7589A13D20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82968">
            <a:off x="162977" y="4611326"/>
            <a:ext cx="1719365" cy="12054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bright diamond - diamonds clipart transparent PNG image with ...">
            <a:extLst>
              <a:ext uri="{FF2B5EF4-FFF2-40B4-BE49-F238E27FC236}">
                <a16:creationId xmlns:a16="http://schemas.microsoft.com/office/drawing/2014/main" id="{98AC7E03-8AAC-793A-12CB-7E02AA6B9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82968">
            <a:off x="2235003" y="4611326"/>
            <a:ext cx="1719365" cy="12054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bright diamond - diamonds clipart transparent PNG image with ...">
            <a:extLst>
              <a:ext uri="{FF2B5EF4-FFF2-40B4-BE49-F238E27FC236}">
                <a16:creationId xmlns:a16="http://schemas.microsoft.com/office/drawing/2014/main" id="{CFF7A7A3-4561-524E-1ED5-7CB08265AE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82968">
            <a:off x="4307029" y="4611326"/>
            <a:ext cx="1719365" cy="120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849512"/>
      </p:ext>
    </p:extLst>
  </p:cSld>
  <p:clrMapOvr>
    <a:masterClrMapping/>
  </p:clrMapOvr>
  <p:transition>
    <p:fade/>
  </p:transition>
</p:sld>
</file>

<file path=ppt/theme/theme1.xml><?xml version="1.0" encoding="utf-8"?>
<a:theme xmlns:a="http://schemas.openxmlformats.org/drawingml/2006/main" name="Girlguiding PPT Theme">
  <a:themeElements>
    <a:clrScheme name="Girlguiding colour theme">
      <a:dk1>
        <a:sysClr val="windowText" lastClr="000000"/>
      </a:dk1>
      <a:lt1>
        <a:sysClr val="window" lastClr="FFFFFF"/>
      </a:lt1>
      <a:dk2>
        <a:srgbClr val="161B4E"/>
      </a:dk2>
      <a:lt2>
        <a:srgbClr val="96D3F5"/>
      </a:lt2>
      <a:accent1>
        <a:srgbClr val="007BC4"/>
      </a:accent1>
      <a:accent2>
        <a:srgbClr val="00A7E5"/>
      </a:accent2>
      <a:accent3>
        <a:srgbClr val="E1120E"/>
      </a:accent3>
      <a:accent4>
        <a:srgbClr val="FFC80A"/>
      </a:accent4>
      <a:accent5>
        <a:srgbClr val="603D33"/>
      </a:accent5>
      <a:accent6>
        <a:srgbClr val="8CB5E2"/>
      </a:accent6>
      <a:hlink>
        <a:srgbClr val="007BC4"/>
      </a:hlink>
      <a:folHlink>
        <a:srgbClr val="161B4E"/>
      </a:folHlink>
    </a:clrScheme>
    <a:fontScheme name="Girlguiding font them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a:solidFill>
              <a:schemeClr val="tx2"/>
            </a:solidFill>
          </a:defRPr>
        </a:defPPr>
      </a:lstStyle>
    </a:txDef>
  </a:objectDefaults>
  <a:extraClrSchemeLst/>
  <a:extLst>
    <a:ext uri="{05A4C25C-085E-4340-85A3-A5531E510DB2}">
      <thm15:themeFamily xmlns:thm15="http://schemas.microsoft.com/office/thememl/2012/main" name="Girlguiding PowerPoint template.potx" id="{F674BB62-D284-406C-82BE-0D4371F00548}" vid="{2A6AA6CB-9E3B-4BDC-9951-BE626960FF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2A1C38AC54EC418283454DD4A6372C" ma:contentTypeVersion="11" ma:contentTypeDescription="Create a new document." ma:contentTypeScope="" ma:versionID="6cf2bca3eabbe7912f8026123fb65edd">
  <xsd:schema xmlns:xsd="http://www.w3.org/2001/XMLSchema" xmlns:xs="http://www.w3.org/2001/XMLSchema" xmlns:p="http://schemas.microsoft.com/office/2006/metadata/properties" xmlns:ns2="c34db90a-547b-4056-a9ad-8d4b71b8fa17" xmlns:ns3="65af25f6-73ad-47bc-8433-e48359a8bb9d" targetNamespace="http://schemas.microsoft.com/office/2006/metadata/properties" ma:root="true" ma:fieldsID="29f9a2e562a7033c4bd0429239e4c9a9" ns2:_="" ns3:_="">
    <xsd:import namespace="c34db90a-547b-4056-a9ad-8d4b71b8fa17"/>
    <xsd:import namespace="65af25f6-73ad-47bc-8433-e48359a8bb9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db90a-547b-4056-a9ad-8d4b71b8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6883a8e-427c-4c32-8f59-5a7cd2abd8b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af25f6-73ad-47bc-8433-e48359a8bb9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000afd7-285b-4fec-88fc-5ba82c1a6cc5}" ma:internalName="TaxCatchAll" ma:showField="CatchAllData" ma:web="65af25f6-73ad-47bc-8433-e48359a8b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34db90a-547b-4056-a9ad-8d4b71b8fa17">
      <Terms xmlns="http://schemas.microsoft.com/office/infopath/2007/PartnerControls"/>
    </lcf76f155ced4ddcb4097134ff3c332f>
    <TaxCatchAll xmlns="65af25f6-73ad-47bc-8433-e48359a8bb9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A1078F-7A23-48CF-8FC9-482DD17E19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db90a-547b-4056-a9ad-8d4b71b8fa17"/>
    <ds:schemaRef ds:uri="65af25f6-73ad-47bc-8433-e48359a8bb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BC67AD-8FEE-46FC-89F5-B9CFF76EE123}">
  <ds:schemaRefs>
    <ds:schemaRef ds:uri="c34db90a-547b-4056-a9ad-8d4b71b8fa17"/>
    <ds:schemaRef ds:uri="http://purl.org/dc/elements/1.1/"/>
    <ds:schemaRef ds:uri="http://schemas.microsoft.com/office/2006/documentManagement/types"/>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65af25f6-73ad-47bc-8433-e48359a8bb9d"/>
    <ds:schemaRef ds:uri="http://www.w3.org/XML/1998/namespace"/>
  </ds:schemaRefs>
</ds:datastoreItem>
</file>

<file path=customXml/itemProps3.xml><?xml version="1.0" encoding="utf-8"?>
<ds:datastoreItem xmlns:ds="http://schemas.openxmlformats.org/officeDocument/2006/customXml" ds:itemID="{FA147A27-2C22-4E24-892D-CD1D2397D0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Girlguiding PowerPoint template</Template>
  <TotalTime>403</TotalTime>
  <Words>1316</Words>
  <Application>Microsoft Office PowerPoint</Application>
  <PresentationFormat>Widescreen</PresentationFormat>
  <Paragraphs>154</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Arial,Sans-Serif</vt:lpstr>
      <vt:lpstr>Calibri</vt:lpstr>
      <vt:lpstr>Poppins</vt:lpstr>
      <vt:lpstr>Poppins SemiBold</vt:lpstr>
      <vt:lpstr>Roboto</vt:lpstr>
      <vt:lpstr>Trebuchet MS</vt:lpstr>
      <vt:lpstr>Wingdings</vt:lpstr>
      <vt:lpstr>Zilla Slab</vt:lpstr>
      <vt:lpstr>Girlguiding PPT Theme</vt:lpstr>
      <vt:lpstr>PowerPoint Presentation</vt:lpstr>
      <vt:lpstr>CREATING A CULTURE OF BELONGING  LEAD 2025</vt:lpstr>
      <vt:lpstr>Please join the Padlet </vt:lpstr>
      <vt:lpstr>Session aims</vt:lpstr>
      <vt:lpstr>What does inclusion mean to you?</vt:lpstr>
      <vt:lpstr>How can we define inclusion?</vt:lpstr>
      <vt:lpstr>Unconscious bias</vt:lpstr>
      <vt:lpstr>LEAD 2025</vt:lpstr>
      <vt:lpstr>LEAD 2025</vt:lpstr>
      <vt:lpstr>LEAD 2025</vt:lpstr>
      <vt:lpstr>PowerPoint Presentation</vt:lpstr>
      <vt:lpstr>LEAD 2025</vt:lpstr>
      <vt:lpstr> Being an ally</vt:lpstr>
      <vt:lpstr> Takeaway</vt:lpstr>
      <vt:lpstr>LEAD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Hazel Stockton</dc:creator>
  <cp:lastModifiedBy>Ann-Marie MacRae</cp:lastModifiedBy>
  <cp:revision>26</cp:revision>
  <cp:lastPrinted>2025-10-24T12:17:58Z</cp:lastPrinted>
  <dcterms:created xsi:type="dcterms:W3CDTF">2023-03-06T15:54:53Z</dcterms:created>
  <dcterms:modified xsi:type="dcterms:W3CDTF">2025-10-24T12:17:58Z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0x010100CD2A1C38AC54EC418283454DD4A6372C</vt:lpwstr>
  </property>
  <property fmtid="{D5CDD505-2E9C-101B-9397-08002B2CF9AE}" pid="3" name="MediaServiceImageTags">
    <vt:lpwstr/>
  </property>
</Properties>
</file>