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09/04/2019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09/04/2019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09/04/2019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09/04/2019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09/04/2019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09/04/2019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09/04/2019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09/04/2019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smtClean="0">
                <a:solidFill>
                  <a:schemeClr val="bg1"/>
                </a:solidFill>
              </a:rPr>
              <a:t>A ten-minute training tool</a:t>
            </a:r>
          </a:p>
          <a:p>
            <a:pPr marL="0" indent="0">
              <a:buNone/>
            </a:pPr>
            <a:r>
              <a:rPr lang="en-GB" sz="3600" b="1" dirty="0" smtClean="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a:t>
            </a:r>
            <a:r>
              <a:rPr lang="en-GB" sz="1400" dirty="0" smtClean="0"/>
              <a:t>in statute key </a:t>
            </a:r>
            <a:r>
              <a:rPr lang="en-GB" sz="1400" dirty="0"/>
              <a:t>elements </a:t>
            </a:r>
            <a:r>
              <a:rPr lang="en-GB" sz="1400" dirty="0" smtClean="0"/>
              <a:t>of </a:t>
            </a:r>
            <a:r>
              <a:rPr lang="en-GB" sz="1400" u="sng" dirty="0">
                <a:hlinkClick r:id="rId2"/>
              </a:rPr>
              <a:t>Getting It Right for Every </a:t>
            </a:r>
            <a:r>
              <a:rPr lang="en-GB" sz="1400" u="sng" dirty="0" smtClean="0">
                <a:hlinkClick r:id="rId2"/>
              </a:rPr>
              <a:t>Child</a:t>
            </a:r>
            <a:r>
              <a:rPr lang="en-GB" sz="1400" dirty="0" smtClean="0"/>
              <a:t>. GIRFEC is </a:t>
            </a:r>
            <a:r>
              <a:rPr lang="en-GB" sz="1400" dirty="0"/>
              <a:t>Scotland’s national approach to improving the wellbeing of </a:t>
            </a:r>
            <a:r>
              <a:rPr lang="en-GB" sz="1400" dirty="0" smtClean="0"/>
              <a:t>children, </a:t>
            </a:r>
            <a:r>
              <a:rPr lang="en-GB" sz="1400" dirty="0"/>
              <a:t>and was built up from the UNCRC. Amongst its most important principles are: </a:t>
            </a:r>
          </a:p>
          <a:p>
            <a:pPr marL="465750" indent="-285750">
              <a:spcBef>
                <a:spcPts val="0"/>
              </a:spcBef>
              <a:buFont typeface="Wingdings" panose="05000000000000000000" pitchFamily="2" charset="2"/>
              <a:buChar char="§"/>
            </a:pPr>
            <a:r>
              <a:rPr lang="en-GB" sz="1400" dirty="0"/>
              <a:t>p</a:t>
            </a:r>
            <a:r>
              <a:rPr lang="en-GB" sz="1400" dirty="0" smtClean="0"/>
              <a:t>utting </a:t>
            </a:r>
            <a:r>
              <a:rPr lang="en-GB" sz="1400" dirty="0"/>
              <a:t>the best interests of the child at the heart of </a:t>
            </a:r>
            <a:r>
              <a:rPr lang="en-GB" sz="1400" dirty="0" smtClean="0"/>
              <a:t>decision-making</a:t>
            </a: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Both ‘rights’ and ‘wellbeing’? Why are we using two different frameworks in </a:t>
            </a:r>
            <a:r>
              <a:rPr lang="en-GB" sz="1400" b="1" i="1" dirty="0" smtClean="0">
                <a:solidFill>
                  <a:schemeClr val="accent2"/>
                </a:solidFill>
              </a:rPr>
              <a:t/>
            </a:r>
            <a:br>
              <a:rPr lang="en-GB" sz="1400" b="1" i="1" dirty="0" smtClean="0">
                <a:solidFill>
                  <a:schemeClr val="accent2"/>
                </a:solidFill>
              </a:rPr>
            </a:br>
            <a:r>
              <a:rPr lang="en-GB" sz="1400" b="1" i="1" dirty="0" smtClean="0">
                <a:solidFill>
                  <a:schemeClr val="accent2"/>
                </a:solidFill>
              </a:rPr>
              <a:t>developing </a:t>
            </a:r>
            <a:r>
              <a:rPr lang="en-GB" sz="1400" b="1" i="1" dirty="0">
                <a:solidFill>
                  <a:schemeClr val="accent2"/>
                </a:solidFill>
              </a:rPr>
              <a:t>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smtClean="0"/>
              <a:t>taking </a:t>
            </a:r>
            <a:r>
              <a:rPr lang="en-GB" sz="1400" dirty="0"/>
              <a:t>a holistic approach to the wellbeing of a child.</a:t>
            </a:r>
          </a:p>
          <a:p>
            <a:pPr marL="0" indent="0">
              <a:spcBef>
                <a:spcPts val="0"/>
              </a:spcBef>
              <a:spcAft>
                <a:spcPts val="1200"/>
              </a:spcAft>
              <a:buNone/>
            </a:pPr>
            <a:r>
              <a:rPr lang="en-GB" sz="1400" dirty="0" smtClean="0"/>
              <a:t>The </a:t>
            </a:r>
            <a:r>
              <a:rPr lang="en-GB" sz="1400" dirty="0"/>
              <a:t>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a:t>
            </a:r>
            <a:r>
              <a:rPr lang="en-GB" sz="1400" dirty="0" smtClean="0"/>
              <a:t>ive </a:t>
            </a:r>
            <a:r>
              <a:rPr lang="en-GB" sz="1400" dirty="0"/>
              <a:t>better or further effect to the requirements of the UNCRC</a:t>
            </a:r>
          </a:p>
          <a:p>
            <a:pPr marL="360000" lvl="1" indent="-180000">
              <a:spcBef>
                <a:spcPts val="0"/>
              </a:spcBef>
              <a:buFont typeface="Wingdings" pitchFamily="2" charset="2"/>
              <a:buChar char=""/>
            </a:pPr>
            <a:r>
              <a:rPr lang="en-GB" sz="1400" dirty="0"/>
              <a:t>t</a:t>
            </a:r>
            <a:r>
              <a:rPr lang="en-GB" sz="1400" dirty="0" smtClean="0"/>
              <a:t>ake </a:t>
            </a:r>
            <a:r>
              <a:rPr lang="en-GB" sz="1400" dirty="0"/>
              <a:t>account of the relevant views of children of which they are aware </a:t>
            </a:r>
          </a:p>
          <a:p>
            <a:pPr marL="360000" lvl="1" indent="-180000">
              <a:spcBef>
                <a:spcPts val="0"/>
              </a:spcBef>
              <a:spcAft>
                <a:spcPts val="1200"/>
              </a:spcAft>
              <a:buFont typeface="Wingdings" pitchFamily="2" charset="2"/>
              <a:buChar char=""/>
            </a:pPr>
            <a:r>
              <a:rPr lang="en-GB" sz="1400" dirty="0"/>
              <a:t>p</a:t>
            </a:r>
            <a:r>
              <a:rPr lang="en-GB" sz="1400" dirty="0" smtClean="0"/>
              <a:t>romote </a:t>
            </a:r>
            <a:r>
              <a:rPr lang="en-GB" sz="1400" dirty="0"/>
              <a:t>public awareness and understanding of the rights of </a:t>
            </a:r>
            <a:r>
              <a:rPr lang="en-GB" sz="1400" dirty="0" smtClean="0"/>
              <a:t>children.</a:t>
            </a:r>
            <a:endParaRPr lang="en-GB" sz="1400" dirty="0"/>
          </a:p>
          <a:p>
            <a:pPr marL="0" indent="0">
              <a:spcBef>
                <a:spcPts val="0"/>
              </a:spcBef>
              <a:spcAft>
                <a:spcPts val="1200"/>
              </a:spcAft>
              <a:buNone/>
            </a:pPr>
            <a:r>
              <a:rPr lang="en-GB" sz="1400" dirty="0"/>
              <a:t>Our new </a:t>
            </a:r>
            <a:r>
              <a:rPr lang="en-GB" sz="1400" b="1" dirty="0" smtClean="0"/>
              <a:t>Child Rights and Wellbeing Impact Assessment (CRWIA) </a:t>
            </a:r>
            <a:r>
              <a:rPr lang="en-GB" sz="1400" dirty="0" smtClean="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smtClean="0">
                <a:solidFill>
                  <a:schemeClr val="tx2"/>
                </a:solidFill>
                <a:latin typeface="+mj-lt"/>
              </a:rPr>
              <a:t>Article 19: </a:t>
            </a:r>
            <a:r>
              <a:rPr lang="en-GB" sz="1200" dirty="0" smtClean="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smtClean="0"/>
              <a:t>What is the </a:t>
            </a:r>
            <a:r>
              <a:rPr lang="en-GB" sz="1600" b="1" dirty="0"/>
              <a:t>Child Rights and Wellbeing Impact Assessment (CRWIA</a:t>
            </a:r>
            <a:r>
              <a:rPr lang="en-GB" sz="1600" b="1" dirty="0" smtClean="0"/>
              <a:t>)?</a:t>
            </a:r>
            <a:endParaRPr lang="en-GB" sz="1600" dirty="0"/>
          </a:p>
          <a:p>
            <a:pPr marL="0" indent="0">
              <a:spcBef>
                <a:spcPts val="0"/>
              </a:spcBef>
              <a:spcAft>
                <a:spcPts val="1200"/>
              </a:spcAft>
              <a:buNone/>
            </a:pPr>
            <a:r>
              <a:rPr lang="en-GB" sz="1400" dirty="0" smtClean="0"/>
              <a:t>CRWIA </a:t>
            </a:r>
            <a:r>
              <a:rPr lang="en-GB" sz="1400" dirty="0"/>
              <a:t>is a </a:t>
            </a:r>
            <a:r>
              <a:rPr lang="en-GB" sz="1400" dirty="0" smtClean="0"/>
              <a:t>purpose built </a:t>
            </a:r>
            <a:r>
              <a:rPr lang="en-GB" sz="1400" dirty="0"/>
              <a:t>policy and legislation impact assessment (IA) for specific use by Scottish Government officials. It was launched on 15 June 2015 as part of the implementation strategy for Ministerial duties under Part 1 of the Children and Young People (Scotland) Act 2014</a:t>
            </a:r>
            <a:r>
              <a:rPr lang="en-GB" sz="1400" dirty="0" smtClean="0"/>
              <a:t>.</a:t>
            </a:r>
          </a:p>
          <a:p>
            <a:pPr marL="0" indent="0">
              <a:spcBef>
                <a:spcPts val="0"/>
              </a:spcBef>
              <a:spcAft>
                <a:spcPts val="1200"/>
              </a:spcAft>
              <a:buNone/>
            </a:pPr>
            <a:r>
              <a:rPr lang="en-GB" sz="1400" dirty="0"/>
              <a:t>CRWIA covers individual children, groups of children, and all children up to age 18. It has been developed as </a:t>
            </a:r>
            <a:r>
              <a:rPr lang="en-GB" sz="1400" dirty="0" smtClean="0"/>
              <a:t>an improvement approach</a:t>
            </a:r>
            <a:r>
              <a:rPr lang="en-GB" sz="1400" dirty="0"/>
              <a:t>, </a:t>
            </a:r>
            <a:r>
              <a:rPr lang="en-GB" sz="1400" dirty="0" smtClean="0"/>
              <a:t>a </a:t>
            </a:r>
            <a:r>
              <a:rPr lang="en-GB" sz="1400" dirty="0"/>
              <a:t>tool and a published output, </a:t>
            </a:r>
            <a:r>
              <a:rPr lang="en-GB" sz="1400" dirty="0" smtClean="0"/>
              <a:t>based on </a:t>
            </a:r>
            <a:r>
              <a:rPr lang="en-GB" sz="1400" dirty="0" err="1" smtClean="0"/>
              <a:t>EQIA</a:t>
            </a:r>
            <a:r>
              <a:rPr lang="en-GB" sz="1400" dirty="0" smtClean="0"/>
              <a:t>. It </a:t>
            </a:r>
            <a:r>
              <a:rPr lang="en-GB" sz="1400" dirty="0"/>
              <a:t>is intended to help us champion the interests of children, as well as challenge us to think about what more we can do to place children and young people at the centre of our policies</a:t>
            </a:r>
            <a:r>
              <a:rPr lang="en-GB" sz="1400" dirty="0" smtClean="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Which </a:t>
            </a:r>
            <a:r>
              <a:rPr lang="en-GB" sz="1400" b="1" i="1" dirty="0">
                <a:solidFill>
                  <a:schemeClr val="accent2"/>
                </a:solidFill>
              </a:rPr>
              <a:t>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41: </a:t>
            </a:r>
            <a:r>
              <a:rPr lang="en-GB" sz="1200" dirty="0" smtClean="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a:t>
            </a:r>
            <a:r>
              <a:rPr lang="en-GB" sz="1400" dirty="0" smtClean="0"/>
              <a:t>children’s rights duties under </a:t>
            </a:r>
            <a:r>
              <a:rPr lang="en-GB" sz="1400" dirty="0"/>
              <a:t>the </a:t>
            </a:r>
            <a:r>
              <a:rPr lang="en-GB" sz="1400" b="1" dirty="0"/>
              <a:t>2014 </a:t>
            </a:r>
            <a:r>
              <a:rPr lang="en-GB" sz="1400" b="1" dirty="0" smtClean="0"/>
              <a:t>Act</a:t>
            </a:r>
            <a:r>
              <a:rPr lang="en-GB" sz="1400" dirty="0"/>
              <a:t> </a:t>
            </a:r>
            <a:r>
              <a:rPr lang="en-GB" sz="1400" dirty="0" smtClean="0"/>
              <a:t>which embeds UNCRC rights in Scottish legislation.</a:t>
            </a:r>
            <a:endParaRPr lang="en-GB" sz="1400" dirty="0"/>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33: </a:t>
            </a:r>
            <a:r>
              <a:rPr lang="en-GB" sz="1200" dirty="0" smtClean="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smtClean="0"/>
              <a:t>Involving children and young people</a:t>
            </a:r>
            <a:endParaRPr lang="en-GB" sz="1600" dirty="0"/>
          </a:p>
          <a:p>
            <a:pPr marL="0" indent="0">
              <a:spcBef>
                <a:spcPts val="0"/>
              </a:spcBef>
              <a:spcAft>
                <a:spcPts val="1200"/>
              </a:spcAft>
              <a:buNone/>
            </a:pPr>
            <a:r>
              <a:rPr lang="en-GB" sz="1400" dirty="0" smtClean="0"/>
              <a:t>Under </a:t>
            </a:r>
            <a:r>
              <a:rPr lang="en-GB" sz="1400" dirty="0"/>
              <a:t>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a:t>
            </a:r>
            <a:r>
              <a:rPr lang="en-GB" sz="1400" b="1" dirty="0" smtClean="0"/>
              <a:t>planning</a:t>
            </a:r>
            <a:r>
              <a:rPr lang="en-GB" sz="1400" dirty="0" smtClean="0"/>
              <a:t>, including grant-funded work.</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12: </a:t>
            </a:r>
            <a:r>
              <a:rPr lang="en-GB" sz="1200" dirty="0" smtClean="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smtClean="0"/>
          </a:p>
          <a:p>
            <a:pPr>
              <a:spcBef>
                <a:spcPts val="600"/>
              </a:spcBef>
              <a:spcAft>
                <a:spcPts val="600"/>
              </a:spcAft>
            </a:pPr>
            <a:r>
              <a:rPr lang="en-GB" sz="1400" dirty="0" smtClean="0"/>
              <a:t>The </a:t>
            </a:r>
            <a:r>
              <a:rPr lang="en-GB" sz="1400" dirty="0"/>
              <a:t>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a:t>
            </a:r>
            <a:r>
              <a:rPr lang="en-GB" sz="1400" dirty="0" smtClean="0">
                <a:hlinkClick r:id="rId3"/>
              </a:rPr>
              <a:t>uidance </a:t>
            </a:r>
            <a:r>
              <a:rPr lang="en-GB" sz="1400" dirty="0"/>
              <a:t>on the Act explains in more detail rights based duties and expectations in relation to public bodies, including engagement with children and young people. </a:t>
            </a:r>
            <a:endParaRPr lang="en-GB" sz="1400" dirty="0" smtClean="0"/>
          </a:p>
          <a:p>
            <a:pPr>
              <a:spcBef>
                <a:spcPts val="600"/>
              </a:spcBef>
              <a:spcAft>
                <a:spcPts val="600"/>
              </a:spcAft>
            </a:pPr>
            <a:r>
              <a:rPr lang="en-GB" sz="1400" dirty="0" smtClean="0"/>
              <a:t>Further information on engagement with children, both use of existing evidence, and undertaking consultation work, is in the </a:t>
            </a:r>
            <a:r>
              <a:rPr lang="en-GB" sz="1400" dirty="0" smtClean="0">
                <a:hlinkClick r:id="rId4"/>
              </a:rPr>
              <a:t>Quick Reference Guide</a:t>
            </a:r>
            <a:r>
              <a:rPr lang="en-GB" sz="1400" b="1" dirty="0" smtClean="0"/>
              <a:t>, </a:t>
            </a:r>
            <a:r>
              <a:rPr lang="en-GB" sz="1400" dirty="0" smtClean="0"/>
              <a:t>which also highlights the </a:t>
            </a:r>
            <a:r>
              <a:rPr lang="en-GB" sz="1400" dirty="0" smtClean="0">
                <a:hlinkClick r:id="rId5"/>
              </a:rPr>
              <a:t>Common Core </a:t>
            </a:r>
            <a:r>
              <a:rPr lang="en-GB" sz="1400" dirty="0" smtClean="0"/>
              <a:t>of skills and values needed to work with children.</a:t>
            </a:r>
            <a:endParaRPr lang="en-GB" sz="14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smtClean="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a:t>
            </a:r>
            <a:r>
              <a:rPr lang="en-GB" sz="1200" dirty="0" smtClean="0">
                <a:hlinkClick r:id="rId10"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3" action="ppaction://hlinksldjump"/>
              </a:rPr>
              <a:t>How </a:t>
            </a:r>
            <a:r>
              <a:rPr lang="en-GB" sz="1200" dirty="0">
                <a:hlinkClick r:id="rId13"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a:t>
            </a:r>
            <a:r>
              <a:rPr lang="en-GB" sz="1200" dirty="0" smtClean="0">
                <a:hlinkClick r:id="rId15"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r>
              <a:rPr lang="en-GB" sz="1200" dirty="0" smtClean="0">
                <a:hlinkClick r:id="rId17"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smtClean="0"/>
              <a:t>With thanks to </a:t>
            </a:r>
            <a:r>
              <a:rPr lang="en-GB" sz="1400" dirty="0" err="1" smtClean="0"/>
              <a:t>SCCYP</a:t>
            </a:r>
            <a:r>
              <a:rPr lang="en-GB" sz="1400" dirty="0" smtClean="0"/>
              <a:t> for supplying the cartoon graphics used in this training tool, which are illustrated by Alex Leonard.</a:t>
            </a:r>
          </a:p>
          <a:p>
            <a:pPr marL="0" indent="0">
              <a:buNone/>
            </a:pPr>
            <a:endParaRPr lang="en-GB" sz="1400" dirty="0"/>
          </a:p>
          <a:p>
            <a:pPr marL="0" indent="0">
              <a:buNone/>
            </a:pPr>
            <a:r>
              <a:rPr lang="en-GB" sz="1400" dirty="0" smtClean="0">
                <a:hlinkClick r:id="rId2"/>
              </a:rPr>
              <a:t>Find out more about children’s rights and the CRWIA on the SG website</a:t>
            </a:r>
            <a:endParaRPr lang="en-GB" sz="1400" dirty="0" smtClean="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accent1">
                    <a:lumMod val="75000"/>
                  </a:schemeClr>
                </a:solidFill>
              </a:rPr>
              <a:t>Introducing children’s rights - Acknowledgements</a:t>
            </a:r>
            <a:endParaRPr lang="en-GB" sz="3200" dirty="0">
              <a:solidFill>
                <a:schemeClr val="accent1">
                  <a:lumMod val="75000"/>
                </a:schemeClr>
              </a:solidFill>
            </a:endParaRP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smtClean="0"/>
              <a:t>Purpose of training</a:t>
            </a:r>
          </a:p>
          <a:p>
            <a:pPr marL="0" indent="0">
              <a:spcBef>
                <a:spcPts val="0"/>
              </a:spcBef>
              <a:spcAft>
                <a:spcPts val="600"/>
              </a:spcAft>
              <a:buNone/>
            </a:pPr>
            <a:r>
              <a:rPr lang="en-GB" sz="1400" dirty="0" smtClean="0"/>
              <a:t>Gaining </a:t>
            </a:r>
            <a:r>
              <a:rPr lang="en-GB" sz="1400" dirty="0"/>
              <a:t>an understanding </a:t>
            </a:r>
            <a:r>
              <a:rPr lang="en-GB" sz="1400" dirty="0" smtClean="0"/>
              <a:t>of </a:t>
            </a:r>
            <a:r>
              <a:rPr lang="en-GB" sz="1400" dirty="0" smtClean="0">
                <a:ea typeface="Verdana" pitchFamily="34" charset="0"/>
                <a:cs typeface="Verdana" pitchFamily="34" charset="0"/>
              </a:rPr>
              <a:t>children’s</a:t>
            </a:r>
            <a:r>
              <a:rPr lang="en-GB" sz="1400" dirty="0" smtClean="0"/>
              <a:t> rights, </a:t>
            </a:r>
            <a:r>
              <a:rPr lang="en-GB" sz="1400" dirty="0"/>
              <a:t>rights frameworks (e.g. UNCRC) and rights-based legislation (e.g. the Children and Young People (Scotland) Act 2014</a:t>
            </a:r>
            <a:r>
              <a:rPr lang="en-GB" sz="1400" dirty="0" smtClean="0"/>
              <a:t>).</a:t>
            </a:r>
          </a:p>
          <a:p>
            <a:pPr marL="0" indent="0">
              <a:spcBef>
                <a:spcPts val="0"/>
              </a:spcBef>
              <a:spcAft>
                <a:spcPts val="600"/>
              </a:spcAft>
              <a:buNone/>
            </a:pPr>
            <a:r>
              <a:rPr lang="en-GB" sz="1400" dirty="0" smtClean="0"/>
              <a:t>A </a:t>
            </a:r>
            <a:r>
              <a:rPr lang="en-GB" sz="1400" b="1" dirty="0">
                <a:solidFill>
                  <a:schemeClr val="accent2"/>
                </a:solidFill>
              </a:rPr>
              <a:t>‘prior </a:t>
            </a:r>
            <a:r>
              <a:rPr lang="en-GB" sz="1400" b="1" dirty="0" smtClean="0">
                <a:solidFill>
                  <a:schemeClr val="accent2"/>
                </a:solidFill>
              </a:rPr>
              <a:t>knowledge prompt’</a:t>
            </a:r>
            <a:r>
              <a:rPr lang="en-GB" sz="1400" dirty="0" smtClean="0">
                <a:solidFill>
                  <a:schemeClr val="accent2"/>
                </a:solidFill>
              </a:rPr>
              <a:t> </a:t>
            </a:r>
            <a:r>
              <a:rPr lang="en-GB" sz="1400" dirty="0"/>
              <a:t>helps pre-empt the </a:t>
            </a:r>
            <a:r>
              <a:rPr lang="en-GB" sz="1400" dirty="0" smtClean="0"/>
              <a:t>next topic</a:t>
            </a:r>
            <a:r>
              <a:rPr lang="en-GB" sz="1400" dirty="0"/>
              <a:t>, for those able to skip ahead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smtClean="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a:t>
            </a:r>
            <a:r>
              <a:rPr lang="en-GB" sz="1200" dirty="0" smtClean="0">
                <a:hlinkClick r:id="rId6"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How </a:t>
            </a:r>
            <a:r>
              <a:rPr lang="en-GB" sz="1200" dirty="0">
                <a:hlinkClick r:id="rId9"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a:t>
            </a:r>
            <a:r>
              <a:rPr lang="en-GB" sz="1200" dirty="0" smtClean="0">
                <a:hlinkClick r:id="rId11"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r>
              <a:rPr lang="en-GB" sz="1200" dirty="0" smtClean="0">
                <a:hlinkClick r:id="rId13"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13: </a:t>
            </a:r>
            <a:r>
              <a:rPr lang="en-GB" sz="1200" dirty="0" smtClean="0">
                <a:solidFill>
                  <a:schemeClr val="tx2"/>
                </a:solidFill>
                <a:latin typeface="+mj-lt"/>
              </a:rPr>
              <a:t>You should be able to express yourself freely, while respecting other people’s rights</a:t>
            </a:r>
            <a:endParaRPr lang="en-GB" sz="1200" dirty="0">
              <a:solidFill>
                <a:schemeClr val="tx2"/>
              </a:solidFill>
              <a:latin typeface="+mj-lt"/>
            </a:endParaRP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smtClean="0"/>
              <a:t>Introduction</a:t>
            </a:r>
          </a:p>
          <a:p>
            <a:pPr marL="0" indent="0">
              <a:spcBef>
                <a:spcPts val="0"/>
              </a:spcBef>
              <a:spcAft>
                <a:spcPts val="1200"/>
              </a:spcAft>
              <a:buNone/>
            </a:pPr>
            <a:r>
              <a:rPr lang="en-GB" sz="1400" dirty="0" smtClean="0"/>
              <a:t>We </a:t>
            </a:r>
            <a:r>
              <a:rPr lang="en-GB" sz="1400" dirty="0"/>
              <a:t>want Scotland to be the best place in the world for a child to grow up, with opportunities for all in Scotland to flourish.  An integral part of our vision is the recognition of, respect for and promotion of children’s human rights</a:t>
            </a:r>
            <a:r>
              <a:rPr lang="en-GB" sz="1400" dirty="0" smtClean="0"/>
              <a:t>.</a:t>
            </a:r>
            <a:endParaRPr lang="en-GB" sz="1400" dirty="0"/>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a:t>
            </a:r>
            <a:r>
              <a:rPr lang="en-GB" sz="1400" dirty="0" smtClean="0"/>
              <a:t>our strategies </a:t>
            </a:r>
            <a:r>
              <a:rPr lang="en-GB" sz="1400" dirty="0"/>
              <a:t>and programmes</a:t>
            </a:r>
            <a:r>
              <a:rPr lang="en-GB" sz="1400" dirty="0" smtClean="0"/>
              <a:t>.</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r>
              <a:rPr lang="en-GB" sz="1400" dirty="0" smtClean="0"/>
              <a:t>.</a:t>
            </a: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smtClean="0">
                <a:solidFill>
                  <a:schemeClr val="accent2"/>
                </a:solidFill>
              </a:rPr>
              <a:t>What </a:t>
            </a:r>
            <a:r>
              <a:rPr lang="en-GB" sz="1400" b="1" i="1" dirty="0">
                <a:solidFill>
                  <a:schemeClr val="accent2"/>
                </a:solidFill>
              </a:rPr>
              <a:t>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27</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smtClean="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smtClean="0"/>
              <a:t>universal</a:t>
            </a:r>
            <a:endParaRPr lang="en-GB" sz="1400" dirty="0"/>
          </a:p>
          <a:p>
            <a:pPr marL="360000" indent="-180000">
              <a:spcBef>
                <a:spcPts val="0"/>
              </a:spcBef>
            </a:pPr>
            <a:r>
              <a:rPr lang="en-GB" sz="1400" dirty="0"/>
              <a:t>i</a:t>
            </a:r>
            <a:r>
              <a:rPr lang="en-GB" sz="1400" dirty="0" smtClean="0"/>
              <a:t>nalienable </a:t>
            </a:r>
            <a:r>
              <a:rPr lang="en-GB" sz="1400" dirty="0"/>
              <a:t>(not taken/given away</a:t>
            </a:r>
            <a:r>
              <a:rPr lang="en-GB" sz="1400" dirty="0" smtClean="0"/>
              <a:t>)</a:t>
            </a:r>
            <a:endParaRPr lang="en-GB" sz="1400" dirty="0"/>
          </a:p>
          <a:p>
            <a:pPr marL="360000" indent="-180000">
              <a:spcBef>
                <a:spcPts val="0"/>
              </a:spcBef>
            </a:pPr>
            <a:r>
              <a:rPr lang="en-GB" sz="1400" dirty="0" smtClean="0"/>
              <a:t>indivisible</a:t>
            </a:r>
            <a:endParaRPr lang="en-GB" sz="1400" dirty="0"/>
          </a:p>
          <a:p>
            <a:pPr marL="360000" indent="-180000">
              <a:spcBef>
                <a:spcPts val="0"/>
              </a:spcBef>
            </a:pPr>
            <a:r>
              <a:rPr lang="en-GB" sz="1400" dirty="0"/>
              <a:t>i</a:t>
            </a:r>
            <a:r>
              <a:rPr lang="en-GB" sz="1400" dirty="0" smtClean="0"/>
              <a:t>nterdependent </a:t>
            </a:r>
            <a:r>
              <a:rPr lang="en-GB" sz="1400" dirty="0"/>
              <a:t>(loss of one impacts all</a:t>
            </a:r>
            <a:r>
              <a:rPr lang="en-GB" sz="1400" dirty="0" smtClean="0"/>
              <a:t>).</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commitment on human rights became the foundation for </a:t>
            </a:r>
            <a:r>
              <a:rPr lang="en-GB" sz="1400" b="1" i="1" dirty="0" smtClean="0">
                <a:solidFill>
                  <a:schemeClr val="accent2"/>
                </a:solidFill>
              </a:rPr>
              <a:t>international</a:t>
            </a:r>
            <a:br>
              <a:rPr lang="en-GB" sz="1400" b="1" i="1" dirty="0" smtClean="0">
                <a:solidFill>
                  <a:schemeClr val="accent2"/>
                </a:solidFill>
              </a:rPr>
            </a:br>
            <a:r>
              <a:rPr lang="en-GB" sz="1400" b="1" i="1" dirty="0" smtClean="0">
                <a:solidFill>
                  <a:schemeClr val="accent2"/>
                </a:solidFill>
              </a:rPr>
              <a:t>human </a:t>
            </a:r>
            <a:r>
              <a:rPr lang="en-GB" sz="1400" b="1" i="1" dirty="0">
                <a:solidFill>
                  <a:schemeClr val="accent2"/>
                </a:solidFill>
              </a:rPr>
              <a:t>rights law? Do any of the nine core international human </a:t>
            </a:r>
            <a:r>
              <a:rPr lang="en-GB" sz="1400" b="1" i="1" dirty="0" smtClean="0">
                <a:solidFill>
                  <a:schemeClr val="accent2"/>
                </a:solidFill>
              </a:rPr>
              <a:t>rights</a:t>
            </a:r>
            <a:br>
              <a:rPr lang="en-GB" sz="1400" b="1" i="1" dirty="0" smtClean="0">
                <a:solidFill>
                  <a:schemeClr val="accent2"/>
                </a:solidFill>
              </a:rPr>
            </a:br>
            <a:r>
              <a:rPr lang="en-GB" sz="1400" b="1" i="1" dirty="0" smtClean="0">
                <a:solidFill>
                  <a:schemeClr val="accent2"/>
                </a:solidFill>
              </a:rPr>
              <a:t>instruments/treaties </a:t>
            </a:r>
            <a:r>
              <a:rPr lang="en-GB" sz="1400" b="1" i="1" dirty="0">
                <a:solidFill>
                  <a:schemeClr val="accent2"/>
                </a:solidFill>
              </a:rPr>
              <a:t>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30: </a:t>
            </a:r>
            <a:r>
              <a:rPr lang="en-GB" sz="1200" dirty="0" smtClean="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a:t>
            </a:r>
            <a:r>
              <a:rPr lang="en-GB" sz="1600" b="1" dirty="0" smtClean="0"/>
              <a:t>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a:t>
            </a:r>
            <a:r>
              <a:rPr lang="en-GB" sz="1400" u="sng" dirty="0" smtClean="0">
                <a:hlinkClick r:id="rId2"/>
              </a:rPr>
              <a:t>Rights</a:t>
            </a:r>
            <a:r>
              <a:rPr lang="en-GB" sz="1400" dirty="0"/>
              <a:t> is the foundation for international human rights </a:t>
            </a:r>
            <a:r>
              <a:rPr lang="en-GB" sz="1400" dirty="0" smtClean="0"/>
              <a:t>law. It was </a:t>
            </a:r>
            <a:r>
              <a:rPr lang="en-GB" sz="1400" dirty="0"/>
              <a:t>adopted by the UN General Assembly in 1948 to provide common human rights standards for all peoples and nations in a post-war </a:t>
            </a:r>
            <a:r>
              <a:rPr lang="en-GB" sz="1400" dirty="0" smtClean="0"/>
              <a:t>world.</a:t>
            </a:r>
            <a:endParaRPr lang="en-GB" sz="1400" dirty="0"/>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u="sng" dirty="0" smtClean="0">
                <a:hlinkClick r:id="rId4"/>
              </a:rPr>
              <a:t>)</a:t>
            </a:r>
            <a:r>
              <a:rPr lang="en-GB" sz="1400" dirty="0" smtClean="0"/>
              <a:t>.</a:t>
            </a:r>
            <a:r>
              <a:rPr lang="en-GB" sz="1400" dirty="0"/>
              <a:t> </a:t>
            </a:r>
            <a:r>
              <a:rPr lang="en-GB" sz="1400" dirty="0" smtClean="0"/>
              <a:t>The </a:t>
            </a:r>
            <a:r>
              <a:rPr lang="en-GB" sz="1400" dirty="0"/>
              <a:t>UNCRC duplicates some of the rights found in other international instruments. This is because </a:t>
            </a:r>
            <a:r>
              <a:rPr lang="en-GB" sz="1400" dirty="0" smtClean="0"/>
              <a:t>the UNCRC </a:t>
            </a:r>
            <a:r>
              <a:rPr lang="en-GB" sz="1400" dirty="0"/>
              <a:t>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42</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a:t>
            </a:r>
            <a:r>
              <a:rPr lang="en-GB" sz="1400" dirty="0" smtClean="0"/>
              <a:t>rights. The </a:t>
            </a:r>
            <a:r>
              <a:rPr lang="en-GB" sz="1400" dirty="0"/>
              <a:t>primary focus of the </a:t>
            </a:r>
            <a:r>
              <a:rPr lang="en-GB" sz="1400" dirty="0" err="1"/>
              <a:t>ECHR</a:t>
            </a:r>
            <a:r>
              <a:rPr lang="en-GB" sz="1400" dirty="0"/>
              <a:t> is on political and civil </a:t>
            </a:r>
            <a:r>
              <a:rPr lang="en-GB" sz="1400" dirty="0" smtClean="0"/>
              <a:t>rights.</a:t>
            </a:r>
          </a:p>
          <a:p>
            <a:pPr marL="0" indent="0">
              <a:spcBef>
                <a:spcPts val="0"/>
              </a:spcBef>
              <a:spcAft>
                <a:spcPts val="1200"/>
              </a:spcAft>
              <a:buNone/>
            </a:pPr>
            <a:r>
              <a:rPr lang="en-GB" sz="1400" dirty="0" smtClean="0"/>
              <a:t>This is complemented by the </a:t>
            </a:r>
            <a:r>
              <a:rPr lang="en-GB" sz="1400" u="sng" dirty="0" smtClean="0">
                <a:hlinkClick r:id="rId5"/>
              </a:rPr>
              <a:t>European Social Charter</a:t>
            </a:r>
            <a:r>
              <a:rPr lang="en-GB" sz="1400" dirty="0" smtClean="0">
                <a:hlinkClick r:id="rId5"/>
              </a:rPr>
              <a:t> </a:t>
            </a:r>
            <a:r>
              <a:rPr lang="en-GB" sz="1400" dirty="0" smtClean="0"/>
              <a:t>which sets out economic, social and cultural rights </a:t>
            </a:r>
            <a:r>
              <a:rPr lang="en-GB" sz="1400" dirty="0"/>
              <a:t>- </a:t>
            </a:r>
            <a:r>
              <a:rPr lang="en-GB" sz="1400" dirty="0" smtClean="0"/>
              <a:t>what </a:t>
            </a:r>
            <a:r>
              <a:rPr lang="en-GB" sz="1400" dirty="0"/>
              <a:t>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human rights bodies are based in Scotland</a:t>
            </a:r>
            <a:r>
              <a:rPr lang="en-GB" sz="1400" b="1" i="1" dirty="0" smtClean="0">
                <a:solidFill>
                  <a:schemeClr val="accent2"/>
                </a:solidFill>
              </a:rPr>
              <a:t>?</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35</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a:t>
            </a:r>
            <a:r>
              <a:rPr lang="en-GB" sz="1400" dirty="0" smtClean="0"/>
              <a:t>(SNAP) for </a:t>
            </a:r>
            <a:r>
              <a:rPr lang="en-GB" sz="1400" dirty="0"/>
              <a:t>Human Rights </a:t>
            </a:r>
            <a:r>
              <a:rPr lang="en-GB" sz="1400" dirty="0" smtClean="0"/>
              <a:t>2013-2017, </a:t>
            </a:r>
            <a:r>
              <a:rPr lang="en-GB" sz="1400" dirty="0"/>
              <a:t>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40: </a:t>
            </a:r>
            <a:r>
              <a:rPr lang="en-GB" sz="1200" dirty="0" smtClean="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smtClean="0"/>
              <a:t>How </a:t>
            </a:r>
            <a:r>
              <a:rPr lang="en-GB" sz="1600" b="1" dirty="0"/>
              <a:t>does the UNCRC work</a:t>
            </a:r>
            <a:r>
              <a:rPr lang="en-GB" sz="1600" b="1" dirty="0" smtClean="0"/>
              <a:t>?</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a:t>
            </a:r>
            <a:r>
              <a:rPr lang="en-GB" sz="1400" dirty="0" smtClean="0"/>
              <a:t>2)</a:t>
            </a:r>
          </a:p>
          <a:p>
            <a:pPr>
              <a:spcBef>
                <a:spcPts val="0"/>
              </a:spcBef>
              <a:spcAft>
                <a:spcPts val="600"/>
              </a:spcAft>
            </a:pPr>
            <a:r>
              <a:rPr lang="en-GB" sz="1400" dirty="0" smtClean="0"/>
              <a:t>best </a:t>
            </a:r>
            <a:r>
              <a:rPr lang="en-GB" sz="1400" dirty="0"/>
              <a:t>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‘Prior knowledge’ prompt</a:t>
            </a:r>
          </a:p>
          <a:p>
            <a:r>
              <a:rPr lang="en-GB" sz="1400" b="1" i="1" dirty="0" smtClean="0">
                <a:solidFill>
                  <a:schemeClr val="accent2"/>
                </a:solidFill>
              </a:rPr>
              <a:t>Who is Scotland’s Independent Commissioner for Children and Young People</a:t>
            </a:r>
            <a:br>
              <a:rPr lang="en-GB" sz="1400" b="1" i="1" dirty="0" smtClean="0">
                <a:solidFill>
                  <a:schemeClr val="accent2"/>
                </a:solidFill>
              </a:rPr>
            </a:br>
            <a:r>
              <a:rPr lang="en-GB" sz="1400" b="1" i="1" dirty="0" smtClean="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smtClean="0"/>
              <a:t>Children’s </a:t>
            </a:r>
            <a:r>
              <a:rPr lang="en-GB" sz="1400" dirty="0"/>
              <a:t>rights are inextricably linked with the rights of parents and carers, whose important role in </a:t>
            </a:r>
            <a:r>
              <a:rPr lang="en-GB" sz="1400" dirty="0" smtClean="0"/>
              <a:t>children’s lives </a:t>
            </a:r>
            <a:r>
              <a:rPr lang="en-GB" sz="1400" dirty="0"/>
              <a:t>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smtClean="0"/>
              <a:t>It also </a:t>
            </a:r>
            <a:r>
              <a:rPr lang="en-GB" sz="1400" spc="-10" dirty="0"/>
              <a:t>provides children with a series of </a:t>
            </a:r>
            <a:r>
              <a:rPr lang="en-GB" sz="1400" b="1" spc="-10" dirty="0"/>
              <a:t>individual rights</a:t>
            </a:r>
            <a:r>
              <a:rPr lang="en-GB" sz="1400" spc="-10" dirty="0"/>
              <a:t> - such as </a:t>
            </a:r>
            <a:r>
              <a:rPr lang="en-GB" sz="1400" spc="-10" dirty="0" smtClean="0"/>
              <a:t>to </a:t>
            </a:r>
            <a:r>
              <a:rPr lang="en-GB" sz="1400" spc="-10" dirty="0"/>
              <a:t>a name and nationality, </a:t>
            </a:r>
            <a:r>
              <a:rPr lang="en-GB" sz="1400" spc="-10" dirty="0" smtClean="0"/>
              <a:t>to </a:t>
            </a:r>
            <a:r>
              <a:rPr lang="en-GB" sz="1400" spc="-10" dirty="0"/>
              <a:t>education, </a:t>
            </a:r>
            <a:r>
              <a:rPr lang="en-GB" sz="1400" spc="-10" dirty="0" smtClean="0"/>
              <a:t>to </a:t>
            </a:r>
            <a:r>
              <a:rPr lang="en-GB" sz="1400" spc="-10" dirty="0"/>
              <a:t>health, </a:t>
            </a:r>
            <a:r>
              <a:rPr lang="en-GB" sz="1400" spc="-10" dirty="0" smtClean="0"/>
              <a:t>to </a:t>
            </a:r>
            <a:r>
              <a:rPr lang="en-GB" sz="1400" spc="-10" dirty="0"/>
              <a:t>play and recreation, and </a:t>
            </a:r>
            <a:r>
              <a:rPr lang="en-GB" sz="1400" spc="-10" dirty="0" smtClean="0"/>
              <a:t>to </a:t>
            </a:r>
            <a:r>
              <a:rPr lang="en-GB" sz="1400" spc="-10" dirty="0"/>
              <a:t>an adequate standard of living - alongside additional rights for specific groups of children, such as disabled children, children who have been exploited or mistreated, refugee and migrant children, children in </a:t>
            </a:r>
            <a:r>
              <a:rPr lang="en-GB" sz="1400" spc="-10" dirty="0" smtClean="0"/>
              <a:t>custody, and </a:t>
            </a:r>
            <a:r>
              <a:rPr lang="en-GB" sz="1400" spc="-10" dirty="0"/>
              <a:t>children in care</a:t>
            </a:r>
            <a:r>
              <a:rPr lang="en-GB" sz="1400" spc="-10" dirty="0" smtClean="0"/>
              <a:t>.</a:t>
            </a:r>
            <a:endParaRPr lang="en-GB" sz="1400" spc="-10" dirty="0"/>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smtClean="0">
                <a:solidFill>
                  <a:schemeClr val="tx2"/>
                </a:solidFill>
                <a:latin typeface="+mj-lt"/>
              </a:rPr>
              <a:t>Article 1: </a:t>
            </a:r>
            <a:r>
              <a:rPr lang="en-GB" sz="1200" dirty="0" smtClean="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r>
              <a:rPr lang="en-GB" sz="1400" dirty="0" smtClean="0"/>
              <a:t>.</a:t>
            </a:r>
          </a:p>
          <a:p>
            <a:pPr marL="0" indent="0">
              <a:spcBef>
                <a:spcPts val="0"/>
              </a:spcBef>
              <a:spcAft>
                <a:spcPts val="1200"/>
              </a:spcAft>
              <a:buNone/>
            </a:pPr>
            <a:r>
              <a:rPr lang="en-GB" sz="1400" dirty="0" smtClean="0"/>
              <a:t>Scotland </a:t>
            </a:r>
            <a:r>
              <a:rPr lang="en-GB" sz="1400" dirty="0"/>
              <a:t>created an independent </a:t>
            </a:r>
            <a:r>
              <a:rPr lang="en-GB" sz="1400" u="sng" dirty="0" smtClean="0">
                <a:hlinkClick r:id="rId3"/>
              </a:rPr>
              <a:t>Children and Young People’s Commissioner Scotland (CYPCS</a:t>
            </a:r>
            <a:r>
              <a:rPr lang="en-GB" sz="1400" dirty="0" smtClean="0">
                <a:hlinkClick r:id="rId3"/>
              </a:rPr>
              <a:t>)</a:t>
            </a:r>
            <a:r>
              <a:rPr lang="en-GB" sz="1400" dirty="0" smtClean="0"/>
              <a:t> </a:t>
            </a:r>
            <a:r>
              <a:rPr lang="en-GB" sz="1400" dirty="0"/>
              <a:t>in 2004 - to promote and safeguard the rights of children, with particular emphasis on the </a:t>
            </a:r>
            <a:r>
              <a:rPr lang="en-GB" sz="1400" dirty="0" smtClean="0"/>
              <a:t>UNCRC.</a:t>
            </a:r>
          </a:p>
          <a:p>
            <a:pPr marL="0" indent="0">
              <a:spcBef>
                <a:spcPts val="0"/>
              </a:spcBef>
              <a:spcAft>
                <a:spcPts val="1200"/>
              </a:spcAft>
              <a:buNone/>
            </a:pPr>
            <a:r>
              <a:rPr lang="en-GB" sz="1400" dirty="0" smtClean="0"/>
              <a:t>Scotland’s </a:t>
            </a:r>
            <a:r>
              <a:rPr lang="en-GB" sz="1400" dirty="0"/>
              <a:t>current Commissioner is Bruce </a:t>
            </a:r>
            <a:r>
              <a:rPr lang="en-GB" sz="1400" dirty="0" smtClean="0"/>
              <a:t>Adamson. </a:t>
            </a:r>
            <a:r>
              <a:rPr lang="en-GB" sz="1400" dirty="0"/>
              <a:t>New </a:t>
            </a:r>
            <a:r>
              <a:rPr lang="en-GB" sz="1400" dirty="0" smtClean="0"/>
              <a:t>powers of </a:t>
            </a:r>
            <a:r>
              <a:rPr lang="en-GB" sz="1400" dirty="0"/>
              <a:t>investigation into rights issues </a:t>
            </a:r>
            <a:r>
              <a:rPr lang="en-GB" sz="1400" dirty="0" smtClean="0"/>
              <a:t>will be commenced by Autumn 2017. Meanwhile </a:t>
            </a:r>
            <a:r>
              <a:rPr lang="en-GB" sz="1400" dirty="0"/>
              <a:t>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How are UNCRC rights formally embedded within Scottish Legislation</a:t>
            </a:r>
            <a:r>
              <a:rPr lang="en-GB" sz="1400" b="1" i="1" dirty="0" smtClean="0">
                <a:solidFill>
                  <a:schemeClr val="accent2"/>
                </a:solidFill>
              </a:rPr>
              <a:t>?</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 </a:t>
            </a:r>
            <a:r>
              <a:rPr lang="en-GB" sz="1200" dirty="0" smtClean="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3036</Words>
  <Application>Microsoft Office PowerPoint</Application>
  <PresentationFormat>On-screen Show (4:3)</PresentationFormat>
  <Paragraphs>338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Todd Henshaw</cp:lastModifiedBy>
  <cp:revision>61</cp:revision>
  <cp:lastPrinted>2016-12-21T12:54:13Z</cp:lastPrinted>
  <dcterms:created xsi:type="dcterms:W3CDTF">2016-12-21T12:10:29Z</dcterms:created>
  <dcterms:modified xsi:type="dcterms:W3CDTF">2019-04-09T08:56:34Z</dcterms:modified>
</cp:coreProperties>
</file>